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971" r:id="rId2"/>
  </p:sldMasterIdLst>
  <p:notesMasterIdLst>
    <p:notesMasterId r:id="rId41"/>
  </p:notesMasterIdLst>
  <p:handoutMasterIdLst>
    <p:handoutMasterId r:id="rId42"/>
  </p:handoutMasterIdLst>
  <p:sldIdLst>
    <p:sldId id="392" r:id="rId3"/>
    <p:sldId id="592" r:id="rId4"/>
    <p:sldId id="576" r:id="rId5"/>
    <p:sldId id="593" r:id="rId6"/>
    <p:sldId id="598" r:id="rId7"/>
    <p:sldId id="594" r:id="rId8"/>
    <p:sldId id="577" r:id="rId9"/>
    <p:sldId id="883" r:id="rId10"/>
    <p:sldId id="884" r:id="rId11"/>
    <p:sldId id="877" r:id="rId12"/>
    <p:sldId id="878" r:id="rId13"/>
    <p:sldId id="879" r:id="rId14"/>
    <p:sldId id="880" r:id="rId15"/>
    <p:sldId id="881" r:id="rId16"/>
    <p:sldId id="882" r:id="rId17"/>
    <p:sldId id="349" r:id="rId18"/>
    <p:sldId id="318" r:id="rId19"/>
    <p:sldId id="892" r:id="rId20"/>
    <p:sldId id="317" r:id="rId21"/>
    <p:sldId id="342" r:id="rId22"/>
    <p:sldId id="316" r:id="rId23"/>
    <p:sldId id="343" r:id="rId24"/>
    <p:sldId id="582" r:id="rId25"/>
    <p:sldId id="313" r:id="rId26"/>
    <p:sldId id="597" r:id="rId27"/>
    <p:sldId id="890" r:id="rId28"/>
    <p:sldId id="891" r:id="rId29"/>
    <p:sldId id="599" r:id="rId30"/>
    <p:sldId id="262" r:id="rId31"/>
    <p:sldId id="347" r:id="rId32"/>
    <p:sldId id="596" r:id="rId33"/>
    <p:sldId id="586" r:id="rId34"/>
    <p:sldId id="602" r:id="rId35"/>
    <p:sldId id="587" r:id="rId36"/>
    <p:sldId id="588" r:id="rId37"/>
    <p:sldId id="589" r:id="rId38"/>
    <p:sldId id="590" r:id="rId39"/>
    <p:sldId id="603" r:id="rId40"/>
  </p:sldIdLst>
  <p:sldSz cx="9144000" cy="6858000" type="screen4x3"/>
  <p:notesSz cx="6858000" cy="9144000"/>
  <p:defaultTextStyle>
    <a:defPPr>
      <a:defRPr lang="zh-CN"/>
    </a:defPPr>
    <a:lvl1pPr algn="l" rtl="0" fontAlgn="base">
      <a:spcBef>
        <a:spcPct val="0"/>
      </a:spcBef>
      <a:spcAft>
        <a:spcPct val="0"/>
      </a:spcAft>
      <a:buFont typeface="Arial" pitchFamily="34" charset="0"/>
      <a:defRPr sz="1600" kern="1200">
        <a:solidFill>
          <a:schemeClr val="tx1"/>
        </a:solidFill>
        <a:latin typeface="Arial" pitchFamily="34" charset="0"/>
        <a:ea typeface="华文隶书" pitchFamily="2" charset="-122"/>
        <a:cs typeface="+mn-cs"/>
      </a:defRPr>
    </a:lvl1pPr>
    <a:lvl2pPr marL="457200" algn="l" rtl="0" fontAlgn="base">
      <a:spcBef>
        <a:spcPct val="0"/>
      </a:spcBef>
      <a:spcAft>
        <a:spcPct val="0"/>
      </a:spcAft>
      <a:buFont typeface="Arial" pitchFamily="34" charset="0"/>
      <a:defRPr sz="1600" kern="1200">
        <a:solidFill>
          <a:schemeClr val="tx1"/>
        </a:solidFill>
        <a:latin typeface="Arial" pitchFamily="34" charset="0"/>
        <a:ea typeface="华文隶书" pitchFamily="2" charset="-122"/>
        <a:cs typeface="+mn-cs"/>
      </a:defRPr>
    </a:lvl2pPr>
    <a:lvl3pPr marL="914400" algn="l" rtl="0" fontAlgn="base">
      <a:spcBef>
        <a:spcPct val="0"/>
      </a:spcBef>
      <a:spcAft>
        <a:spcPct val="0"/>
      </a:spcAft>
      <a:buFont typeface="Arial" pitchFamily="34" charset="0"/>
      <a:defRPr sz="1600" kern="1200">
        <a:solidFill>
          <a:schemeClr val="tx1"/>
        </a:solidFill>
        <a:latin typeface="Arial" pitchFamily="34" charset="0"/>
        <a:ea typeface="华文隶书" pitchFamily="2" charset="-122"/>
        <a:cs typeface="+mn-cs"/>
      </a:defRPr>
    </a:lvl3pPr>
    <a:lvl4pPr marL="1371600" algn="l" rtl="0" fontAlgn="base">
      <a:spcBef>
        <a:spcPct val="0"/>
      </a:spcBef>
      <a:spcAft>
        <a:spcPct val="0"/>
      </a:spcAft>
      <a:buFont typeface="Arial" pitchFamily="34" charset="0"/>
      <a:defRPr sz="1600" kern="1200">
        <a:solidFill>
          <a:schemeClr val="tx1"/>
        </a:solidFill>
        <a:latin typeface="Arial" pitchFamily="34" charset="0"/>
        <a:ea typeface="华文隶书" pitchFamily="2" charset="-122"/>
        <a:cs typeface="+mn-cs"/>
      </a:defRPr>
    </a:lvl4pPr>
    <a:lvl5pPr marL="1828800" algn="l" rtl="0" fontAlgn="base">
      <a:spcBef>
        <a:spcPct val="0"/>
      </a:spcBef>
      <a:spcAft>
        <a:spcPct val="0"/>
      </a:spcAft>
      <a:buFont typeface="Arial" pitchFamily="34" charset="0"/>
      <a:defRPr sz="1600" kern="1200">
        <a:solidFill>
          <a:schemeClr val="tx1"/>
        </a:solidFill>
        <a:latin typeface="Arial" pitchFamily="34" charset="0"/>
        <a:ea typeface="华文隶书" pitchFamily="2" charset="-122"/>
        <a:cs typeface="+mn-cs"/>
      </a:defRPr>
    </a:lvl5pPr>
    <a:lvl6pPr marL="2286000" algn="l" defTabSz="914400" rtl="0" eaLnBrk="1" latinLnBrk="0" hangingPunct="1">
      <a:defRPr sz="1600" kern="1200">
        <a:solidFill>
          <a:schemeClr val="tx1"/>
        </a:solidFill>
        <a:latin typeface="Arial" pitchFamily="34" charset="0"/>
        <a:ea typeface="华文隶书" pitchFamily="2" charset="-122"/>
        <a:cs typeface="+mn-cs"/>
      </a:defRPr>
    </a:lvl6pPr>
    <a:lvl7pPr marL="2743200" algn="l" defTabSz="914400" rtl="0" eaLnBrk="1" latinLnBrk="0" hangingPunct="1">
      <a:defRPr sz="1600" kern="1200">
        <a:solidFill>
          <a:schemeClr val="tx1"/>
        </a:solidFill>
        <a:latin typeface="Arial" pitchFamily="34" charset="0"/>
        <a:ea typeface="华文隶书" pitchFamily="2" charset="-122"/>
        <a:cs typeface="+mn-cs"/>
      </a:defRPr>
    </a:lvl7pPr>
    <a:lvl8pPr marL="3200400" algn="l" defTabSz="914400" rtl="0" eaLnBrk="1" latinLnBrk="0" hangingPunct="1">
      <a:defRPr sz="1600" kern="1200">
        <a:solidFill>
          <a:schemeClr val="tx1"/>
        </a:solidFill>
        <a:latin typeface="Arial" pitchFamily="34" charset="0"/>
        <a:ea typeface="华文隶书" pitchFamily="2" charset="-122"/>
        <a:cs typeface="+mn-cs"/>
      </a:defRPr>
    </a:lvl8pPr>
    <a:lvl9pPr marL="3657600" algn="l" defTabSz="914400" rtl="0" eaLnBrk="1" latinLnBrk="0" hangingPunct="1">
      <a:defRPr sz="1600" kern="1200">
        <a:solidFill>
          <a:schemeClr val="tx1"/>
        </a:solidFill>
        <a:latin typeface="Arial" pitchFamily="34" charset="0"/>
        <a:ea typeface="华文隶书"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E2FB"/>
    <a:srgbClr val="DF8309"/>
    <a:srgbClr val="EABF34"/>
    <a:srgbClr val="2324CB"/>
    <a:srgbClr val="FFFF33"/>
    <a:srgbClr val="FF3300"/>
    <a:srgbClr val="0000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15" autoAdjust="0"/>
    <p:restoredTop sz="74559" autoAdjust="0"/>
  </p:normalViewPr>
  <p:slideViewPr>
    <p:cSldViewPr>
      <p:cViewPr varScale="1">
        <p:scale>
          <a:sx n="87" d="100"/>
          <a:sy n="87" d="100"/>
        </p:scale>
        <p:origin x="1277" y="67"/>
      </p:cViewPr>
      <p:guideLst>
        <p:guide orient="horz" pos="2160"/>
        <p:guide pos="2883"/>
      </p:guideLst>
    </p:cSldViewPr>
  </p:slideViewPr>
  <p:outlineViewPr>
    <p:cViewPr>
      <p:scale>
        <a:sx n="33" d="100"/>
        <a:sy n="33" d="100"/>
      </p:scale>
      <p:origin x="0" y="-414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3134"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36B183-2906-4C56-A48D-4A5EF64E0394}" type="datetimeFigureOut">
              <a:rPr lang="zh-CN" altLang="en-US" smtClean="0"/>
              <a:t>2020/10/25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41B0BD-C02B-4208-84AA-87EFC423DD11}" type="slidenum">
              <a:rPr lang="zh-CN" altLang="en-US" smtClean="0"/>
              <a:t>‹#›</a:t>
            </a:fld>
            <a:endParaRPr lang="zh-CN" altLang="en-US"/>
          </a:p>
        </p:txBody>
      </p:sp>
    </p:spTree>
    <p:extLst>
      <p:ext uri="{BB962C8B-B14F-4D97-AF65-F5344CB8AC3E}">
        <p14:creationId xmlns:p14="http://schemas.microsoft.com/office/powerpoint/2010/main" val="1413490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buFontTx/>
              <a:buNone/>
              <a:defRPr sz="1200">
                <a:latin typeface="Times New Roman" panose="02020603050405020304" pitchFamily="18" charset="0"/>
                <a:ea typeface="楷体_GB2312" pitchFamily="49" charset="-122"/>
              </a:defRPr>
            </a:lvl1pPr>
          </a:lstStyle>
          <a:p>
            <a:pPr>
              <a:defRPr/>
            </a:pPr>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buFontTx/>
              <a:buNone/>
              <a:defRPr sz="1200">
                <a:latin typeface="Times New Roman" panose="02020603050405020304" pitchFamily="18" charset="0"/>
                <a:ea typeface="楷体_GB2312" pitchFamily="49" charset="-122"/>
              </a:defRPr>
            </a:lvl1pPr>
          </a:lstStyle>
          <a:p>
            <a:pPr>
              <a:defRPr/>
            </a:pPr>
            <a:endParaRPr lang="en-US" altLang="zh-CN"/>
          </a:p>
        </p:txBody>
      </p:sp>
      <p:sp>
        <p:nvSpPr>
          <p:cNvPr id="35844" name="Rectangle 4"/>
          <p:cNvSpPr>
            <a:spLocks noGrp="1" noRot="1" noChangeAspect="1" noChangeArrowheads="1"/>
          </p:cNvSpPr>
          <p:nvPr>
            <p:ph type="sldImg" idx="4294967295"/>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p:cNvSpPr>
            <a:spLocks noGrp="1" noRot="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buFontTx/>
              <a:buNone/>
              <a:defRPr sz="1200">
                <a:latin typeface="Times New Roman" panose="02020603050405020304" pitchFamily="18" charset="0"/>
                <a:ea typeface="楷体_GB2312" pitchFamily="49" charset="-122"/>
              </a:defRPr>
            </a:lvl1pPr>
          </a:lstStyle>
          <a:p>
            <a:pPr>
              <a:defRPr/>
            </a:pPr>
            <a:endParaRPr lang="en-US" altLang="zh-CN"/>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ea typeface="楷体_GB2312" pitchFamily="49" charset="-122"/>
              </a:defRPr>
            </a:lvl1pPr>
          </a:lstStyle>
          <a:p>
            <a:pPr>
              <a:defRPr/>
            </a:pPr>
            <a:fld id="{02353382-337C-49F5-8752-906197BB2DF5}" type="slidenum">
              <a:rPr lang="zh-CN" altLang="en-US"/>
              <a:pPr>
                <a:defRPr/>
              </a:pPr>
              <a:t>‹#›</a:t>
            </a:fld>
            <a:endParaRPr lang="zh-CN" altLang="en-US"/>
          </a:p>
        </p:txBody>
      </p:sp>
    </p:spTree>
    <p:extLst>
      <p:ext uri="{BB962C8B-B14F-4D97-AF65-F5344CB8AC3E}">
        <p14:creationId xmlns:p14="http://schemas.microsoft.com/office/powerpoint/2010/main" val="16304471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02353382-337C-49F5-8752-906197BB2DF5}" type="slidenum">
              <a:rPr lang="zh-CN" altLang="en-US" smtClean="0"/>
              <a:pPr>
                <a:defRPr/>
              </a:pPr>
              <a:t>1</a:t>
            </a:fld>
            <a:endParaRPr lang="zh-CN" altLang="en-US"/>
          </a:p>
        </p:txBody>
      </p:sp>
    </p:spTree>
    <p:extLst>
      <p:ext uri="{BB962C8B-B14F-4D97-AF65-F5344CB8AC3E}">
        <p14:creationId xmlns:p14="http://schemas.microsoft.com/office/powerpoint/2010/main" val="1619271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7042" name="幻灯片图像占位符 87041"/>
          <p:cNvSpPr>
            <a:spLocks noGrp="1" noRot="1" noChangeAspect="1" noTextEdit="1"/>
          </p:cNvSpPr>
          <p:nvPr>
            <p:ph type="sldImg"/>
          </p:nvPr>
        </p:nvSpPr>
        <p:spPr>
          <a:ln/>
        </p:spPr>
      </p:sp>
      <p:sp>
        <p:nvSpPr>
          <p:cNvPr id="87043" name="文本占位符 87042"/>
          <p:cNvSpPr>
            <a:spLocks noGrp="1"/>
          </p:cNvSpPr>
          <p:nvPr>
            <p:ph type="body" idx="1"/>
          </p:nvPr>
        </p:nvSpPr>
        <p:spPr>
          <a:ln/>
        </p:spPr>
        <p:txBody>
          <a:bodyPr/>
          <a:lstStyle/>
          <a:p>
            <a:pPr lvl="0"/>
            <a:r>
              <a:rPr lang="zh-CN" altLang="en-US" dirty="0"/>
              <a:t>如</a:t>
            </a:r>
            <a:r>
              <a:rPr lang="en-US" altLang="zh-CN" dirty="0"/>
              <a:t>N</a:t>
            </a:r>
            <a:r>
              <a:rPr lang="zh-CN" altLang="en-US" dirty="0"/>
              <a:t>个动物构成的集合</a:t>
            </a:r>
            <a:r>
              <a:rPr lang="en-US" altLang="zh-CN" dirty="0"/>
              <a:t>,</a:t>
            </a:r>
            <a:r>
              <a:rPr lang="zh-CN" altLang="en-US" dirty="0"/>
              <a:t>若两个动物相容则两点有一边</a:t>
            </a:r>
          </a:p>
          <a:p>
            <a:pPr lvl="0"/>
            <a:r>
              <a:rPr lang="zh-CN" altLang="en-US" dirty="0"/>
              <a:t>电路布线问题</a:t>
            </a:r>
            <a:r>
              <a:rPr lang="en-US" altLang="zh-CN" dirty="0"/>
              <a:t>:</a:t>
            </a:r>
            <a:r>
              <a:rPr lang="zh-CN" altLang="en-US" dirty="0"/>
              <a:t>最大不相交子集问题也是最大独立集的应用</a:t>
            </a:r>
          </a:p>
          <a:p>
            <a:pPr lvl="0"/>
            <a:r>
              <a:rPr lang="zh-CN" altLang="en-US" dirty="0"/>
              <a:t>每个网组用结点表示</a:t>
            </a:r>
            <a:r>
              <a:rPr lang="en-US" altLang="zh-CN" dirty="0"/>
              <a:t>,</a:t>
            </a:r>
            <a:r>
              <a:rPr lang="zh-CN" altLang="en-US" dirty="0"/>
              <a:t>若网组交叉则两点之间有一边特殊情况可用动态规划算法实现</a:t>
            </a:r>
            <a:r>
              <a:rPr lang="en-US" altLang="zh-CN" dirty="0"/>
              <a:t>,(</a:t>
            </a:r>
            <a:r>
              <a:rPr lang="zh-CN" altLang="en-US" dirty="0"/>
              <a:t>平方阶</a:t>
            </a:r>
            <a:r>
              <a:rPr lang="en-US" altLang="zh-CN" dirty="0"/>
              <a:t>)</a:t>
            </a:r>
            <a:r>
              <a:rPr lang="zh-CN" altLang="en-US" dirty="0"/>
              <a:t>但在平面上还没有多项式算法</a:t>
            </a:r>
            <a:endParaRPr lang="zh-CN" altLang="en-US"/>
          </a:p>
        </p:txBody>
      </p:sp>
    </p:spTree>
    <p:extLst>
      <p:ext uri="{BB962C8B-B14F-4D97-AF65-F5344CB8AC3E}">
        <p14:creationId xmlns:p14="http://schemas.microsoft.com/office/powerpoint/2010/main" val="3691364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7042" name="幻灯片图像占位符 87041"/>
          <p:cNvSpPr>
            <a:spLocks noGrp="1" noRot="1" noChangeAspect="1" noTextEdit="1"/>
          </p:cNvSpPr>
          <p:nvPr>
            <p:ph type="sldImg"/>
          </p:nvPr>
        </p:nvSpPr>
        <p:spPr>
          <a:ln/>
        </p:spPr>
      </p:sp>
      <p:sp>
        <p:nvSpPr>
          <p:cNvPr id="87043" name="文本占位符 87042"/>
          <p:cNvSpPr>
            <a:spLocks noGrp="1"/>
          </p:cNvSpPr>
          <p:nvPr>
            <p:ph type="body" idx="1"/>
          </p:nvPr>
        </p:nvSpPr>
        <p:spPr>
          <a:ln/>
        </p:spPr>
        <p:txBody>
          <a:bodyPr/>
          <a:lstStyle/>
          <a:p>
            <a:pPr lvl="0"/>
            <a:r>
              <a:rPr lang="zh-CN" altLang="en-US" dirty="0"/>
              <a:t>如</a:t>
            </a:r>
            <a:r>
              <a:rPr lang="en-US" altLang="zh-CN" dirty="0"/>
              <a:t>N</a:t>
            </a:r>
            <a:r>
              <a:rPr lang="zh-CN" altLang="en-US" dirty="0"/>
              <a:t>个动物构成的集合</a:t>
            </a:r>
            <a:r>
              <a:rPr lang="en-US" altLang="zh-CN" dirty="0"/>
              <a:t>,</a:t>
            </a:r>
            <a:r>
              <a:rPr lang="zh-CN" altLang="en-US" dirty="0"/>
              <a:t>若两个动物相容则两点有一边</a:t>
            </a:r>
          </a:p>
          <a:p>
            <a:pPr lvl="0"/>
            <a:r>
              <a:rPr lang="zh-CN" altLang="en-US" dirty="0"/>
              <a:t>电路布线问题</a:t>
            </a:r>
            <a:r>
              <a:rPr lang="en-US" altLang="zh-CN" dirty="0"/>
              <a:t>:</a:t>
            </a:r>
            <a:r>
              <a:rPr lang="zh-CN" altLang="en-US" dirty="0"/>
              <a:t>最大不相交子集问题也是最大独立集的应用</a:t>
            </a:r>
          </a:p>
          <a:p>
            <a:pPr lvl="0"/>
            <a:r>
              <a:rPr lang="zh-CN" altLang="en-US" dirty="0"/>
              <a:t>每个网组用结点表示</a:t>
            </a:r>
            <a:r>
              <a:rPr lang="en-US" altLang="zh-CN" dirty="0"/>
              <a:t>,</a:t>
            </a:r>
            <a:r>
              <a:rPr lang="zh-CN" altLang="en-US" dirty="0"/>
              <a:t>若网组交叉则两点之间有一边特殊情况可用动态规划算法实现</a:t>
            </a:r>
            <a:r>
              <a:rPr lang="en-US" altLang="zh-CN" dirty="0"/>
              <a:t>,(</a:t>
            </a:r>
            <a:r>
              <a:rPr lang="zh-CN" altLang="en-US" dirty="0"/>
              <a:t>平方阶</a:t>
            </a:r>
            <a:r>
              <a:rPr lang="en-US" altLang="zh-CN" dirty="0"/>
              <a:t>)</a:t>
            </a:r>
            <a:r>
              <a:rPr lang="zh-CN" altLang="en-US" dirty="0"/>
              <a:t>但在平面上还没有多项式算法</a:t>
            </a:r>
            <a:endParaRPr lang="zh-CN" altLang="en-US"/>
          </a:p>
        </p:txBody>
      </p:sp>
    </p:spTree>
    <p:extLst>
      <p:ext uri="{BB962C8B-B14F-4D97-AF65-F5344CB8AC3E}">
        <p14:creationId xmlns:p14="http://schemas.microsoft.com/office/powerpoint/2010/main" val="2333334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994" name="幻灯片图像占位符 84993"/>
          <p:cNvSpPr>
            <a:spLocks noGrp="1" noRot="1" noChangeAspect="1" noTextEdit="1"/>
          </p:cNvSpPr>
          <p:nvPr>
            <p:ph type="sldImg"/>
          </p:nvPr>
        </p:nvSpPr>
        <p:spPr>
          <a:ln/>
        </p:spPr>
      </p:sp>
      <p:sp>
        <p:nvSpPr>
          <p:cNvPr id="84995" name="文本占位符 84994"/>
          <p:cNvSpPr>
            <a:spLocks noGrp="1"/>
          </p:cNvSpPr>
          <p:nvPr>
            <p:ph type="body" idx="1"/>
          </p:nvPr>
        </p:nvSpPr>
        <p:spPr>
          <a:ln/>
        </p:spPr>
        <p:txBody>
          <a:bodyPr/>
          <a:lstStyle/>
          <a:p>
            <a:pPr lvl="0"/>
            <a:r>
              <a:rPr lang="zh-CN" altLang="en-US" dirty="0"/>
              <a:t>如</a:t>
            </a:r>
            <a:r>
              <a:rPr lang="en-US" altLang="zh-CN" dirty="0"/>
              <a:t>N</a:t>
            </a:r>
            <a:r>
              <a:rPr lang="zh-CN" altLang="en-US" dirty="0"/>
              <a:t>个动物构成的集合</a:t>
            </a:r>
            <a:r>
              <a:rPr lang="en-US" altLang="zh-CN" dirty="0"/>
              <a:t>,</a:t>
            </a:r>
            <a:r>
              <a:rPr lang="zh-CN" altLang="en-US" dirty="0"/>
              <a:t>若两个动物相容则两点有一边</a:t>
            </a:r>
          </a:p>
          <a:p>
            <a:pPr lvl="0"/>
            <a:r>
              <a:rPr lang="zh-CN" altLang="en-US" dirty="0"/>
              <a:t>电路布线问题</a:t>
            </a:r>
            <a:r>
              <a:rPr lang="en-US" altLang="zh-CN" dirty="0"/>
              <a:t>:</a:t>
            </a:r>
            <a:r>
              <a:rPr lang="zh-CN" altLang="en-US" dirty="0"/>
              <a:t>最大不相交子集问题也是最大独立集的应用</a:t>
            </a:r>
          </a:p>
          <a:p>
            <a:pPr lvl="0"/>
            <a:r>
              <a:rPr lang="zh-CN" altLang="en-US" dirty="0"/>
              <a:t>每个网组用结点表示</a:t>
            </a:r>
            <a:r>
              <a:rPr lang="en-US" altLang="zh-CN" dirty="0"/>
              <a:t>,</a:t>
            </a:r>
            <a:r>
              <a:rPr lang="zh-CN" altLang="en-US" dirty="0"/>
              <a:t>若网组交叉则两点之间有一边特殊情况可用动态规划算法实现</a:t>
            </a:r>
            <a:r>
              <a:rPr lang="en-US" altLang="zh-CN" dirty="0"/>
              <a:t>,(</a:t>
            </a:r>
            <a:r>
              <a:rPr lang="zh-CN" altLang="en-US" dirty="0"/>
              <a:t>平方阶</a:t>
            </a:r>
            <a:r>
              <a:rPr lang="en-US" altLang="zh-CN" dirty="0"/>
              <a:t>)</a:t>
            </a:r>
            <a:r>
              <a:rPr lang="zh-CN" altLang="en-US" dirty="0"/>
              <a:t>但在平面上还没有多项式算法</a:t>
            </a:r>
            <a:endParaRPr lang="zh-CN" altLang="en-US"/>
          </a:p>
        </p:txBody>
      </p:sp>
      <p:sp>
        <p:nvSpPr>
          <p:cNvPr id="84996" name="矩形 84995"/>
          <p:cNvSpPr/>
          <p:nvPr/>
        </p:nvSpPr>
        <p:spPr>
          <a:xfrm>
            <a:off x="762000" y="5257800"/>
            <a:ext cx="5757863" cy="639763"/>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mn-cs"/>
              </a:rPr>
              <a:t>设结点</a:t>
            </a:r>
            <a:r>
              <a:rPr kumimoji="0" lang="en-US" altLang="zh-CN" sz="1200" b="0"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mn-cs"/>
              </a:rPr>
              <a:t>Z</a:t>
            </a:r>
            <a:r>
              <a:rPr kumimoji="0" lang="zh-CN" altLang="en-US" sz="1200" b="0"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mn-cs"/>
              </a:rPr>
              <a:t>位于解空间树的第</a:t>
            </a:r>
            <a:r>
              <a:rPr kumimoji="0" lang="en-US" altLang="zh-CN" sz="1200" b="0"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mn-cs"/>
              </a:rPr>
              <a:t>i</a:t>
            </a:r>
            <a:r>
              <a:rPr kumimoji="0" lang="zh-CN" altLang="en-US" sz="1200" b="0"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mn-cs"/>
              </a:rPr>
              <a:t>层。在进入</a:t>
            </a:r>
            <a:r>
              <a:rPr kumimoji="0" lang="en-US" altLang="zh-CN" sz="1200" b="0"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mn-cs"/>
              </a:rPr>
              <a:t>Z</a:t>
            </a:r>
            <a:r>
              <a:rPr kumimoji="0" lang="zh-CN" altLang="en-US" sz="1200" b="0"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mn-cs"/>
              </a:rPr>
              <a:t>的左子树前，必须确认从顶点</a:t>
            </a:r>
            <a:r>
              <a:rPr kumimoji="0" lang="en-US" altLang="zh-CN" sz="1200" b="0"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mn-cs"/>
              </a:rPr>
              <a:t>Z</a:t>
            </a:r>
            <a:r>
              <a:rPr kumimoji="0" lang="zh-CN" altLang="en-US" sz="1200" b="0"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mn-cs"/>
              </a:rPr>
              <a:t>到已选入的</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mn-cs"/>
              </a:rPr>
              <a:t>顶点集中每一个顶点都有边相连。在进入</a:t>
            </a:r>
            <a:r>
              <a:rPr kumimoji="0" lang="en-US" altLang="zh-CN" sz="1200" b="0"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mn-cs"/>
              </a:rPr>
              <a:t>Z</a:t>
            </a:r>
            <a:r>
              <a:rPr kumimoji="0" lang="zh-CN" altLang="en-US" sz="1200" b="0"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mn-cs"/>
              </a:rPr>
              <a:t>右子树前，必须确认还有足够多的可选择</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mn-cs"/>
              </a:rPr>
              <a:t>顶点使得算法有可能在右子树中找到更大的团</a:t>
            </a:r>
          </a:p>
        </p:txBody>
      </p:sp>
    </p:spTree>
    <p:extLst>
      <p:ext uri="{BB962C8B-B14F-4D97-AF65-F5344CB8AC3E}">
        <p14:creationId xmlns:p14="http://schemas.microsoft.com/office/powerpoint/2010/main" val="2725586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2946" name="幻灯片图像占位符 82945"/>
          <p:cNvSpPr>
            <a:spLocks noGrp="1" noRot="1" noChangeAspect="1" noTextEdit="1"/>
          </p:cNvSpPr>
          <p:nvPr>
            <p:ph type="sldImg"/>
          </p:nvPr>
        </p:nvSpPr>
        <p:spPr>
          <a:ln/>
        </p:spPr>
      </p:sp>
      <p:sp>
        <p:nvSpPr>
          <p:cNvPr id="82947" name="文本占位符 82946"/>
          <p:cNvSpPr>
            <a:spLocks noGrp="1"/>
          </p:cNvSpPr>
          <p:nvPr>
            <p:ph type="body" idx="1"/>
          </p:nvPr>
        </p:nvSpPr>
        <p:spPr>
          <a:ln/>
        </p:spPr>
        <p:txBody>
          <a:bodyPr/>
          <a:lstStyle/>
          <a:p>
            <a:pPr lvl="0"/>
            <a:r>
              <a:rPr lang="zh-CN" altLang="en-US" dirty="0"/>
              <a:t>如</a:t>
            </a:r>
            <a:r>
              <a:rPr lang="en-US" altLang="zh-CN" dirty="0"/>
              <a:t>N</a:t>
            </a:r>
            <a:r>
              <a:rPr lang="zh-CN" altLang="en-US" dirty="0"/>
              <a:t>个动物构成的集合</a:t>
            </a:r>
            <a:r>
              <a:rPr lang="en-US" altLang="zh-CN" dirty="0"/>
              <a:t>,</a:t>
            </a:r>
            <a:r>
              <a:rPr lang="zh-CN" altLang="en-US" dirty="0"/>
              <a:t>若两个动物相容则两点有一边</a:t>
            </a:r>
          </a:p>
          <a:p>
            <a:pPr lvl="0"/>
            <a:r>
              <a:rPr lang="zh-CN" altLang="en-US" dirty="0"/>
              <a:t>电路布线问题</a:t>
            </a:r>
            <a:r>
              <a:rPr lang="en-US" altLang="zh-CN" dirty="0"/>
              <a:t>:</a:t>
            </a:r>
            <a:r>
              <a:rPr lang="zh-CN" altLang="en-US" dirty="0"/>
              <a:t>最大不相交子集问题也是最大独立集的应用</a:t>
            </a:r>
          </a:p>
          <a:p>
            <a:pPr lvl="0"/>
            <a:r>
              <a:rPr lang="zh-CN" altLang="en-US" dirty="0"/>
              <a:t>每个网组用结点表示</a:t>
            </a:r>
            <a:r>
              <a:rPr lang="en-US" altLang="zh-CN" dirty="0"/>
              <a:t>,</a:t>
            </a:r>
            <a:r>
              <a:rPr lang="zh-CN" altLang="en-US" dirty="0"/>
              <a:t>若网组交叉则两点之间有一边特殊情况可用动态规划算法实现</a:t>
            </a:r>
            <a:r>
              <a:rPr lang="en-US" altLang="zh-CN" dirty="0"/>
              <a:t>,(</a:t>
            </a:r>
            <a:r>
              <a:rPr lang="zh-CN" altLang="en-US" dirty="0"/>
              <a:t>平方阶</a:t>
            </a:r>
            <a:r>
              <a:rPr lang="en-US" altLang="zh-CN" dirty="0"/>
              <a:t>)</a:t>
            </a:r>
            <a:r>
              <a:rPr lang="zh-CN" altLang="en-US" dirty="0"/>
              <a:t>但在平面上还没有多项式算法</a:t>
            </a:r>
            <a:endParaRPr lang="zh-CN" altLang="en-US"/>
          </a:p>
        </p:txBody>
      </p:sp>
    </p:spTree>
    <p:extLst>
      <p:ext uri="{BB962C8B-B14F-4D97-AF65-F5344CB8AC3E}">
        <p14:creationId xmlns:p14="http://schemas.microsoft.com/office/powerpoint/2010/main" val="370780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en-US" altLang="zh-CN" dirty="0" err="1"/>
              <a:t>i</a:t>
            </a:r>
            <a:r>
              <a:rPr lang="zh-CN" altLang="en-US" dirty="0"/>
              <a:t>：表示剩余的可供加入团的节点数</a:t>
            </a:r>
          </a:p>
        </p:txBody>
      </p:sp>
      <p:sp>
        <p:nvSpPr>
          <p:cNvPr id="4" name="灯片编号占位符 3"/>
          <p:cNvSpPr>
            <a:spLocks noGrp="1"/>
          </p:cNvSpPr>
          <p:nvPr>
            <p:ph type="sldNum" sz="quarter" idx="5"/>
          </p:nvPr>
        </p:nvSpPr>
        <p:spPr/>
        <p:txBody>
          <a:bodyPr/>
          <a:lstStyle/>
          <a:p>
            <a:pPr>
              <a:defRPr/>
            </a:pPr>
            <a:fld id="{02353382-337C-49F5-8752-906197BB2DF5}" type="slidenum">
              <a:rPr lang="zh-CN" altLang="en-US" smtClean="0"/>
              <a:pPr>
                <a:defRPr/>
              </a:pPr>
              <a:t>22</a:t>
            </a:fld>
            <a:endParaRPr lang="zh-CN" altLang="en-US"/>
          </a:p>
        </p:txBody>
      </p:sp>
    </p:spTree>
    <p:extLst>
      <p:ext uri="{BB962C8B-B14F-4D97-AF65-F5344CB8AC3E}">
        <p14:creationId xmlns:p14="http://schemas.microsoft.com/office/powerpoint/2010/main" val="4282382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2353382-337C-49F5-8752-906197BB2DF5}" type="slidenum">
              <a:rPr lang="zh-CN" altLang="en-US" smtClean="0"/>
              <a:pPr>
                <a:defRPr/>
              </a:pPr>
              <a:t>25</a:t>
            </a:fld>
            <a:endParaRPr lang="zh-CN" altLang="en-US"/>
          </a:p>
        </p:txBody>
      </p:sp>
    </p:spTree>
    <p:extLst>
      <p:ext uri="{BB962C8B-B14F-4D97-AF65-F5344CB8AC3E}">
        <p14:creationId xmlns:p14="http://schemas.microsoft.com/office/powerpoint/2010/main" val="4199373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260000"/>
              </a:lnSpc>
            </a:pPr>
            <a:endParaRPr lang="zh-CN" altLang="en-US" b="1" dirty="0">
              <a:solidFill>
                <a:srgbClr val="FF00FF"/>
              </a:solidFill>
              <a:sym typeface="+mn-ea"/>
            </a:endParaRPr>
          </a:p>
        </p:txBody>
      </p:sp>
    </p:spTree>
    <p:extLst>
      <p:ext uri="{BB962C8B-B14F-4D97-AF65-F5344CB8AC3E}">
        <p14:creationId xmlns:p14="http://schemas.microsoft.com/office/powerpoint/2010/main" val="351613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260000"/>
              </a:lnSpc>
            </a:pPr>
            <a:endParaRPr lang="zh-CN" altLang="en-US" b="1" dirty="0">
              <a:solidFill>
                <a:srgbClr val="FF00FF"/>
              </a:solidFill>
              <a:sym typeface="+mn-ea"/>
            </a:endParaRPr>
          </a:p>
        </p:txBody>
      </p:sp>
    </p:spTree>
    <p:extLst>
      <p:ext uri="{BB962C8B-B14F-4D97-AF65-F5344CB8AC3E}">
        <p14:creationId xmlns:p14="http://schemas.microsoft.com/office/powerpoint/2010/main" val="1834194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72964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同等规模的问题，取值少，意味着影响下层节点数目就变多。剪枝效果更好。</a:t>
            </a:r>
          </a:p>
        </p:txBody>
      </p:sp>
      <p:sp>
        <p:nvSpPr>
          <p:cNvPr id="4" name="幻灯片编号占位符 3"/>
          <p:cNvSpPr>
            <a:spLocks noGrp="1"/>
          </p:cNvSpPr>
          <p:nvPr>
            <p:ph type="sldNum" sz="quarter" idx="10"/>
          </p:nvPr>
        </p:nvSpPr>
        <p:spPr/>
        <p:txBody>
          <a:bodyPr/>
          <a:lstStyle/>
          <a:p>
            <a:pPr>
              <a:defRPr/>
            </a:pPr>
            <a:fld id="{02353382-337C-49F5-8752-906197BB2DF5}" type="slidenum">
              <a:rPr lang="zh-CN" altLang="en-US" smtClean="0"/>
              <a:pPr>
                <a:defRPr/>
              </a:pPr>
              <a:t>37</a:t>
            </a:fld>
            <a:endParaRPr lang="zh-CN" altLang="en-US"/>
          </a:p>
        </p:txBody>
      </p:sp>
    </p:spTree>
    <p:extLst>
      <p:ext uri="{BB962C8B-B14F-4D97-AF65-F5344CB8AC3E}">
        <p14:creationId xmlns:p14="http://schemas.microsoft.com/office/powerpoint/2010/main" val="844048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260000"/>
              </a:lnSpc>
            </a:pPr>
            <a:endParaRPr lang="en-US" b="1" dirty="0">
              <a:solidFill>
                <a:srgbClr val="FF00FF"/>
              </a:solidFill>
              <a:sym typeface="+mn-ea"/>
            </a:endParaRPr>
          </a:p>
        </p:txBody>
      </p:sp>
    </p:spTree>
    <p:extLst>
      <p:ext uri="{BB962C8B-B14F-4D97-AF65-F5344CB8AC3E}">
        <p14:creationId xmlns:p14="http://schemas.microsoft.com/office/powerpoint/2010/main" val="1880734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260000"/>
              </a:lnSpc>
            </a:pPr>
            <a:r>
              <a:rPr lang="zh-CN" altLang="en-US" b="1" dirty="0">
                <a:solidFill>
                  <a:srgbClr val="FF00FF"/>
                </a:solidFill>
                <a:sym typeface="+mn-ea"/>
              </a:rPr>
              <a:t>如何在</a:t>
            </a:r>
            <a:r>
              <a:rPr lang="en-US" altLang="zh-CN" b="1" dirty="0">
                <a:solidFill>
                  <a:srgbClr val="FF00FF"/>
                </a:solidFill>
                <a:sym typeface="+mn-ea"/>
              </a:rPr>
              <a:t>4*4</a:t>
            </a:r>
            <a:r>
              <a:rPr lang="zh-CN" altLang="en-US" b="1" dirty="0">
                <a:solidFill>
                  <a:srgbClr val="FF00FF"/>
                </a:solidFill>
                <a:sym typeface="+mn-ea"/>
              </a:rPr>
              <a:t>的棋盘上放置</a:t>
            </a:r>
            <a:r>
              <a:rPr lang="en-US" altLang="zh-CN" b="1" dirty="0">
                <a:solidFill>
                  <a:srgbClr val="FF00FF"/>
                </a:solidFill>
                <a:sym typeface="+mn-ea"/>
              </a:rPr>
              <a:t>4</a:t>
            </a:r>
            <a:r>
              <a:rPr lang="zh-CN" altLang="en-US" b="1" dirty="0">
                <a:solidFill>
                  <a:srgbClr val="FF00FF"/>
                </a:solidFill>
                <a:sym typeface="+mn-ea"/>
              </a:rPr>
              <a:t>个皇后，使他们互不攻击</a:t>
            </a:r>
          </a:p>
          <a:p>
            <a:pPr algn="l"/>
            <a:r>
              <a:rPr lang="zh-CN" altLang="en-US" dirty="0">
                <a:latin typeface="楷体" panose="02010609060101010101" pitchFamily="49" charset="-122"/>
                <a:ea typeface="楷体" panose="02010609060101010101" pitchFamily="49" charset="-122"/>
                <a:sym typeface="+mn-ea"/>
              </a:rPr>
              <a:t>首先先定义节点</a:t>
            </a:r>
            <a:r>
              <a:rPr lang="en-US" altLang="zh-CN" dirty="0" err="1">
                <a:latin typeface="楷体" panose="02010609060101010101" pitchFamily="49" charset="-122"/>
                <a:ea typeface="楷体" panose="02010609060101010101" pitchFamily="49" charset="-122"/>
                <a:sym typeface="+mn-ea"/>
              </a:rPr>
              <a:t>i</a:t>
            </a:r>
            <a:r>
              <a:rPr lang="en-US" altLang="zh-CN" dirty="0">
                <a:latin typeface="楷体" panose="02010609060101010101" pitchFamily="49" charset="-122"/>
                <a:ea typeface="楷体" panose="02010609060101010101" pitchFamily="49" charset="-122"/>
                <a:sym typeface="+mn-ea"/>
              </a:rPr>
              <a:t>-j</a:t>
            </a:r>
            <a:r>
              <a:rPr lang="zh-CN" altLang="en-US" dirty="0">
                <a:latin typeface="楷体" panose="02010609060101010101" pitchFamily="49" charset="-122"/>
                <a:ea typeface="楷体" panose="02010609060101010101" pitchFamily="49" charset="-122"/>
                <a:sym typeface="+mn-ea"/>
              </a:rPr>
              <a:t>表示该节点为解空间树中第</a:t>
            </a:r>
            <a:r>
              <a:rPr lang="en-US" altLang="zh-CN" dirty="0" err="1">
                <a:latin typeface="楷体" panose="02010609060101010101" pitchFamily="49" charset="-122"/>
                <a:ea typeface="楷体" panose="02010609060101010101" pitchFamily="49" charset="-122"/>
                <a:sym typeface="+mn-ea"/>
              </a:rPr>
              <a:t>i</a:t>
            </a:r>
            <a:r>
              <a:rPr lang="zh-CN" altLang="en-US" dirty="0">
                <a:latin typeface="楷体" panose="02010609060101010101" pitchFamily="49" charset="-122"/>
                <a:ea typeface="楷体" panose="02010609060101010101" pitchFamily="49" charset="-122"/>
                <a:sym typeface="+mn-ea"/>
              </a:rPr>
              <a:t>行的第</a:t>
            </a:r>
            <a:r>
              <a:rPr lang="en-US" altLang="zh-CN" dirty="0">
                <a:latin typeface="楷体" panose="02010609060101010101" pitchFamily="49" charset="-122"/>
                <a:ea typeface="楷体" panose="02010609060101010101" pitchFamily="49" charset="-122"/>
                <a:sym typeface="+mn-ea"/>
              </a:rPr>
              <a:t>j</a:t>
            </a:r>
            <a:r>
              <a:rPr lang="zh-CN" altLang="en-US" dirty="0">
                <a:latin typeface="楷体" panose="02010609060101010101" pitchFamily="49" charset="-122"/>
                <a:ea typeface="楷体" panose="02010609060101010101" pitchFamily="49" charset="-122"/>
                <a:sym typeface="+mn-ea"/>
              </a:rPr>
              <a:t>个。解空间树中第</a:t>
            </a:r>
            <a:r>
              <a:rPr lang="en-US" altLang="zh-CN" dirty="0" err="1">
                <a:latin typeface="楷体" panose="02010609060101010101" pitchFamily="49" charset="-122"/>
                <a:ea typeface="楷体" panose="02010609060101010101" pitchFamily="49" charset="-122"/>
                <a:sym typeface="+mn-ea"/>
              </a:rPr>
              <a:t>i</a:t>
            </a:r>
            <a:r>
              <a:rPr lang="zh-CN" altLang="en-US" dirty="0">
                <a:latin typeface="楷体" panose="02010609060101010101" pitchFamily="49" charset="-122"/>
                <a:ea typeface="楷体" panose="02010609060101010101" pitchFamily="49" charset="-122"/>
                <a:sym typeface="+mn-ea"/>
              </a:rPr>
              <a:t>层节点各子树的值表示第</a:t>
            </a:r>
            <a:r>
              <a:rPr lang="en-US" altLang="zh-CN" dirty="0" err="1">
                <a:latin typeface="楷体" panose="02010609060101010101" pitchFamily="49" charset="-122"/>
                <a:ea typeface="楷体" panose="02010609060101010101" pitchFamily="49" charset="-122"/>
                <a:sym typeface="+mn-ea"/>
              </a:rPr>
              <a:t>i</a:t>
            </a:r>
            <a:r>
              <a:rPr lang="zh-CN" altLang="en-US" dirty="0">
                <a:latin typeface="楷体" panose="02010609060101010101" pitchFamily="49" charset="-122"/>
                <a:ea typeface="楷体" panose="02010609060101010101" pitchFamily="49" charset="-122"/>
                <a:sym typeface="+mn-ea"/>
              </a:rPr>
              <a:t>行皇后所在的列位置。</a:t>
            </a:r>
            <a:endParaRPr lang="en-US" altLang="zh-CN" dirty="0">
              <a:solidFill>
                <a:schemeClr val="tx1"/>
              </a:solidFill>
              <a:latin typeface="楷体" panose="02010609060101010101" pitchFamily="49" charset="-122"/>
              <a:ea typeface="楷体" panose="02010609060101010101" pitchFamily="49" charset="-122"/>
            </a:endParaRPr>
          </a:p>
          <a:p>
            <a:pPr algn="l"/>
            <a:r>
              <a:rPr lang="zh-CN" altLang="en-US" dirty="0">
                <a:latin typeface="楷体" panose="02010609060101010101" pitchFamily="49" charset="-122"/>
                <a:ea typeface="楷体" panose="02010609060101010101" pitchFamily="49" charset="-122"/>
                <a:sym typeface="+mn-ea"/>
              </a:rPr>
              <a:t>（</a:t>
            </a:r>
            <a:r>
              <a:rPr lang="en-US" altLang="zh-CN" dirty="0">
                <a:latin typeface="楷体" panose="02010609060101010101" pitchFamily="49" charset="-122"/>
                <a:ea typeface="楷体" panose="02010609060101010101" pitchFamily="49" charset="-122"/>
                <a:sym typeface="+mn-ea"/>
              </a:rPr>
              <a:t>1</a:t>
            </a:r>
            <a:r>
              <a:rPr lang="zh-CN" altLang="en-US" dirty="0">
                <a:latin typeface="楷体" panose="02010609060101010101" pitchFamily="49" charset="-122"/>
                <a:ea typeface="楷体" panose="02010609060101010101" pitchFamily="49" charset="-122"/>
                <a:sym typeface="+mn-ea"/>
              </a:rPr>
              <a:t>）初始化。将解向量初始化为空</a:t>
            </a:r>
            <a:r>
              <a:rPr lang="en-US" altLang="zh-CN" dirty="0">
                <a:latin typeface="楷体" panose="02010609060101010101" pitchFamily="49" charset="-122"/>
                <a:ea typeface="楷体" panose="02010609060101010101" pitchFamily="49" charset="-122"/>
                <a:sym typeface="+mn-ea"/>
              </a:rPr>
              <a:t>X=</a:t>
            </a:r>
            <a:r>
              <a:rPr lang="zh-CN" altLang="en-US" dirty="0">
                <a:sym typeface="+mn-ea"/>
              </a:rPr>
              <a:t>∅</a:t>
            </a:r>
            <a:r>
              <a:rPr lang="zh-CN" altLang="en-US" dirty="0">
                <a:latin typeface="楷体" panose="02010609060101010101" pitchFamily="49" charset="-122"/>
                <a:ea typeface="楷体" panose="02010609060101010101" pitchFamily="49" charset="-122"/>
                <a:sym typeface="+mn-ea"/>
              </a:rPr>
              <a:t>，并将解空间数的根节点</a:t>
            </a:r>
            <a:r>
              <a:rPr lang="en-US" altLang="zh-CN" dirty="0">
                <a:latin typeface="楷体" panose="02010609060101010101" pitchFamily="49" charset="-122"/>
                <a:ea typeface="楷体" panose="02010609060101010101" pitchFamily="49" charset="-122"/>
                <a:sym typeface="+mn-ea"/>
              </a:rPr>
              <a:t>1-1</a:t>
            </a:r>
            <a:r>
              <a:rPr lang="zh-CN" altLang="en-US" dirty="0">
                <a:latin typeface="楷体" panose="02010609060101010101" pitchFamily="49" charset="-122"/>
                <a:ea typeface="楷体" panose="02010609060101010101" pitchFamily="49" charset="-122"/>
                <a:sym typeface="+mn-ea"/>
              </a:rPr>
              <a:t>设为当前访问节点。</a:t>
            </a:r>
          </a:p>
          <a:p>
            <a:pPr algn="l"/>
            <a:r>
              <a:rPr lang="en-US" altLang="zh-CN" dirty="0">
                <a:latin typeface="楷体" panose="02010609060101010101" pitchFamily="49" charset="-122"/>
                <a:ea typeface="楷体" panose="02010609060101010101" pitchFamily="49" charset="-122"/>
                <a:sym typeface="+mn-ea"/>
              </a:rPr>
              <a:t>2</a:t>
            </a:r>
            <a:r>
              <a:rPr lang="zh-CN" altLang="en-US" dirty="0">
                <a:latin typeface="楷体" panose="02010609060101010101" pitchFamily="49" charset="-122"/>
                <a:ea typeface="楷体" panose="02010609060101010101" pitchFamily="49" charset="-122"/>
                <a:sym typeface="+mn-ea"/>
              </a:rPr>
              <a:t>）对根节点</a:t>
            </a:r>
            <a:r>
              <a:rPr lang="en-US" altLang="zh-CN" dirty="0">
                <a:latin typeface="楷体" panose="02010609060101010101" pitchFamily="49" charset="-122"/>
                <a:ea typeface="楷体" panose="02010609060101010101" pitchFamily="49" charset="-122"/>
                <a:sym typeface="+mn-ea"/>
              </a:rPr>
              <a:t>1-1</a:t>
            </a:r>
            <a:r>
              <a:rPr lang="zh-CN" altLang="en-US" dirty="0">
                <a:latin typeface="楷体" panose="02010609060101010101" pitchFamily="49" charset="-122"/>
                <a:ea typeface="楷体" panose="02010609060101010101" pitchFamily="49" charset="-122"/>
                <a:sym typeface="+mn-ea"/>
              </a:rPr>
              <a:t>的第一个孩子节点</a:t>
            </a:r>
            <a:r>
              <a:rPr lang="en-US" altLang="zh-CN" dirty="0">
                <a:latin typeface="楷体" panose="02010609060101010101" pitchFamily="49" charset="-122"/>
                <a:ea typeface="楷体" panose="02010609060101010101" pitchFamily="49" charset="-122"/>
                <a:sym typeface="+mn-ea"/>
              </a:rPr>
              <a:t>2-1</a:t>
            </a:r>
            <a:r>
              <a:rPr lang="zh-CN" altLang="en-US" dirty="0">
                <a:latin typeface="楷体" panose="02010609060101010101" pitchFamily="49" charset="-122"/>
                <a:ea typeface="楷体" panose="02010609060101010101" pitchFamily="49" charset="-122"/>
                <a:sym typeface="+mn-ea"/>
              </a:rPr>
              <a:t>进行搜索，得到部分解</a:t>
            </a:r>
            <a:r>
              <a:rPr lang="en-US" altLang="zh-CN" dirty="0">
                <a:latin typeface="楷体" panose="02010609060101010101" pitchFamily="49" charset="-122"/>
                <a:ea typeface="楷体" panose="02010609060101010101" pitchFamily="49" charset="-122"/>
                <a:sym typeface="+mn-ea"/>
              </a:rPr>
              <a:t>X=</a:t>
            </a:r>
            <a:r>
              <a:rPr lang="zh-CN" altLang="en-US" dirty="0">
                <a:latin typeface="楷体" panose="02010609060101010101" pitchFamily="49" charset="-122"/>
                <a:ea typeface="楷体" panose="02010609060101010101" pitchFamily="49" charset="-122"/>
                <a:sym typeface="+mn-ea"/>
              </a:rPr>
              <a:t>｛</a:t>
            </a:r>
            <a:r>
              <a:rPr lang="en-US" altLang="zh-CN" dirty="0">
                <a:latin typeface="楷体" panose="02010609060101010101" pitchFamily="49" charset="-122"/>
                <a:ea typeface="楷体" panose="02010609060101010101" pitchFamily="49" charset="-122"/>
                <a:sym typeface="+mn-ea"/>
              </a:rPr>
              <a:t>1</a:t>
            </a:r>
            <a:r>
              <a:rPr lang="zh-CN" altLang="en-US" dirty="0">
                <a:latin typeface="楷体" panose="02010609060101010101" pitchFamily="49" charset="-122"/>
                <a:ea typeface="楷体" panose="02010609060101010101" pitchFamily="49" charset="-122"/>
                <a:sym typeface="+mn-ea"/>
              </a:rPr>
              <a:t>｝。将节点</a:t>
            </a:r>
            <a:r>
              <a:rPr lang="en-US" altLang="zh-CN" dirty="0">
                <a:latin typeface="楷体" panose="02010609060101010101" pitchFamily="49" charset="-122"/>
                <a:ea typeface="楷体" panose="02010609060101010101" pitchFamily="49" charset="-122"/>
                <a:sym typeface="+mn-ea"/>
              </a:rPr>
              <a:t>2-1</a:t>
            </a:r>
            <a:r>
              <a:rPr lang="zh-CN" altLang="en-US" dirty="0">
                <a:latin typeface="楷体" panose="02010609060101010101" pitchFamily="49" charset="-122"/>
                <a:ea typeface="楷体" panose="02010609060101010101" pitchFamily="49" charset="-122"/>
                <a:sym typeface="+mn-ea"/>
              </a:rPr>
              <a:t>设置为当前访问节点，并对以节点</a:t>
            </a:r>
            <a:r>
              <a:rPr lang="en-US" altLang="zh-CN" dirty="0">
                <a:latin typeface="楷体" panose="02010609060101010101" pitchFamily="49" charset="-122"/>
                <a:ea typeface="楷体" panose="02010609060101010101" pitchFamily="49" charset="-122"/>
                <a:sym typeface="+mn-ea"/>
              </a:rPr>
              <a:t>2-1</a:t>
            </a:r>
            <a:r>
              <a:rPr lang="zh-CN" altLang="en-US" dirty="0">
                <a:latin typeface="楷体" panose="02010609060101010101" pitchFamily="49" charset="-122"/>
                <a:ea typeface="楷体" panose="02010609060101010101" pitchFamily="49" charset="-122"/>
                <a:sym typeface="+mn-ea"/>
              </a:rPr>
              <a:t>为根的子树进行搜索。</a:t>
            </a:r>
            <a:r>
              <a:rPr lang="en-US" altLang="zh-CN" dirty="0">
                <a:latin typeface="楷体" panose="02010609060101010101" pitchFamily="49" charset="-122"/>
                <a:ea typeface="楷体" panose="02010609060101010101" pitchFamily="49" charset="-122"/>
                <a:sym typeface="+mn-ea"/>
              </a:rPr>
              <a:t/>
            </a:r>
            <a:br>
              <a:rPr lang="en-US" altLang="zh-CN" dirty="0">
                <a:latin typeface="楷体" panose="02010609060101010101" pitchFamily="49" charset="-122"/>
                <a:ea typeface="楷体" panose="02010609060101010101" pitchFamily="49" charset="-122"/>
                <a:sym typeface="+mn-ea"/>
              </a:rPr>
            </a:br>
            <a:r>
              <a:rPr lang="zh-CN" altLang="en-US" dirty="0">
                <a:latin typeface="楷体" panose="02010609060101010101" pitchFamily="49" charset="-122"/>
                <a:ea typeface="楷体" panose="02010609060101010101" pitchFamily="49" charset="-122"/>
                <a:sym typeface="+mn-ea"/>
              </a:rPr>
              <a:t>（</a:t>
            </a:r>
            <a:r>
              <a:rPr lang="en-US" altLang="zh-CN" dirty="0">
                <a:latin typeface="楷体" panose="02010609060101010101" pitchFamily="49" charset="-122"/>
                <a:ea typeface="楷体" panose="02010609060101010101" pitchFamily="49" charset="-122"/>
                <a:sym typeface="+mn-ea"/>
              </a:rPr>
              <a:t>3</a:t>
            </a:r>
            <a:r>
              <a:rPr lang="zh-CN" altLang="en-US" dirty="0">
                <a:latin typeface="楷体" panose="02010609060101010101" pitchFamily="49" charset="-122"/>
                <a:ea typeface="楷体" panose="02010609060101010101" pitchFamily="49" charset="-122"/>
                <a:sym typeface="+mn-ea"/>
              </a:rPr>
              <a:t>）对节点</a:t>
            </a:r>
            <a:r>
              <a:rPr lang="en-US" altLang="zh-CN" dirty="0">
                <a:latin typeface="楷体" panose="02010609060101010101" pitchFamily="49" charset="-122"/>
                <a:ea typeface="楷体" panose="02010609060101010101" pitchFamily="49" charset="-122"/>
                <a:sym typeface="+mn-ea"/>
              </a:rPr>
              <a:t>2-1</a:t>
            </a:r>
            <a:r>
              <a:rPr lang="zh-CN" altLang="en-US" dirty="0">
                <a:latin typeface="楷体" panose="02010609060101010101" pitchFamily="49" charset="-122"/>
                <a:ea typeface="楷体" panose="02010609060101010101" pitchFamily="49" charset="-122"/>
                <a:sym typeface="+mn-ea"/>
              </a:rPr>
              <a:t>的孩子</a:t>
            </a:r>
            <a:r>
              <a:rPr lang="en-US" altLang="zh-CN" dirty="0">
                <a:latin typeface="楷体" panose="02010609060101010101" pitchFamily="49" charset="-122"/>
                <a:ea typeface="楷体" panose="02010609060101010101" pitchFamily="49" charset="-122"/>
                <a:sym typeface="+mn-ea"/>
              </a:rPr>
              <a:t>3-1</a:t>
            </a:r>
            <a:r>
              <a:rPr lang="zh-CN" altLang="en-US" dirty="0">
                <a:latin typeface="楷体" panose="02010609060101010101" pitchFamily="49" charset="-122"/>
                <a:ea typeface="楷体" panose="02010609060101010101" pitchFamily="49" charset="-122"/>
                <a:sym typeface="+mn-ea"/>
              </a:rPr>
              <a:t>节点进行搜索，得到部分解</a:t>
            </a:r>
            <a:r>
              <a:rPr lang="en-US" altLang="zh-CN" dirty="0">
                <a:latin typeface="楷体" panose="02010609060101010101" pitchFamily="49" charset="-122"/>
                <a:ea typeface="楷体" panose="02010609060101010101" pitchFamily="49" charset="-122"/>
                <a:sym typeface="+mn-ea"/>
              </a:rPr>
              <a:t>X=</a:t>
            </a:r>
            <a:r>
              <a:rPr lang="zh-CN" altLang="en-US" dirty="0">
                <a:latin typeface="楷体" panose="02010609060101010101" pitchFamily="49" charset="-122"/>
                <a:ea typeface="楷体" panose="02010609060101010101" pitchFamily="49" charset="-122"/>
                <a:sym typeface="+mn-ea"/>
              </a:rPr>
              <a:t>｛</a:t>
            </a:r>
            <a:r>
              <a:rPr lang="en-US" altLang="zh-CN" dirty="0">
                <a:latin typeface="楷体" panose="02010609060101010101" pitchFamily="49" charset="-122"/>
                <a:ea typeface="楷体" panose="02010609060101010101" pitchFamily="49" charset="-122"/>
                <a:sym typeface="+mn-ea"/>
              </a:rPr>
              <a:t>1</a:t>
            </a:r>
            <a:r>
              <a:rPr lang="zh-CN" altLang="en-US" dirty="0">
                <a:latin typeface="楷体" panose="02010609060101010101" pitchFamily="49" charset="-122"/>
                <a:ea typeface="楷体" panose="02010609060101010101" pitchFamily="49" charset="-122"/>
                <a:sym typeface="+mn-ea"/>
              </a:rPr>
              <a:t>，</a:t>
            </a:r>
            <a:r>
              <a:rPr lang="en-US" altLang="zh-CN" dirty="0">
                <a:latin typeface="楷体" panose="02010609060101010101" pitchFamily="49" charset="-122"/>
                <a:ea typeface="楷体" panose="02010609060101010101" pitchFamily="49" charset="-122"/>
                <a:sym typeface="+mn-ea"/>
              </a:rPr>
              <a:t>2</a:t>
            </a:r>
            <a:r>
              <a:rPr lang="zh-CN" altLang="en-US" dirty="0">
                <a:latin typeface="楷体" panose="02010609060101010101" pitchFamily="49" charset="-122"/>
                <a:ea typeface="楷体" panose="02010609060101010101" pitchFamily="49" charset="-122"/>
                <a:sym typeface="+mn-ea"/>
              </a:rPr>
              <a:t>｝。由于该部分解不满足约束，因此舍弃节点</a:t>
            </a:r>
            <a:r>
              <a:rPr lang="en-US" altLang="zh-CN" dirty="0">
                <a:latin typeface="楷体" panose="02010609060101010101" pitchFamily="49" charset="-122"/>
                <a:ea typeface="楷体" panose="02010609060101010101" pitchFamily="49" charset="-122"/>
                <a:sym typeface="+mn-ea"/>
              </a:rPr>
              <a:t>2-1</a:t>
            </a:r>
            <a:r>
              <a:rPr lang="zh-CN" altLang="en-US" dirty="0">
                <a:latin typeface="楷体" panose="02010609060101010101" pitchFamily="49" charset="-122"/>
                <a:ea typeface="楷体" panose="02010609060101010101" pitchFamily="49" charset="-122"/>
                <a:sym typeface="+mn-ea"/>
              </a:rPr>
              <a:t>为根的子树进行搜索，并沿着结空间回溯到节点</a:t>
            </a:r>
            <a:r>
              <a:rPr lang="en-US" altLang="zh-CN" dirty="0">
                <a:latin typeface="楷体" panose="02010609060101010101" pitchFamily="49" charset="-122"/>
                <a:ea typeface="楷体" panose="02010609060101010101" pitchFamily="49" charset="-122"/>
                <a:sym typeface="+mn-ea"/>
              </a:rPr>
              <a:t>2-1</a:t>
            </a:r>
            <a:r>
              <a:rPr lang="zh-CN" altLang="en-US" dirty="0">
                <a:latin typeface="楷体" panose="02010609060101010101" pitchFamily="49" charset="-122"/>
                <a:ea typeface="楷体" panose="02010609060101010101" pitchFamily="49" charset="-122"/>
                <a:sym typeface="+mn-ea"/>
              </a:rPr>
              <a:t>。</a:t>
            </a:r>
            <a:r>
              <a:rPr lang="en-US" altLang="zh-CN" dirty="0">
                <a:latin typeface="楷体" panose="02010609060101010101" pitchFamily="49" charset="-122"/>
                <a:ea typeface="楷体" panose="02010609060101010101" pitchFamily="49" charset="-122"/>
                <a:sym typeface="+mn-ea"/>
              </a:rPr>
              <a:t/>
            </a:r>
            <a:br>
              <a:rPr lang="en-US" altLang="zh-CN" dirty="0">
                <a:latin typeface="楷体" panose="02010609060101010101" pitchFamily="49" charset="-122"/>
                <a:ea typeface="楷体" panose="02010609060101010101" pitchFamily="49" charset="-122"/>
                <a:sym typeface="+mn-ea"/>
              </a:rPr>
            </a:br>
            <a:r>
              <a:rPr lang="zh-CN" altLang="en-US" dirty="0">
                <a:latin typeface="楷体" panose="02010609060101010101" pitchFamily="49" charset="-122"/>
                <a:ea typeface="楷体" panose="02010609060101010101" pitchFamily="49" charset="-122"/>
                <a:sym typeface="+mn-ea"/>
              </a:rPr>
              <a:t>（</a:t>
            </a:r>
            <a:r>
              <a:rPr lang="en-US" altLang="zh-CN" dirty="0">
                <a:latin typeface="楷体" panose="02010609060101010101" pitchFamily="49" charset="-122"/>
                <a:ea typeface="楷体" panose="02010609060101010101" pitchFamily="49" charset="-122"/>
                <a:sym typeface="+mn-ea"/>
              </a:rPr>
              <a:t>4</a:t>
            </a:r>
            <a:r>
              <a:rPr lang="zh-CN" altLang="en-US" dirty="0">
                <a:latin typeface="楷体" panose="02010609060101010101" pitchFamily="49" charset="-122"/>
                <a:ea typeface="楷体" panose="02010609060101010101" pitchFamily="49" charset="-122"/>
                <a:sym typeface="+mn-ea"/>
              </a:rPr>
              <a:t>）对节点</a:t>
            </a:r>
            <a:r>
              <a:rPr lang="en-US" altLang="zh-CN" dirty="0">
                <a:latin typeface="楷体" panose="02010609060101010101" pitchFamily="49" charset="-122"/>
                <a:ea typeface="楷体" panose="02010609060101010101" pitchFamily="49" charset="-122"/>
                <a:sym typeface="+mn-ea"/>
              </a:rPr>
              <a:t>2-1</a:t>
            </a:r>
            <a:r>
              <a:rPr lang="zh-CN" altLang="en-US" dirty="0">
                <a:latin typeface="楷体" panose="02010609060101010101" pitchFamily="49" charset="-122"/>
                <a:ea typeface="楷体" panose="02010609060101010101" pitchFamily="49" charset="-122"/>
                <a:sym typeface="+mn-ea"/>
              </a:rPr>
              <a:t>的第二个孩子</a:t>
            </a:r>
            <a:r>
              <a:rPr lang="en-US" altLang="zh-CN" dirty="0">
                <a:latin typeface="楷体" panose="02010609060101010101" pitchFamily="49" charset="-122"/>
                <a:ea typeface="楷体" panose="02010609060101010101" pitchFamily="49" charset="-122"/>
                <a:sym typeface="+mn-ea"/>
              </a:rPr>
              <a:t>3-2</a:t>
            </a:r>
            <a:r>
              <a:rPr lang="zh-CN" altLang="en-US" dirty="0">
                <a:latin typeface="楷体" panose="02010609060101010101" pitchFamily="49" charset="-122"/>
                <a:ea typeface="楷体" panose="02010609060101010101" pitchFamily="49" charset="-122"/>
                <a:sym typeface="+mn-ea"/>
              </a:rPr>
              <a:t>进行搜索，得到部分解</a:t>
            </a:r>
            <a:r>
              <a:rPr lang="en-US" altLang="zh-CN" dirty="0">
                <a:latin typeface="楷体" panose="02010609060101010101" pitchFamily="49" charset="-122"/>
                <a:ea typeface="楷体" panose="02010609060101010101" pitchFamily="49" charset="-122"/>
                <a:sym typeface="+mn-ea"/>
              </a:rPr>
              <a:t>X=</a:t>
            </a:r>
            <a:r>
              <a:rPr lang="zh-CN" altLang="en-US" dirty="0">
                <a:latin typeface="楷体" panose="02010609060101010101" pitchFamily="49" charset="-122"/>
                <a:ea typeface="楷体" panose="02010609060101010101" pitchFamily="49" charset="-122"/>
                <a:sym typeface="+mn-ea"/>
              </a:rPr>
              <a:t>｛</a:t>
            </a:r>
            <a:r>
              <a:rPr lang="en-US" altLang="zh-CN" dirty="0">
                <a:latin typeface="楷体" panose="02010609060101010101" pitchFamily="49" charset="-122"/>
                <a:ea typeface="楷体" panose="02010609060101010101" pitchFamily="49" charset="-122"/>
                <a:sym typeface="+mn-ea"/>
              </a:rPr>
              <a:t>1</a:t>
            </a:r>
            <a:r>
              <a:rPr lang="zh-CN" altLang="en-US" dirty="0">
                <a:latin typeface="楷体" panose="02010609060101010101" pitchFamily="49" charset="-122"/>
                <a:ea typeface="楷体" panose="02010609060101010101" pitchFamily="49" charset="-122"/>
                <a:sym typeface="+mn-ea"/>
              </a:rPr>
              <a:t>，</a:t>
            </a:r>
            <a:r>
              <a:rPr lang="en-US" altLang="zh-CN" dirty="0">
                <a:latin typeface="楷体" panose="02010609060101010101" pitchFamily="49" charset="-122"/>
                <a:ea typeface="楷体" panose="02010609060101010101" pitchFamily="49" charset="-122"/>
                <a:sym typeface="+mn-ea"/>
              </a:rPr>
              <a:t>3</a:t>
            </a:r>
            <a:r>
              <a:rPr lang="zh-CN" altLang="en-US" dirty="0">
                <a:latin typeface="楷体" panose="02010609060101010101" pitchFamily="49" charset="-122"/>
                <a:ea typeface="楷体" panose="02010609060101010101" pitchFamily="49" charset="-122"/>
                <a:sym typeface="+mn-ea"/>
              </a:rPr>
              <a:t>｝。该部分解满足所有的约束条件，因此将节点</a:t>
            </a:r>
            <a:r>
              <a:rPr lang="en-US" altLang="zh-CN" dirty="0">
                <a:latin typeface="楷体" panose="02010609060101010101" pitchFamily="49" charset="-122"/>
                <a:ea typeface="楷体" panose="02010609060101010101" pitchFamily="49" charset="-122"/>
                <a:sym typeface="+mn-ea"/>
              </a:rPr>
              <a:t>3-2</a:t>
            </a:r>
            <a:r>
              <a:rPr lang="zh-CN" altLang="en-US" dirty="0">
                <a:latin typeface="楷体" panose="02010609060101010101" pitchFamily="49" charset="-122"/>
                <a:ea typeface="楷体" panose="02010609060101010101" pitchFamily="49" charset="-122"/>
                <a:sym typeface="+mn-ea"/>
              </a:rPr>
              <a:t>设置为当前访问节点，并对以该节点为根的子节点进行搜索。</a:t>
            </a:r>
            <a:r>
              <a:rPr lang="en-US" altLang="zh-CN" dirty="0">
                <a:latin typeface="楷体" panose="02010609060101010101" pitchFamily="49" charset="-122"/>
                <a:ea typeface="楷体" panose="02010609060101010101" pitchFamily="49" charset="-122"/>
                <a:sym typeface="+mn-ea"/>
              </a:rPr>
              <a:t/>
            </a:r>
            <a:br>
              <a:rPr lang="en-US" altLang="zh-CN" dirty="0">
                <a:latin typeface="楷体" panose="02010609060101010101" pitchFamily="49" charset="-122"/>
                <a:ea typeface="楷体" panose="02010609060101010101" pitchFamily="49" charset="-122"/>
                <a:sym typeface="+mn-ea"/>
              </a:rPr>
            </a:br>
            <a:r>
              <a:rPr lang="zh-CN" altLang="en-US" dirty="0">
                <a:latin typeface="楷体" panose="02010609060101010101" pitchFamily="49" charset="-122"/>
                <a:ea typeface="楷体" panose="02010609060101010101" pitchFamily="49" charset="-122"/>
                <a:sym typeface="+mn-ea"/>
              </a:rPr>
              <a:t>（</a:t>
            </a:r>
            <a:r>
              <a:rPr lang="en-US" altLang="zh-CN" dirty="0">
                <a:latin typeface="楷体" panose="02010609060101010101" pitchFamily="49" charset="-122"/>
                <a:ea typeface="楷体" panose="02010609060101010101" pitchFamily="49" charset="-122"/>
                <a:sym typeface="+mn-ea"/>
              </a:rPr>
              <a:t>5</a:t>
            </a:r>
            <a:r>
              <a:rPr lang="zh-CN" altLang="en-US" dirty="0">
                <a:latin typeface="楷体" panose="02010609060101010101" pitchFamily="49" charset="-122"/>
                <a:ea typeface="楷体" panose="02010609060101010101" pitchFamily="49" charset="-122"/>
                <a:sym typeface="+mn-ea"/>
              </a:rPr>
              <a:t>）对节点</a:t>
            </a:r>
            <a:r>
              <a:rPr lang="en-US" altLang="zh-CN" dirty="0">
                <a:latin typeface="楷体" panose="02010609060101010101" pitchFamily="49" charset="-122"/>
                <a:ea typeface="楷体" panose="02010609060101010101" pitchFamily="49" charset="-122"/>
                <a:sym typeface="+mn-ea"/>
              </a:rPr>
              <a:t>3-2</a:t>
            </a:r>
            <a:r>
              <a:rPr lang="zh-CN" altLang="en-US" dirty="0">
                <a:latin typeface="楷体" panose="02010609060101010101" pitchFamily="49" charset="-122"/>
                <a:ea typeface="楷体" panose="02010609060101010101" pitchFamily="49" charset="-122"/>
                <a:sym typeface="+mn-ea"/>
              </a:rPr>
              <a:t>的第一个孩子节点</a:t>
            </a:r>
            <a:r>
              <a:rPr lang="en-US" altLang="zh-CN" dirty="0">
                <a:latin typeface="楷体" panose="02010609060101010101" pitchFamily="49" charset="-122"/>
                <a:ea typeface="楷体" panose="02010609060101010101" pitchFamily="49" charset="-122"/>
                <a:sym typeface="+mn-ea"/>
              </a:rPr>
              <a:t>4-3</a:t>
            </a:r>
            <a:r>
              <a:rPr lang="zh-CN" altLang="en-US" dirty="0">
                <a:latin typeface="楷体" panose="02010609060101010101" pitchFamily="49" charset="-122"/>
                <a:ea typeface="楷体" panose="02010609060101010101" pitchFamily="49" charset="-122"/>
                <a:sym typeface="+mn-ea"/>
              </a:rPr>
              <a:t>进行搜索，得到部分解</a:t>
            </a:r>
            <a:r>
              <a:rPr lang="en-US" altLang="zh-CN" dirty="0">
                <a:latin typeface="楷体" panose="02010609060101010101" pitchFamily="49" charset="-122"/>
                <a:ea typeface="楷体" panose="02010609060101010101" pitchFamily="49" charset="-122"/>
                <a:sym typeface="+mn-ea"/>
              </a:rPr>
              <a:t>X=</a:t>
            </a:r>
            <a:r>
              <a:rPr lang="zh-CN" altLang="en-US" dirty="0">
                <a:latin typeface="楷体" panose="02010609060101010101" pitchFamily="49" charset="-122"/>
                <a:ea typeface="楷体" panose="02010609060101010101" pitchFamily="49" charset="-122"/>
                <a:sym typeface="+mn-ea"/>
              </a:rPr>
              <a:t>｛</a:t>
            </a:r>
            <a:r>
              <a:rPr lang="en-US" altLang="zh-CN" dirty="0">
                <a:latin typeface="楷体" panose="02010609060101010101" pitchFamily="49" charset="-122"/>
                <a:ea typeface="楷体" panose="02010609060101010101" pitchFamily="49" charset="-122"/>
                <a:sym typeface="+mn-ea"/>
              </a:rPr>
              <a:t>1</a:t>
            </a:r>
            <a:r>
              <a:rPr lang="zh-CN" altLang="en-US" dirty="0">
                <a:latin typeface="楷体" panose="02010609060101010101" pitchFamily="49" charset="-122"/>
                <a:ea typeface="楷体" panose="02010609060101010101" pitchFamily="49" charset="-122"/>
                <a:sym typeface="+mn-ea"/>
              </a:rPr>
              <a:t>，</a:t>
            </a:r>
            <a:r>
              <a:rPr lang="en-US" altLang="zh-CN" dirty="0">
                <a:latin typeface="楷体" panose="02010609060101010101" pitchFamily="49" charset="-122"/>
                <a:ea typeface="楷体" panose="02010609060101010101" pitchFamily="49" charset="-122"/>
                <a:sym typeface="+mn-ea"/>
              </a:rPr>
              <a:t>3</a:t>
            </a:r>
            <a:r>
              <a:rPr lang="zh-CN" altLang="en-US" dirty="0">
                <a:latin typeface="楷体" panose="02010609060101010101" pitchFamily="49" charset="-122"/>
                <a:ea typeface="楷体" panose="02010609060101010101" pitchFamily="49" charset="-122"/>
                <a:sym typeface="+mn-ea"/>
              </a:rPr>
              <a:t>，</a:t>
            </a:r>
            <a:r>
              <a:rPr lang="en-US" altLang="zh-CN" dirty="0">
                <a:latin typeface="楷体" panose="02010609060101010101" pitchFamily="49" charset="-122"/>
                <a:ea typeface="楷体" panose="02010609060101010101" pitchFamily="49" charset="-122"/>
                <a:sym typeface="+mn-ea"/>
              </a:rPr>
              <a:t>2</a:t>
            </a:r>
            <a:r>
              <a:rPr lang="zh-CN" altLang="en-US" dirty="0">
                <a:latin typeface="楷体" panose="02010609060101010101" pitchFamily="49" charset="-122"/>
                <a:ea typeface="楷体" panose="02010609060101010101" pitchFamily="49" charset="-122"/>
                <a:sym typeface="+mn-ea"/>
              </a:rPr>
              <a:t>｝。检查发现该部分解不满足约束方程，因此舍弃对以</a:t>
            </a:r>
            <a:r>
              <a:rPr lang="en-US" altLang="zh-CN" dirty="0">
                <a:latin typeface="楷体" panose="02010609060101010101" pitchFamily="49" charset="-122"/>
                <a:ea typeface="楷体" panose="02010609060101010101" pitchFamily="49" charset="-122"/>
                <a:sym typeface="+mn-ea"/>
              </a:rPr>
              <a:t>4-3</a:t>
            </a:r>
            <a:r>
              <a:rPr lang="zh-CN" altLang="en-US" dirty="0">
                <a:latin typeface="楷体" panose="02010609060101010101" pitchFamily="49" charset="-122"/>
                <a:ea typeface="楷体" panose="02010609060101010101" pitchFamily="49" charset="-122"/>
                <a:sym typeface="+mn-ea"/>
              </a:rPr>
              <a:t>为根的子树进行搜索，并沿着解空间回溯到节点</a:t>
            </a:r>
            <a:r>
              <a:rPr lang="en-US" altLang="zh-CN" dirty="0">
                <a:latin typeface="楷体" panose="02010609060101010101" pitchFamily="49" charset="-122"/>
                <a:ea typeface="楷体" panose="02010609060101010101" pitchFamily="49" charset="-122"/>
                <a:sym typeface="+mn-ea"/>
              </a:rPr>
              <a:t>3-2</a:t>
            </a:r>
            <a:r>
              <a:rPr lang="zh-CN" altLang="en-US" dirty="0">
                <a:latin typeface="楷体" panose="02010609060101010101" pitchFamily="49" charset="-122"/>
                <a:ea typeface="楷体" panose="02010609060101010101" pitchFamily="49" charset="-122"/>
                <a:sym typeface="+mn-ea"/>
              </a:rPr>
              <a:t>。</a:t>
            </a:r>
            <a:r>
              <a:rPr lang="en-US" altLang="zh-CN" dirty="0">
                <a:latin typeface="楷体" panose="02010609060101010101" pitchFamily="49" charset="-122"/>
                <a:ea typeface="楷体" panose="02010609060101010101" pitchFamily="49" charset="-122"/>
                <a:sym typeface="+mn-ea"/>
              </a:rPr>
              <a:t/>
            </a:r>
            <a:br>
              <a:rPr lang="en-US" altLang="zh-CN" dirty="0">
                <a:latin typeface="楷体" panose="02010609060101010101" pitchFamily="49" charset="-122"/>
                <a:ea typeface="楷体" panose="02010609060101010101" pitchFamily="49" charset="-122"/>
                <a:sym typeface="+mn-ea"/>
              </a:rPr>
            </a:br>
            <a:r>
              <a:rPr lang="zh-CN" altLang="en-US" dirty="0">
                <a:latin typeface="楷体" panose="02010609060101010101" pitchFamily="49" charset="-122"/>
                <a:ea typeface="楷体" panose="02010609060101010101" pitchFamily="49" charset="-122"/>
                <a:sym typeface="+mn-ea"/>
              </a:rPr>
              <a:t>（</a:t>
            </a:r>
            <a:r>
              <a:rPr lang="en-US" altLang="zh-CN" dirty="0">
                <a:latin typeface="楷体" panose="02010609060101010101" pitchFamily="49" charset="-122"/>
                <a:ea typeface="楷体" panose="02010609060101010101" pitchFamily="49" charset="-122"/>
                <a:sym typeface="+mn-ea"/>
              </a:rPr>
              <a:t> 6</a:t>
            </a:r>
            <a:r>
              <a:rPr lang="zh-CN" altLang="en-US" dirty="0">
                <a:latin typeface="楷体" panose="02010609060101010101" pitchFamily="49" charset="-122"/>
                <a:ea typeface="楷体" panose="02010609060101010101" pitchFamily="49" charset="-122"/>
                <a:sym typeface="+mn-ea"/>
              </a:rPr>
              <a:t>）依次类推，最后可得到问题的一个可行解为</a:t>
            </a:r>
            <a:r>
              <a:rPr lang="en-US" altLang="zh-CN" dirty="0">
                <a:latin typeface="楷体" panose="02010609060101010101" pitchFamily="49" charset="-122"/>
                <a:ea typeface="楷体" panose="02010609060101010101" pitchFamily="49" charset="-122"/>
                <a:sym typeface="+mn-ea"/>
              </a:rPr>
              <a:t>X=</a:t>
            </a:r>
            <a:r>
              <a:rPr lang="zh-CN" altLang="en-US" dirty="0">
                <a:latin typeface="楷体" panose="02010609060101010101" pitchFamily="49" charset="-122"/>
                <a:ea typeface="楷体" panose="02010609060101010101" pitchFamily="49" charset="-122"/>
                <a:sym typeface="+mn-ea"/>
              </a:rPr>
              <a:t>｛</a:t>
            </a:r>
            <a:r>
              <a:rPr lang="en-US" altLang="zh-CN" dirty="0">
                <a:latin typeface="楷体" panose="02010609060101010101" pitchFamily="49" charset="-122"/>
                <a:ea typeface="楷体" panose="02010609060101010101" pitchFamily="49" charset="-122"/>
                <a:sym typeface="+mn-ea"/>
              </a:rPr>
              <a:t>2</a:t>
            </a:r>
            <a:r>
              <a:rPr lang="zh-CN" altLang="en-US" dirty="0">
                <a:latin typeface="楷体" panose="02010609060101010101" pitchFamily="49" charset="-122"/>
                <a:ea typeface="楷体" panose="02010609060101010101" pitchFamily="49" charset="-122"/>
                <a:sym typeface="+mn-ea"/>
              </a:rPr>
              <a:t>，</a:t>
            </a:r>
            <a:r>
              <a:rPr lang="en-US" altLang="zh-CN" dirty="0">
                <a:latin typeface="楷体" panose="02010609060101010101" pitchFamily="49" charset="-122"/>
                <a:ea typeface="楷体" panose="02010609060101010101" pitchFamily="49" charset="-122"/>
                <a:sym typeface="+mn-ea"/>
              </a:rPr>
              <a:t>4</a:t>
            </a:r>
            <a:r>
              <a:rPr lang="zh-CN" altLang="en-US" dirty="0">
                <a:latin typeface="楷体" panose="02010609060101010101" pitchFamily="49" charset="-122"/>
                <a:ea typeface="楷体" panose="02010609060101010101" pitchFamily="49" charset="-122"/>
                <a:sym typeface="+mn-ea"/>
              </a:rPr>
              <a:t>，</a:t>
            </a:r>
            <a:r>
              <a:rPr lang="en-US" altLang="zh-CN" dirty="0">
                <a:latin typeface="楷体" panose="02010609060101010101" pitchFamily="49" charset="-122"/>
                <a:ea typeface="楷体" panose="02010609060101010101" pitchFamily="49" charset="-122"/>
                <a:sym typeface="+mn-ea"/>
              </a:rPr>
              <a:t>1</a:t>
            </a:r>
            <a:r>
              <a:rPr lang="zh-CN" altLang="en-US" dirty="0">
                <a:latin typeface="楷体" panose="02010609060101010101" pitchFamily="49" charset="-122"/>
                <a:ea typeface="楷体" panose="02010609060101010101" pitchFamily="49" charset="-122"/>
                <a:sym typeface="+mn-ea"/>
              </a:rPr>
              <a:t>，</a:t>
            </a:r>
            <a:r>
              <a:rPr lang="en-US" altLang="zh-CN" dirty="0">
                <a:latin typeface="楷体" panose="02010609060101010101" pitchFamily="49" charset="-122"/>
                <a:ea typeface="楷体" panose="02010609060101010101" pitchFamily="49" charset="-122"/>
                <a:sym typeface="+mn-ea"/>
              </a:rPr>
              <a:t>3</a:t>
            </a:r>
            <a:r>
              <a:rPr lang="zh-CN" altLang="en-US" dirty="0">
                <a:latin typeface="楷体" panose="02010609060101010101" pitchFamily="49" charset="-122"/>
                <a:ea typeface="楷体" panose="02010609060101010101" pitchFamily="49" charset="-122"/>
                <a:sym typeface="+mn-ea"/>
              </a:rPr>
              <a:t>｝。</a:t>
            </a:r>
            <a:endParaRPr lang="zh-CN" altLang="en-US" dirty="0">
              <a:solidFill>
                <a:schemeClr val="tx1"/>
              </a:solidFill>
            </a:endParaRPr>
          </a:p>
          <a:p>
            <a:pPr algn="l"/>
            <a:endParaRPr lang="en-US" altLang="zh-CN" dirty="0">
              <a:solidFill>
                <a:schemeClr val="tx1"/>
              </a:solidFill>
              <a:latin typeface="楷体" panose="02010609060101010101" pitchFamily="49" charset="-122"/>
              <a:ea typeface="楷体" panose="02010609060101010101" pitchFamily="49" charset="-122"/>
            </a:endParaRPr>
          </a:p>
          <a:p>
            <a:pPr marL="0" indent="0">
              <a:lnSpc>
                <a:spcPct val="260000"/>
              </a:lnSpc>
            </a:pPr>
            <a:endParaRPr lang="zh-CN" altLang="en-US" b="1" dirty="0">
              <a:solidFill>
                <a:srgbClr val="FF00FF"/>
              </a:solidFill>
              <a:sym typeface="+mn-ea"/>
            </a:endParaRPr>
          </a:p>
        </p:txBody>
      </p:sp>
    </p:spTree>
    <p:extLst>
      <p:ext uri="{BB962C8B-B14F-4D97-AF65-F5344CB8AC3E}">
        <p14:creationId xmlns:p14="http://schemas.microsoft.com/office/powerpoint/2010/main" val="29264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260000"/>
              </a:lnSpc>
            </a:pPr>
            <a:r>
              <a:rPr lang="zh-CN" altLang="en-US" dirty="0">
                <a:sym typeface="+mn-ea"/>
              </a:rPr>
              <a:t>在实际中，并不需要生成问题的整个状态空间。通过使用限界函数来删除那些还没有生成其所有子结点的活结点。 如果用(x1， x2， …， xi)表示到当前E结点的路径，那么xi+1就是这样的一些结点，它使得(x1， x2， …， xi， xi+1)没有两个皇后处于相互攻击的棋盘格局。</a:t>
            </a:r>
          </a:p>
          <a:p>
            <a:pPr marL="0" indent="0">
              <a:lnSpc>
                <a:spcPct val="260000"/>
              </a:lnSpc>
            </a:pPr>
            <a:endParaRPr lang="zh-CN" altLang="en-US" dirty="0">
              <a:sym typeface="+mn-ea"/>
            </a:endParaRPr>
          </a:p>
          <a:p>
            <a:pPr marL="0" indent="0">
              <a:lnSpc>
                <a:spcPct val="260000"/>
              </a:lnSpc>
            </a:pPr>
            <a:r>
              <a:rPr lang="zh-CN" altLang="en-US" dirty="0">
                <a:sym typeface="+mn-ea"/>
              </a:rPr>
              <a:t>扩展结点</a:t>
            </a:r>
            <a:r>
              <a:rPr lang="en-US" dirty="0">
                <a:sym typeface="+mn-ea"/>
              </a:rPr>
              <a:t>E</a:t>
            </a:r>
          </a:p>
          <a:p>
            <a:pPr marL="0" indent="0">
              <a:lnSpc>
                <a:spcPct val="260000"/>
              </a:lnSpc>
            </a:pPr>
            <a:endParaRPr lang="en-US" b="1" dirty="0">
              <a:solidFill>
                <a:srgbClr val="FF00FF"/>
              </a:solidFill>
              <a:sym typeface="+mn-ea"/>
            </a:endParaRPr>
          </a:p>
          <a:p>
            <a:pPr marL="0" indent="0">
              <a:lnSpc>
                <a:spcPct val="260000"/>
              </a:lnSpc>
            </a:pPr>
            <a:r>
              <a:rPr lang="en-US" b="1" dirty="0">
                <a:solidFill>
                  <a:srgbClr val="FF00FF"/>
                </a:solidFill>
                <a:sym typeface="+mn-ea"/>
              </a:rPr>
              <a:t>新结点2变成一个活结点和新的E结点， 原来的E结点1仍然是一个活结点。结点2生成结点3，但立即被杀死。</a:t>
            </a:r>
          </a:p>
        </p:txBody>
      </p:sp>
    </p:spTree>
    <p:extLst>
      <p:ext uri="{BB962C8B-B14F-4D97-AF65-F5344CB8AC3E}">
        <p14:creationId xmlns:p14="http://schemas.microsoft.com/office/powerpoint/2010/main" val="830763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260000"/>
              </a:lnSpc>
            </a:pPr>
            <a:r>
              <a:rPr lang="zh-CN" altLang="en-US" dirty="0">
                <a:sym typeface="+mn-ea"/>
              </a:rPr>
              <a:t>扩展结点</a:t>
            </a:r>
            <a:r>
              <a:rPr lang="en-US" dirty="0">
                <a:sym typeface="+mn-ea"/>
              </a:rPr>
              <a:t>E</a:t>
            </a:r>
            <a:endParaRPr lang="en-US" b="1" dirty="0">
              <a:solidFill>
                <a:srgbClr val="FF00FF"/>
              </a:solidFill>
              <a:sym typeface="+mn-ea"/>
            </a:endParaRPr>
          </a:p>
        </p:txBody>
      </p:sp>
    </p:spTree>
    <p:extLst>
      <p:ext uri="{BB962C8B-B14F-4D97-AF65-F5344CB8AC3E}">
        <p14:creationId xmlns:p14="http://schemas.microsoft.com/office/powerpoint/2010/main" val="1843761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260000"/>
              </a:lnSpc>
            </a:pPr>
            <a:r>
              <a:rPr lang="zh-CN" altLang="en-US" dirty="0">
                <a:sym typeface="+mn-ea"/>
              </a:rPr>
              <a:t>扩展结点</a:t>
            </a:r>
            <a:r>
              <a:rPr lang="en-US" dirty="0">
                <a:sym typeface="+mn-ea"/>
              </a:rPr>
              <a:t>E</a:t>
            </a:r>
            <a:endParaRPr lang="en-US" b="1" dirty="0">
              <a:solidFill>
                <a:srgbClr val="FF00FF"/>
              </a:solidFill>
              <a:sym typeface="+mn-ea"/>
            </a:endParaRPr>
          </a:p>
        </p:txBody>
      </p:sp>
    </p:spTree>
    <p:extLst>
      <p:ext uri="{BB962C8B-B14F-4D97-AF65-F5344CB8AC3E}">
        <p14:creationId xmlns:p14="http://schemas.microsoft.com/office/powerpoint/2010/main" val="1473808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260000"/>
              </a:lnSpc>
            </a:pPr>
            <a:r>
              <a:rPr lang="zh-CN" altLang="en-US" dirty="0">
                <a:sym typeface="+mn-ea"/>
              </a:rPr>
              <a:t>扩展结点</a:t>
            </a:r>
            <a:r>
              <a:rPr lang="en-US" dirty="0">
                <a:sym typeface="+mn-ea"/>
              </a:rPr>
              <a:t>E</a:t>
            </a:r>
            <a:endParaRPr lang="en-US" b="1" dirty="0">
              <a:solidFill>
                <a:srgbClr val="FF00FF"/>
              </a:solidFill>
              <a:sym typeface="+mn-ea"/>
            </a:endParaRPr>
          </a:p>
        </p:txBody>
      </p:sp>
    </p:spTree>
    <p:extLst>
      <p:ext uri="{BB962C8B-B14F-4D97-AF65-F5344CB8AC3E}">
        <p14:creationId xmlns:p14="http://schemas.microsoft.com/office/powerpoint/2010/main" val="1223915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260000"/>
              </a:lnSpc>
            </a:pPr>
            <a:r>
              <a:rPr lang="zh-CN" altLang="en-US" dirty="0">
                <a:sym typeface="+mn-ea"/>
              </a:rPr>
              <a:t>扩展结点</a:t>
            </a:r>
            <a:r>
              <a:rPr lang="en-US" dirty="0">
                <a:sym typeface="+mn-ea"/>
              </a:rPr>
              <a:t>E</a:t>
            </a:r>
            <a:endParaRPr lang="en-US" b="1" dirty="0">
              <a:solidFill>
                <a:srgbClr val="FF00FF"/>
              </a:solidFill>
              <a:sym typeface="+mn-ea"/>
            </a:endParaRPr>
          </a:p>
        </p:txBody>
      </p:sp>
    </p:spTree>
    <p:extLst>
      <p:ext uri="{BB962C8B-B14F-4D97-AF65-F5344CB8AC3E}">
        <p14:creationId xmlns:p14="http://schemas.microsoft.com/office/powerpoint/2010/main" val="593875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260000"/>
              </a:lnSpc>
            </a:pPr>
            <a:endParaRPr lang="en-US" b="1" dirty="0">
              <a:solidFill>
                <a:srgbClr val="FF00FF"/>
              </a:solidFill>
              <a:sym typeface="+mn-ea"/>
            </a:endParaRPr>
          </a:p>
        </p:txBody>
      </p:sp>
    </p:spTree>
    <p:extLst>
      <p:ext uri="{BB962C8B-B14F-4D97-AF65-F5344CB8AC3E}">
        <p14:creationId xmlns:p14="http://schemas.microsoft.com/office/powerpoint/2010/main" val="1905693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3348038" cy="68849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pitchFamily="34" charset="0"/>
                <a:ea typeface="华文隶书" pitchFamily="2" charset="-122"/>
              </a:defRPr>
            </a:lvl1pPr>
            <a:lvl2pPr marL="742950" indent="-285750" eaLnBrk="0" hangingPunct="0">
              <a:defRPr sz="1600">
                <a:solidFill>
                  <a:schemeClr val="tx1"/>
                </a:solidFill>
                <a:latin typeface="Arial" pitchFamily="34" charset="0"/>
                <a:ea typeface="华文隶书" pitchFamily="2" charset="-122"/>
              </a:defRPr>
            </a:lvl2pPr>
            <a:lvl3pPr marL="1143000" indent="-228600" eaLnBrk="0" hangingPunct="0">
              <a:defRPr sz="1600">
                <a:solidFill>
                  <a:schemeClr val="tx1"/>
                </a:solidFill>
                <a:latin typeface="Arial" pitchFamily="34" charset="0"/>
                <a:ea typeface="华文隶书" pitchFamily="2" charset="-122"/>
              </a:defRPr>
            </a:lvl3pPr>
            <a:lvl4pPr marL="1600200" indent="-228600" eaLnBrk="0" hangingPunct="0">
              <a:defRPr sz="1600">
                <a:solidFill>
                  <a:schemeClr val="tx1"/>
                </a:solidFill>
                <a:latin typeface="Arial" pitchFamily="34" charset="0"/>
                <a:ea typeface="华文隶书" pitchFamily="2" charset="-122"/>
              </a:defRPr>
            </a:lvl4pPr>
            <a:lvl5pPr marL="2057400" indent="-228600" eaLnBrk="0" hangingPunct="0">
              <a:defRPr sz="1600">
                <a:solidFill>
                  <a:schemeClr val="tx1"/>
                </a:solidFill>
                <a:latin typeface="Arial" pitchFamily="34" charset="0"/>
                <a:ea typeface="华文隶书" pitchFamily="2" charset="-122"/>
              </a:defRPr>
            </a:lvl5pPr>
            <a:lvl6pPr marL="25146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6pPr>
            <a:lvl7pPr marL="29718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7pPr>
            <a:lvl8pPr marL="34290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8pPr>
            <a:lvl9pPr marL="38862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9pPr>
          </a:lstStyle>
          <a:p>
            <a:pPr algn="ctr" eaLnBrk="1" hangingPunct="1">
              <a:buFontTx/>
              <a:buNone/>
              <a:defRPr/>
            </a:pPr>
            <a:endParaRPr lang="zh-CN" altLang="en-US" sz="2400">
              <a:latin typeface="Times New Roman" pitchFamily="18" charset="0"/>
              <a:ea typeface="宋体" pitchFamily="2" charset="-122"/>
            </a:endParaRPr>
          </a:p>
        </p:txBody>
      </p:sp>
      <p:sp>
        <p:nvSpPr>
          <p:cNvPr id="4" name="AutoShape 4"/>
          <p:cNvSpPr>
            <a:spLocks noChangeArrowheads="1"/>
          </p:cNvSpPr>
          <p:nvPr userDrawn="1"/>
        </p:nvSpPr>
        <p:spPr bwMode="auto">
          <a:xfrm>
            <a:off x="739775" y="692150"/>
            <a:ext cx="3471863" cy="1441450"/>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600">
                <a:solidFill>
                  <a:schemeClr val="tx1"/>
                </a:solidFill>
                <a:latin typeface="Arial" pitchFamily="34" charset="0"/>
                <a:ea typeface="华文隶书" pitchFamily="2" charset="-122"/>
              </a:defRPr>
            </a:lvl1pPr>
            <a:lvl2pPr marL="742950" indent="-285750" eaLnBrk="0" hangingPunct="0">
              <a:defRPr sz="1600">
                <a:solidFill>
                  <a:schemeClr val="tx1"/>
                </a:solidFill>
                <a:latin typeface="Arial" pitchFamily="34" charset="0"/>
                <a:ea typeface="华文隶书" pitchFamily="2" charset="-122"/>
              </a:defRPr>
            </a:lvl2pPr>
            <a:lvl3pPr marL="1143000" indent="-228600" eaLnBrk="0" hangingPunct="0">
              <a:defRPr sz="1600">
                <a:solidFill>
                  <a:schemeClr val="tx1"/>
                </a:solidFill>
                <a:latin typeface="Arial" pitchFamily="34" charset="0"/>
                <a:ea typeface="华文隶书" pitchFamily="2" charset="-122"/>
              </a:defRPr>
            </a:lvl3pPr>
            <a:lvl4pPr marL="1600200" indent="-228600" eaLnBrk="0" hangingPunct="0">
              <a:defRPr sz="1600">
                <a:solidFill>
                  <a:schemeClr val="tx1"/>
                </a:solidFill>
                <a:latin typeface="Arial" pitchFamily="34" charset="0"/>
                <a:ea typeface="华文隶书" pitchFamily="2" charset="-122"/>
              </a:defRPr>
            </a:lvl4pPr>
            <a:lvl5pPr marL="2057400" indent="-228600" eaLnBrk="0" hangingPunct="0">
              <a:defRPr sz="1600">
                <a:solidFill>
                  <a:schemeClr val="tx1"/>
                </a:solidFill>
                <a:latin typeface="Arial" pitchFamily="34" charset="0"/>
                <a:ea typeface="华文隶书" pitchFamily="2" charset="-122"/>
              </a:defRPr>
            </a:lvl5pPr>
            <a:lvl6pPr marL="25146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6pPr>
            <a:lvl7pPr marL="29718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7pPr>
            <a:lvl8pPr marL="34290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8pPr>
            <a:lvl9pPr marL="38862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9pPr>
          </a:lstStyle>
          <a:p>
            <a:pPr algn="ctr" eaLnBrk="1" hangingPunct="1">
              <a:buFontTx/>
              <a:buNone/>
              <a:defRPr/>
            </a:pPr>
            <a:endParaRPr lang="zh-CN" altLang="en-US" sz="2400">
              <a:latin typeface="Times New Roman" pitchFamily="18" charset="0"/>
              <a:ea typeface="宋体" pitchFamily="2" charset="-122"/>
            </a:endParaRPr>
          </a:p>
        </p:txBody>
      </p:sp>
      <p:sp>
        <p:nvSpPr>
          <p:cNvPr id="6" name="Text Box 18"/>
          <p:cNvSpPr txBox="1">
            <a:spLocks noChangeArrowheads="1"/>
          </p:cNvSpPr>
          <p:nvPr userDrawn="1"/>
        </p:nvSpPr>
        <p:spPr bwMode="auto">
          <a:xfrm>
            <a:off x="4787900" y="6165850"/>
            <a:ext cx="38163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ea typeface="华文隶书" pitchFamily="2" charset="-122"/>
              </a:defRPr>
            </a:lvl1pPr>
            <a:lvl2pPr marL="742950" indent="-285750" eaLnBrk="0" hangingPunct="0">
              <a:defRPr sz="1600">
                <a:solidFill>
                  <a:schemeClr val="tx1"/>
                </a:solidFill>
                <a:latin typeface="Arial" pitchFamily="34" charset="0"/>
                <a:ea typeface="华文隶书" pitchFamily="2" charset="-122"/>
              </a:defRPr>
            </a:lvl2pPr>
            <a:lvl3pPr marL="1143000" indent="-228600" eaLnBrk="0" hangingPunct="0">
              <a:defRPr sz="1600">
                <a:solidFill>
                  <a:schemeClr val="tx1"/>
                </a:solidFill>
                <a:latin typeface="Arial" pitchFamily="34" charset="0"/>
                <a:ea typeface="华文隶书" pitchFamily="2" charset="-122"/>
              </a:defRPr>
            </a:lvl3pPr>
            <a:lvl4pPr marL="1600200" indent="-228600" eaLnBrk="0" hangingPunct="0">
              <a:defRPr sz="1600">
                <a:solidFill>
                  <a:schemeClr val="tx1"/>
                </a:solidFill>
                <a:latin typeface="Arial" pitchFamily="34" charset="0"/>
                <a:ea typeface="华文隶书" pitchFamily="2" charset="-122"/>
              </a:defRPr>
            </a:lvl4pPr>
            <a:lvl5pPr marL="2057400" indent="-228600" eaLnBrk="0" hangingPunct="0">
              <a:defRPr sz="1600">
                <a:solidFill>
                  <a:schemeClr val="tx1"/>
                </a:solidFill>
                <a:latin typeface="Arial" pitchFamily="34" charset="0"/>
                <a:ea typeface="华文隶书" pitchFamily="2" charset="-122"/>
              </a:defRPr>
            </a:lvl5pPr>
            <a:lvl6pPr marL="25146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6pPr>
            <a:lvl7pPr marL="29718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7pPr>
            <a:lvl8pPr marL="34290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8pPr>
            <a:lvl9pPr marL="38862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9pPr>
          </a:lstStyle>
          <a:p>
            <a:pPr algn="ctr" eaLnBrk="1" hangingPunct="1">
              <a:spcBef>
                <a:spcPct val="50000"/>
              </a:spcBef>
              <a:buFontTx/>
              <a:buNone/>
              <a:defRPr/>
            </a:pPr>
            <a:endParaRPr lang="zh-CN" altLang="en-US"/>
          </a:p>
        </p:txBody>
      </p:sp>
      <p:sp>
        <p:nvSpPr>
          <p:cNvPr id="7" name="Text Box 19"/>
          <p:cNvSpPr txBox="1">
            <a:spLocks noChangeArrowheads="1"/>
          </p:cNvSpPr>
          <p:nvPr userDrawn="1"/>
        </p:nvSpPr>
        <p:spPr bwMode="auto">
          <a:xfrm>
            <a:off x="6011863" y="6491288"/>
            <a:ext cx="309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ea typeface="华文隶书" pitchFamily="2" charset="-122"/>
              </a:defRPr>
            </a:lvl1pPr>
            <a:lvl2pPr marL="742950" indent="-285750" eaLnBrk="0" hangingPunct="0">
              <a:defRPr sz="1600">
                <a:solidFill>
                  <a:schemeClr val="tx1"/>
                </a:solidFill>
                <a:latin typeface="Arial" pitchFamily="34" charset="0"/>
                <a:ea typeface="华文隶书" pitchFamily="2" charset="-122"/>
              </a:defRPr>
            </a:lvl2pPr>
            <a:lvl3pPr marL="1143000" indent="-228600" eaLnBrk="0" hangingPunct="0">
              <a:defRPr sz="1600">
                <a:solidFill>
                  <a:schemeClr val="tx1"/>
                </a:solidFill>
                <a:latin typeface="Arial" pitchFamily="34" charset="0"/>
                <a:ea typeface="华文隶书" pitchFamily="2" charset="-122"/>
              </a:defRPr>
            </a:lvl3pPr>
            <a:lvl4pPr marL="1600200" indent="-228600" eaLnBrk="0" hangingPunct="0">
              <a:defRPr sz="1600">
                <a:solidFill>
                  <a:schemeClr val="tx1"/>
                </a:solidFill>
                <a:latin typeface="Arial" pitchFamily="34" charset="0"/>
                <a:ea typeface="华文隶书" pitchFamily="2" charset="-122"/>
              </a:defRPr>
            </a:lvl4pPr>
            <a:lvl5pPr marL="2057400" indent="-228600" eaLnBrk="0" hangingPunct="0">
              <a:defRPr sz="1600">
                <a:solidFill>
                  <a:schemeClr val="tx1"/>
                </a:solidFill>
                <a:latin typeface="Arial" pitchFamily="34" charset="0"/>
                <a:ea typeface="华文隶书" pitchFamily="2" charset="-122"/>
              </a:defRPr>
            </a:lvl5pPr>
            <a:lvl6pPr marL="25146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6pPr>
            <a:lvl7pPr marL="29718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7pPr>
            <a:lvl8pPr marL="34290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8pPr>
            <a:lvl9pPr marL="38862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9pPr>
          </a:lstStyle>
          <a:p>
            <a:pPr eaLnBrk="1" hangingPunct="1">
              <a:buFontTx/>
              <a:buNone/>
              <a:defRPr/>
            </a:pPr>
            <a:endParaRPr lang="zh-CN" altLang="en-US" sz="1800">
              <a:ea typeface="宋体" pitchFamily="2" charset="-122"/>
            </a:endParaRPr>
          </a:p>
        </p:txBody>
      </p:sp>
      <p:sp>
        <p:nvSpPr>
          <p:cNvPr id="8" name="Text Box 20"/>
          <p:cNvSpPr txBox="1">
            <a:spLocks noChangeArrowheads="1"/>
          </p:cNvSpPr>
          <p:nvPr userDrawn="1"/>
        </p:nvSpPr>
        <p:spPr bwMode="auto">
          <a:xfrm>
            <a:off x="5867400" y="6491288"/>
            <a:ext cx="3095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ea typeface="华文隶书" pitchFamily="2" charset="-122"/>
              </a:defRPr>
            </a:lvl1pPr>
            <a:lvl2pPr marL="742950" indent="-285750" eaLnBrk="0" hangingPunct="0">
              <a:defRPr sz="1600">
                <a:solidFill>
                  <a:schemeClr val="tx1"/>
                </a:solidFill>
                <a:latin typeface="Arial" pitchFamily="34" charset="0"/>
                <a:ea typeface="华文隶书" pitchFamily="2" charset="-122"/>
              </a:defRPr>
            </a:lvl2pPr>
            <a:lvl3pPr marL="1143000" indent="-228600" eaLnBrk="0" hangingPunct="0">
              <a:defRPr sz="1600">
                <a:solidFill>
                  <a:schemeClr val="tx1"/>
                </a:solidFill>
                <a:latin typeface="Arial" pitchFamily="34" charset="0"/>
                <a:ea typeface="华文隶书" pitchFamily="2" charset="-122"/>
              </a:defRPr>
            </a:lvl3pPr>
            <a:lvl4pPr marL="1600200" indent="-228600" eaLnBrk="0" hangingPunct="0">
              <a:defRPr sz="1600">
                <a:solidFill>
                  <a:schemeClr val="tx1"/>
                </a:solidFill>
                <a:latin typeface="Arial" pitchFamily="34" charset="0"/>
                <a:ea typeface="华文隶书" pitchFamily="2" charset="-122"/>
              </a:defRPr>
            </a:lvl4pPr>
            <a:lvl5pPr marL="2057400" indent="-228600" eaLnBrk="0" hangingPunct="0">
              <a:defRPr sz="1600">
                <a:solidFill>
                  <a:schemeClr val="tx1"/>
                </a:solidFill>
                <a:latin typeface="Arial" pitchFamily="34" charset="0"/>
                <a:ea typeface="华文隶书" pitchFamily="2" charset="-122"/>
              </a:defRPr>
            </a:lvl5pPr>
            <a:lvl6pPr marL="25146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6pPr>
            <a:lvl7pPr marL="29718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7pPr>
            <a:lvl8pPr marL="34290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8pPr>
            <a:lvl9pPr marL="38862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9pPr>
          </a:lstStyle>
          <a:p>
            <a:pPr eaLnBrk="1" hangingPunct="1">
              <a:buFontTx/>
              <a:buNone/>
              <a:defRPr/>
            </a:pPr>
            <a:endParaRPr lang="zh-CN" altLang="en-US" sz="1800">
              <a:ea typeface="宋体" pitchFamily="2" charset="-122"/>
            </a:endParaRPr>
          </a:p>
        </p:txBody>
      </p:sp>
      <p:sp>
        <p:nvSpPr>
          <p:cNvPr id="2055" name="AutoShape 7"/>
          <p:cNvSpPr>
            <a:spLocks noGrp="1" noChangeArrowheads="1"/>
          </p:cNvSpPr>
          <p:nvPr>
            <p:ph type="ctrTitle" sz="quarter"/>
          </p:nvPr>
        </p:nvSpPr>
        <p:spPr>
          <a:xfrm>
            <a:off x="727881" y="690389"/>
            <a:ext cx="8229600" cy="1442467"/>
          </a:xfrm>
          <a:prstGeom prst="roundRect">
            <a:avLst>
              <a:gd name="adj" fmla="val 50000"/>
            </a:avLst>
          </a:prstGeom>
        </p:spPr>
        <p:txBody>
          <a:bodyPr anchor="ctr"/>
          <a:lstStyle>
            <a:lvl1pPr algn="ctr">
              <a:defRPr sz="3600"/>
            </a:lvl1pPr>
          </a:lstStyle>
          <a:p>
            <a:r>
              <a:rPr lang="zh-CN" altLang="en-US" noProof="1"/>
              <a:t>单击此处编辑母版标题样式</a:t>
            </a:r>
          </a:p>
        </p:txBody>
      </p:sp>
    </p:spTree>
    <p:extLst>
      <p:ext uri="{BB962C8B-B14F-4D97-AF65-F5344CB8AC3E}">
        <p14:creationId xmlns:p14="http://schemas.microsoft.com/office/powerpoint/2010/main" val="1322654"/>
      </p:ext>
    </p:extLst>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8" name="页脚占位符 7"/>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extLst>
      <p:ext uri="{BB962C8B-B14F-4D97-AF65-F5344CB8AC3E}">
        <p14:creationId xmlns:p14="http://schemas.microsoft.com/office/powerpoint/2010/main" val="4028308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4" name="页脚占位符 3"/>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extLst>
      <p:ext uri="{BB962C8B-B14F-4D97-AF65-F5344CB8AC3E}">
        <p14:creationId xmlns:p14="http://schemas.microsoft.com/office/powerpoint/2010/main" val="426872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3" name="页脚占位符 2"/>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extLst>
      <p:ext uri="{BB962C8B-B14F-4D97-AF65-F5344CB8AC3E}">
        <p14:creationId xmlns:p14="http://schemas.microsoft.com/office/powerpoint/2010/main" val="2572321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extLst>
      <p:ext uri="{BB962C8B-B14F-4D97-AF65-F5344CB8AC3E}">
        <p14:creationId xmlns:p14="http://schemas.microsoft.com/office/powerpoint/2010/main" val="1195581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extLst>
      <p:ext uri="{BB962C8B-B14F-4D97-AF65-F5344CB8AC3E}">
        <p14:creationId xmlns:p14="http://schemas.microsoft.com/office/powerpoint/2010/main" val="329605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extLst>
      <p:ext uri="{BB962C8B-B14F-4D97-AF65-F5344CB8AC3E}">
        <p14:creationId xmlns:p14="http://schemas.microsoft.com/office/powerpoint/2010/main" val="2030208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716657"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extLst>
      <p:ext uri="{BB962C8B-B14F-4D97-AF65-F5344CB8AC3E}">
        <p14:creationId xmlns:p14="http://schemas.microsoft.com/office/powerpoint/2010/main" val="2559125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4" name="页脚占位符 3"/>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extLst>
      <p:ext uri="{BB962C8B-B14F-4D97-AF65-F5344CB8AC3E}">
        <p14:creationId xmlns:p14="http://schemas.microsoft.com/office/powerpoint/2010/main" val="420562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576" y="476672"/>
            <a:ext cx="7924800" cy="647700"/>
          </a:xfrm>
        </p:spPr>
        <p:txBody>
          <a:bodyPr/>
          <a:lstStyle>
            <a:lvl1pPr algn="ctr">
              <a:defRPr>
                <a:solidFill>
                  <a:srgbClr val="2324CB"/>
                </a:solidFill>
                <a:effectLst/>
              </a:defRPr>
            </a:lvl1pPr>
          </a:lstStyle>
          <a:p>
            <a:r>
              <a:rPr lang="zh-CN" altLang="en-US" noProof="1"/>
              <a:t>单击此处编辑母版标题样式</a:t>
            </a:r>
          </a:p>
        </p:txBody>
      </p:sp>
      <p:sp>
        <p:nvSpPr>
          <p:cNvPr id="3" name="内容占位符 2"/>
          <p:cNvSpPr>
            <a:spLocks noGrp="1"/>
          </p:cNvSpPr>
          <p:nvPr>
            <p:ph idx="1"/>
          </p:nvPr>
        </p:nvSpPr>
        <p:spPr>
          <a:xfrm>
            <a:off x="539750" y="1268760"/>
            <a:ext cx="8208963" cy="5039965"/>
          </a:xfrm>
        </p:spPr>
        <p:txBody>
          <a:bodyPr/>
          <a:lstStyle>
            <a:lvl1pPr marL="0" indent="633600">
              <a:lnSpc>
                <a:spcPct val="110000"/>
              </a:lnSpc>
              <a:spcBef>
                <a:spcPts val="0"/>
              </a:spcBef>
              <a:buFontTx/>
              <a:buNone/>
              <a:defRPr>
                <a:effectLst/>
              </a:defRPr>
            </a:lvl1pPr>
            <a:lvl2pPr marL="457200" indent="633600">
              <a:lnSpc>
                <a:spcPct val="110000"/>
              </a:lnSpc>
              <a:spcBef>
                <a:spcPts val="0"/>
              </a:spcBef>
              <a:buFontTx/>
              <a:buNone/>
              <a:defRPr>
                <a:effectLst/>
              </a:defRPr>
            </a:lvl2pPr>
            <a:lvl3pPr marL="914400" indent="633600">
              <a:lnSpc>
                <a:spcPct val="110000"/>
              </a:lnSpc>
              <a:spcBef>
                <a:spcPts val="0"/>
              </a:spcBef>
              <a:buFontTx/>
              <a:buNone/>
              <a:defRPr>
                <a:effectLst/>
              </a:defRPr>
            </a:lvl3pPr>
            <a:lvl4pPr marL="1371600" indent="633600">
              <a:lnSpc>
                <a:spcPct val="110000"/>
              </a:lnSpc>
              <a:spcBef>
                <a:spcPts val="0"/>
              </a:spcBef>
              <a:buFontTx/>
              <a:buNone/>
              <a:defRPr>
                <a:effectLst/>
              </a:defRPr>
            </a:lvl4pPr>
            <a:lvl5pPr marL="1828800" indent="633600">
              <a:lnSpc>
                <a:spcPct val="110000"/>
              </a:lnSpc>
              <a:spcBef>
                <a:spcPts val="0"/>
              </a:spcBef>
              <a:buFontTx/>
              <a:buNone/>
              <a:defRPr>
                <a:effectLst/>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864434089"/>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2324CB"/>
                </a:solidFill>
              </a:defRPr>
            </a:lvl1pPr>
          </a:lstStyle>
          <a:p>
            <a:r>
              <a:rPr lang="zh-CN" altLang="en-US" noProof="1"/>
              <a:t>单击此处编辑母版标题样式</a:t>
            </a:r>
          </a:p>
        </p:txBody>
      </p:sp>
    </p:spTree>
    <p:extLst>
      <p:ext uri="{BB962C8B-B14F-4D97-AF65-F5344CB8AC3E}">
        <p14:creationId xmlns:p14="http://schemas.microsoft.com/office/powerpoint/2010/main" val="2084917592"/>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620713"/>
            <a:ext cx="7924800" cy="6477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827088" y="1628775"/>
            <a:ext cx="3770312" cy="467995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49800" y="1628775"/>
            <a:ext cx="3770313" cy="467995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61175484"/>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a:xfrm>
            <a:off x="3124200" y="6248400"/>
            <a:ext cx="2895600" cy="457200"/>
          </a:xfrm>
          <a:prstGeom prst="rect">
            <a:avLst/>
          </a:prstGeom>
        </p:spPr>
        <p:txBody>
          <a:bodyPr/>
          <a:lstStyle>
            <a:lvl1pPr>
              <a:defRPr/>
            </a:lvl1pPr>
          </a:lstStyle>
          <a:p>
            <a:pPr>
              <a:defRPr/>
            </a:pPr>
            <a:endParaRPr lang="en-US" altLang="zh-CN"/>
          </a:p>
        </p:txBody>
      </p:sp>
      <p:sp>
        <p:nvSpPr>
          <p:cNvPr id="3" name="灯片编号占位符 2"/>
          <p:cNvSpPr>
            <a:spLocks noGrp="1"/>
          </p:cNvSpPr>
          <p:nvPr>
            <p:ph type="sldNum" sz="quarter" idx="11"/>
          </p:nvPr>
        </p:nvSpPr>
        <p:spPr>
          <a:xfrm>
            <a:off x="6553200" y="6248400"/>
            <a:ext cx="2133600" cy="457200"/>
          </a:xfrm>
          <a:prstGeom prst="rect">
            <a:avLst/>
          </a:prstGeom>
        </p:spPr>
        <p:txBody>
          <a:bodyPr/>
          <a:lstStyle>
            <a:lvl1pPr>
              <a:defRPr/>
            </a:lvl1pPr>
          </a:lstStyle>
          <a:p>
            <a:pPr>
              <a:defRPr/>
            </a:pPr>
            <a:fld id="{BA05940D-50ED-498D-B225-8135F6C76018}" type="slidenum">
              <a:rPr lang="zh-CN" altLang="en-US"/>
              <a:pPr>
                <a:defRPr/>
              </a:pPr>
              <a:t>‹#›</a:t>
            </a:fld>
            <a:endParaRPr lang="en-US" altLang="zh-CN"/>
          </a:p>
        </p:txBody>
      </p:sp>
      <p:sp>
        <p:nvSpPr>
          <p:cNvPr id="4" name="日期占位符 3"/>
          <p:cNvSpPr>
            <a:spLocks noGrp="1"/>
          </p:cNvSpPr>
          <p:nvPr>
            <p:ph type="dt" sz="half" idx="12"/>
          </p:nvPr>
        </p:nvSpPr>
        <p:spPr>
          <a:xfrm>
            <a:off x="457200" y="6245225"/>
            <a:ext cx="21336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231176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extLst>
      <p:ext uri="{BB962C8B-B14F-4D97-AF65-F5344CB8AC3E}">
        <p14:creationId xmlns:p14="http://schemas.microsoft.com/office/powerpoint/2010/main" val="3388891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t>2020/10/25</a:t>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extLst>
      <p:ext uri="{BB962C8B-B14F-4D97-AF65-F5344CB8AC3E}">
        <p14:creationId xmlns:p14="http://schemas.microsoft.com/office/powerpoint/2010/main" val="2480280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extLst>
      <p:ext uri="{BB962C8B-B14F-4D97-AF65-F5344CB8AC3E}">
        <p14:creationId xmlns:p14="http://schemas.microsoft.com/office/powerpoint/2010/main" val="2394809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08476"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9724" y="1981200"/>
            <a:ext cx="3808476"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extLst>
      <p:ext uri="{BB962C8B-B14F-4D97-AF65-F5344CB8AC3E}">
        <p14:creationId xmlns:p14="http://schemas.microsoft.com/office/powerpoint/2010/main" val="2430609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AutoShape 2"/>
          <p:cNvSpPr>
            <a:spLocks noGrp="1" noChangeArrowheads="1"/>
          </p:cNvSpPr>
          <p:nvPr>
            <p:ph type="title"/>
          </p:nvPr>
        </p:nvSpPr>
        <p:spPr bwMode="auto">
          <a:xfrm>
            <a:off x="755650" y="620713"/>
            <a:ext cx="7924800" cy="6477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zh-CN" altLang="en-US" noProof="1"/>
              <a:t>单击此处编辑母版标题样式</a:t>
            </a:r>
          </a:p>
        </p:txBody>
      </p:sp>
      <p:pic>
        <p:nvPicPr>
          <p:cNvPr id="1027"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50768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8"/>
          <p:cNvSpPr txBox="1">
            <a:spLocks noChangeArrowheads="1"/>
          </p:cNvSpPr>
          <p:nvPr/>
        </p:nvSpPr>
        <p:spPr bwMode="auto">
          <a:xfrm>
            <a:off x="107950" y="0"/>
            <a:ext cx="1223963" cy="396875"/>
          </a:xfrm>
          <a:prstGeom prst="rect">
            <a:avLst/>
          </a:prstGeom>
          <a:noFill/>
          <a:ln w="9525">
            <a:noFill/>
            <a:miter lim="800000"/>
          </a:ln>
          <a:effectLst/>
        </p:spPr>
        <p:txBody>
          <a:bodyPr>
            <a:spAutoFit/>
          </a:bodyPr>
          <a:lstStyle/>
          <a:p>
            <a:pPr>
              <a:spcBef>
                <a:spcPct val="50000"/>
              </a:spcBef>
              <a:buFontTx/>
              <a:buNone/>
              <a:defRPr/>
            </a:pPr>
            <a:r>
              <a:rPr lang="zh-CN" altLang="en-US" sz="2000" dirty="0">
                <a:effectLst>
                  <a:outerShdw blurRad="38100" dist="38100" dir="2700000" algn="tl">
                    <a:srgbClr val="C0C0C0"/>
                  </a:outerShdw>
                </a:effectLst>
                <a:latin typeface="华文隶书" panose="02010800040101010101" pitchFamily="2" charset="-122"/>
                <a:sym typeface="+mn-ea"/>
              </a:rPr>
              <a:t>第 </a:t>
            </a:r>
            <a:r>
              <a:rPr lang="en-US" altLang="zh-CN" sz="2000" dirty="0" smtClean="0">
                <a:effectLst>
                  <a:outerShdw blurRad="38100" dist="38100" dir="2700000" algn="tl">
                    <a:srgbClr val="C0C0C0"/>
                  </a:outerShdw>
                </a:effectLst>
                <a:latin typeface="华文隶书" panose="02010800040101010101" pitchFamily="2" charset="-122"/>
                <a:sym typeface="+mn-ea"/>
              </a:rPr>
              <a:t>7  </a:t>
            </a:r>
            <a:r>
              <a:rPr lang="zh-CN" altLang="en-US" sz="2000" dirty="0">
                <a:effectLst>
                  <a:outerShdw blurRad="38100" dist="38100" dir="2700000" algn="tl">
                    <a:srgbClr val="C0C0C0"/>
                  </a:outerShdw>
                </a:effectLst>
                <a:latin typeface="华文隶书" panose="02010800040101010101" pitchFamily="2" charset="-122"/>
                <a:sym typeface="+mn-ea"/>
              </a:rPr>
              <a:t>章</a:t>
            </a:r>
          </a:p>
        </p:txBody>
      </p:sp>
      <p:sp>
        <p:nvSpPr>
          <p:cNvPr id="1029" name="Line 9"/>
          <p:cNvSpPr>
            <a:spLocks noChangeShapeType="1"/>
          </p:cNvSpPr>
          <p:nvPr/>
        </p:nvSpPr>
        <p:spPr bwMode="auto">
          <a:xfrm>
            <a:off x="7826375" y="1174750"/>
            <a:ext cx="1203325" cy="158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03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3800" y="0"/>
            <a:ext cx="414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1" name="Group 11"/>
          <p:cNvGrpSpPr>
            <a:grpSpLocks/>
          </p:cNvGrpSpPr>
          <p:nvPr/>
        </p:nvGrpSpPr>
        <p:grpSpPr bwMode="auto">
          <a:xfrm>
            <a:off x="1403350" y="188913"/>
            <a:ext cx="7056438" cy="215900"/>
            <a:chOff x="0" y="0"/>
            <a:chExt cx="5760" cy="138"/>
          </a:xfrm>
        </p:grpSpPr>
        <p:sp>
          <p:nvSpPr>
            <p:cNvPr id="1042" name="Rectangle 12"/>
            <p:cNvSpPr>
              <a:spLocks noChangeArrowheads="1"/>
            </p:cNvSpPr>
            <p:nvPr/>
          </p:nvSpPr>
          <p:spPr bwMode="auto">
            <a:xfrm flipH="1" flipV="1">
              <a:off x="0" y="90"/>
              <a:ext cx="5760" cy="48"/>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pitchFamily="34" charset="0"/>
                  <a:ea typeface="华文隶书" pitchFamily="2" charset="-122"/>
                </a:defRPr>
              </a:lvl1pPr>
              <a:lvl2pPr marL="742950" indent="-285750" eaLnBrk="0" hangingPunct="0">
                <a:defRPr sz="1600">
                  <a:solidFill>
                    <a:schemeClr val="tx1"/>
                  </a:solidFill>
                  <a:latin typeface="Arial" pitchFamily="34" charset="0"/>
                  <a:ea typeface="华文隶书" pitchFamily="2" charset="-122"/>
                </a:defRPr>
              </a:lvl2pPr>
              <a:lvl3pPr marL="1143000" indent="-228600" eaLnBrk="0" hangingPunct="0">
                <a:defRPr sz="1600">
                  <a:solidFill>
                    <a:schemeClr val="tx1"/>
                  </a:solidFill>
                  <a:latin typeface="Arial" pitchFamily="34" charset="0"/>
                  <a:ea typeface="华文隶书" pitchFamily="2" charset="-122"/>
                </a:defRPr>
              </a:lvl3pPr>
              <a:lvl4pPr marL="1600200" indent="-228600" eaLnBrk="0" hangingPunct="0">
                <a:defRPr sz="1600">
                  <a:solidFill>
                    <a:schemeClr val="tx1"/>
                  </a:solidFill>
                  <a:latin typeface="Arial" pitchFamily="34" charset="0"/>
                  <a:ea typeface="华文隶书" pitchFamily="2" charset="-122"/>
                </a:defRPr>
              </a:lvl4pPr>
              <a:lvl5pPr marL="2057400" indent="-228600" eaLnBrk="0" hangingPunct="0">
                <a:defRPr sz="1600">
                  <a:solidFill>
                    <a:schemeClr val="tx1"/>
                  </a:solidFill>
                  <a:latin typeface="Arial" pitchFamily="34" charset="0"/>
                  <a:ea typeface="华文隶书" pitchFamily="2" charset="-122"/>
                </a:defRPr>
              </a:lvl5pPr>
              <a:lvl6pPr marL="25146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6pPr>
              <a:lvl7pPr marL="29718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7pPr>
              <a:lvl8pPr marL="34290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8pPr>
              <a:lvl9pPr marL="38862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9pPr>
            </a:lstStyle>
            <a:p>
              <a:pPr algn="ctr" eaLnBrk="1" hangingPunct="1">
                <a:buFontTx/>
                <a:buNone/>
                <a:defRPr/>
              </a:pPr>
              <a:endParaRPr lang="zh-CN" altLang="en-US"/>
            </a:p>
          </p:txBody>
        </p:sp>
        <p:sp>
          <p:nvSpPr>
            <p:cNvPr id="1043" name="Rectangle 13"/>
            <p:cNvSpPr>
              <a:spLocks noChangeArrowheads="1"/>
            </p:cNvSpPr>
            <p:nvPr/>
          </p:nvSpPr>
          <p:spPr bwMode="auto">
            <a:xfrm flipH="1" flipV="1">
              <a:off x="4656" y="0"/>
              <a:ext cx="1104" cy="96"/>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pitchFamily="34" charset="0"/>
                  <a:ea typeface="华文隶书" pitchFamily="2" charset="-122"/>
                </a:defRPr>
              </a:lvl1pPr>
              <a:lvl2pPr marL="742950" indent="-285750" eaLnBrk="0" hangingPunct="0">
                <a:defRPr sz="1600">
                  <a:solidFill>
                    <a:schemeClr val="tx1"/>
                  </a:solidFill>
                  <a:latin typeface="Arial" pitchFamily="34" charset="0"/>
                  <a:ea typeface="华文隶书" pitchFamily="2" charset="-122"/>
                </a:defRPr>
              </a:lvl2pPr>
              <a:lvl3pPr marL="1143000" indent="-228600" eaLnBrk="0" hangingPunct="0">
                <a:defRPr sz="1600">
                  <a:solidFill>
                    <a:schemeClr val="tx1"/>
                  </a:solidFill>
                  <a:latin typeface="Arial" pitchFamily="34" charset="0"/>
                  <a:ea typeface="华文隶书" pitchFamily="2" charset="-122"/>
                </a:defRPr>
              </a:lvl3pPr>
              <a:lvl4pPr marL="1600200" indent="-228600" eaLnBrk="0" hangingPunct="0">
                <a:defRPr sz="1600">
                  <a:solidFill>
                    <a:schemeClr val="tx1"/>
                  </a:solidFill>
                  <a:latin typeface="Arial" pitchFamily="34" charset="0"/>
                  <a:ea typeface="华文隶书" pitchFamily="2" charset="-122"/>
                </a:defRPr>
              </a:lvl4pPr>
              <a:lvl5pPr marL="2057400" indent="-228600" eaLnBrk="0" hangingPunct="0">
                <a:defRPr sz="1600">
                  <a:solidFill>
                    <a:schemeClr val="tx1"/>
                  </a:solidFill>
                  <a:latin typeface="Arial" pitchFamily="34" charset="0"/>
                  <a:ea typeface="华文隶书" pitchFamily="2" charset="-122"/>
                </a:defRPr>
              </a:lvl5pPr>
              <a:lvl6pPr marL="25146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6pPr>
              <a:lvl7pPr marL="29718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7pPr>
              <a:lvl8pPr marL="34290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8pPr>
              <a:lvl9pPr marL="38862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9pPr>
            </a:lstStyle>
            <a:p>
              <a:pPr algn="ctr" eaLnBrk="1" hangingPunct="1">
                <a:buFontTx/>
                <a:buNone/>
                <a:defRPr/>
              </a:pPr>
              <a:endParaRPr lang="zh-CN" altLang="en-US"/>
            </a:p>
          </p:txBody>
        </p:sp>
        <p:sp>
          <p:nvSpPr>
            <p:cNvPr id="1044" name="未知"/>
            <p:cNvSpPr>
              <a:spLocks/>
            </p:cNvSpPr>
            <p:nvPr/>
          </p:nvSpPr>
          <p:spPr bwMode="auto">
            <a:xfrm flipH="1" flipV="1">
              <a:off x="4560" y="0"/>
              <a:ext cx="96" cy="96"/>
            </a:xfrm>
            <a:custGeom>
              <a:avLst/>
              <a:gdLst>
                <a:gd name="T0" fmla="*/ 1 w 192"/>
                <a:gd name="T1" fmla="*/ 0 h 192"/>
                <a:gd name="T2" fmla="*/ 0 w 192"/>
                <a:gd name="T3" fmla="*/ 0 h 192"/>
                <a:gd name="T4" fmla="*/ 0 w 192"/>
                <a:gd name="T5" fmla="*/ 1 h 192"/>
                <a:gd name="T6" fmla="*/ 1 w 192"/>
                <a:gd name="T7" fmla="*/ 0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192">
                  <a:moveTo>
                    <a:pt x="192" y="0"/>
                  </a:moveTo>
                  <a:lnTo>
                    <a:pt x="0" y="0"/>
                  </a:lnTo>
                  <a:lnTo>
                    <a:pt x="0" y="192"/>
                  </a:lnTo>
                  <a:lnTo>
                    <a:pt x="192" y="0"/>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 name="Rectangle 15"/>
          <p:cNvSpPr>
            <a:spLocks noChangeArrowheads="1"/>
          </p:cNvSpPr>
          <p:nvPr/>
        </p:nvSpPr>
        <p:spPr bwMode="auto">
          <a:xfrm>
            <a:off x="7129463" y="188913"/>
            <a:ext cx="2014537" cy="21590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a:solidFill>
                  <a:schemeClr val="tx1"/>
                </a:solidFill>
                <a:latin typeface="Arial" pitchFamily="34" charset="0"/>
                <a:ea typeface="华文隶书" pitchFamily="2" charset="-122"/>
              </a:defRPr>
            </a:lvl1pPr>
            <a:lvl2pPr marL="742950" indent="-285750" eaLnBrk="0" hangingPunct="0">
              <a:defRPr sz="1600">
                <a:solidFill>
                  <a:schemeClr val="tx1"/>
                </a:solidFill>
                <a:latin typeface="Arial" pitchFamily="34" charset="0"/>
                <a:ea typeface="华文隶书" pitchFamily="2" charset="-122"/>
              </a:defRPr>
            </a:lvl2pPr>
            <a:lvl3pPr marL="1143000" indent="-228600" eaLnBrk="0" hangingPunct="0">
              <a:defRPr sz="1600">
                <a:solidFill>
                  <a:schemeClr val="tx1"/>
                </a:solidFill>
                <a:latin typeface="Arial" pitchFamily="34" charset="0"/>
                <a:ea typeface="华文隶书" pitchFamily="2" charset="-122"/>
              </a:defRPr>
            </a:lvl3pPr>
            <a:lvl4pPr marL="1600200" indent="-228600" eaLnBrk="0" hangingPunct="0">
              <a:defRPr sz="1600">
                <a:solidFill>
                  <a:schemeClr val="tx1"/>
                </a:solidFill>
                <a:latin typeface="Arial" pitchFamily="34" charset="0"/>
                <a:ea typeface="华文隶书" pitchFamily="2" charset="-122"/>
              </a:defRPr>
            </a:lvl4pPr>
            <a:lvl5pPr marL="2057400" indent="-228600" eaLnBrk="0" hangingPunct="0">
              <a:defRPr sz="1600">
                <a:solidFill>
                  <a:schemeClr val="tx1"/>
                </a:solidFill>
                <a:latin typeface="Arial" pitchFamily="34" charset="0"/>
                <a:ea typeface="华文隶书" pitchFamily="2" charset="-122"/>
              </a:defRPr>
            </a:lvl5pPr>
            <a:lvl6pPr marL="25146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6pPr>
            <a:lvl7pPr marL="29718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7pPr>
            <a:lvl8pPr marL="34290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8pPr>
            <a:lvl9pPr marL="38862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9pPr>
          </a:lstStyle>
          <a:p>
            <a:pPr algn="ctr" eaLnBrk="1" hangingPunct="1">
              <a:lnSpc>
                <a:spcPct val="90000"/>
              </a:lnSpc>
              <a:buFontTx/>
              <a:buNone/>
              <a:defRPr/>
            </a:pPr>
            <a:r>
              <a:rPr lang="zh-CN" altLang="en-US" sz="2000" dirty="0">
                <a:latin typeface="Verdana" pitchFamily="34" charset="0"/>
                <a:ea typeface="宋体" pitchFamily="2" charset="-122"/>
                <a:sym typeface="+mn-ea"/>
              </a:rPr>
              <a:t>信息技术学院</a:t>
            </a:r>
            <a:endParaRPr lang="zh-CN" altLang="en-US" sz="2000" dirty="0">
              <a:ea typeface="宋体" pitchFamily="2" charset="-122"/>
              <a:sym typeface="+mn-ea"/>
            </a:endParaRPr>
          </a:p>
        </p:txBody>
      </p:sp>
      <p:sp>
        <p:nvSpPr>
          <p:cNvPr id="1033" name="Rectangle 16"/>
          <p:cNvSpPr>
            <a:spLocks noChangeArrowheads="1"/>
          </p:cNvSpPr>
          <p:nvPr/>
        </p:nvSpPr>
        <p:spPr bwMode="auto">
          <a:xfrm>
            <a:off x="1331913" y="4763"/>
            <a:ext cx="10080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1600">
                <a:solidFill>
                  <a:schemeClr val="tx1"/>
                </a:solidFill>
                <a:latin typeface="Arial" pitchFamily="34" charset="0"/>
                <a:ea typeface="华文隶书" pitchFamily="2" charset="-122"/>
              </a:defRPr>
            </a:lvl1pPr>
            <a:lvl2pPr marL="742950" indent="-285750" eaLnBrk="0" hangingPunct="0">
              <a:defRPr sz="1600">
                <a:solidFill>
                  <a:schemeClr val="tx1"/>
                </a:solidFill>
                <a:latin typeface="Arial" pitchFamily="34" charset="0"/>
                <a:ea typeface="华文隶书" pitchFamily="2" charset="-122"/>
              </a:defRPr>
            </a:lvl2pPr>
            <a:lvl3pPr marL="1143000" indent="-228600" eaLnBrk="0" hangingPunct="0">
              <a:defRPr sz="1600">
                <a:solidFill>
                  <a:schemeClr val="tx1"/>
                </a:solidFill>
                <a:latin typeface="Arial" pitchFamily="34" charset="0"/>
                <a:ea typeface="华文隶书" pitchFamily="2" charset="-122"/>
              </a:defRPr>
            </a:lvl3pPr>
            <a:lvl4pPr marL="1600200" indent="-228600" eaLnBrk="0" hangingPunct="0">
              <a:defRPr sz="1600">
                <a:solidFill>
                  <a:schemeClr val="tx1"/>
                </a:solidFill>
                <a:latin typeface="Arial" pitchFamily="34" charset="0"/>
                <a:ea typeface="华文隶书" pitchFamily="2" charset="-122"/>
              </a:defRPr>
            </a:lvl4pPr>
            <a:lvl5pPr marL="2057400" indent="-228600" eaLnBrk="0" hangingPunct="0">
              <a:defRPr sz="1600">
                <a:solidFill>
                  <a:schemeClr val="tx1"/>
                </a:solidFill>
                <a:latin typeface="Arial" pitchFamily="34" charset="0"/>
                <a:ea typeface="华文隶书" pitchFamily="2" charset="-122"/>
              </a:defRPr>
            </a:lvl5pPr>
            <a:lvl6pPr marL="25146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6pPr>
            <a:lvl7pPr marL="29718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7pPr>
            <a:lvl8pPr marL="34290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8pPr>
            <a:lvl9pPr marL="38862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9pPr>
          </a:lstStyle>
          <a:p>
            <a:pPr algn="dist" eaLnBrk="1" hangingPunct="1">
              <a:buFontTx/>
              <a:buNone/>
              <a:defRPr/>
            </a:pPr>
            <a:r>
              <a:rPr lang="zh-CN" altLang="en-US" sz="2000" dirty="0">
                <a:solidFill>
                  <a:schemeClr val="bg1"/>
                </a:solidFill>
                <a:sym typeface="+mn-ea"/>
              </a:rPr>
              <a:t>回溯法</a:t>
            </a:r>
          </a:p>
        </p:txBody>
      </p:sp>
      <p:sp>
        <p:nvSpPr>
          <p:cNvPr id="1034" name="Rectangle 17"/>
          <p:cNvSpPr>
            <a:spLocks noGrp="1" noChangeArrowheads="1"/>
          </p:cNvSpPr>
          <p:nvPr>
            <p:ph type="body" idx="1"/>
          </p:nvPr>
        </p:nvSpPr>
        <p:spPr bwMode="auto">
          <a:xfrm>
            <a:off x="539750" y="1412875"/>
            <a:ext cx="8208963"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35" name="Text Box 18"/>
          <p:cNvSpPr txBox="1">
            <a:spLocks noChangeArrowheads="1"/>
          </p:cNvSpPr>
          <p:nvPr/>
        </p:nvSpPr>
        <p:spPr bwMode="auto">
          <a:xfrm>
            <a:off x="6011863" y="6491288"/>
            <a:ext cx="309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ea typeface="华文隶书" pitchFamily="2" charset="-122"/>
              </a:defRPr>
            </a:lvl1pPr>
            <a:lvl2pPr marL="742950" indent="-285750" eaLnBrk="0" hangingPunct="0">
              <a:defRPr sz="1600">
                <a:solidFill>
                  <a:schemeClr val="tx1"/>
                </a:solidFill>
                <a:latin typeface="Arial" pitchFamily="34" charset="0"/>
                <a:ea typeface="华文隶书" pitchFamily="2" charset="-122"/>
              </a:defRPr>
            </a:lvl2pPr>
            <a:lvl3pPr marL="1143000" indent="-228600" eaLnBrk="0" hangingPunct="0">
              <a:defRPr sz="1600">
                <a:solidFill>
                  <a:schemeClr val="tx1"/>
                </a:solidFill>
                <a:latin typeface="Arial" pitchFamily="34" charset="0"/>
                <a:ea typeface="华文隶书" pitchFamily="2" charset="-122"/>
              </a:defRPr>
            </a:lvl3pPr>
            <a:lvl4pPr marL="1600200" indent="-228600" eaLnBrk="0" hangingPunct="0">
              <a:defRPr sz="1600">
                <a:solidFill>
                  <a:schemeClr val="tx1"/>
                </a:solidFill>
                <a:latin typeface="Arial" pitchFamily="34" charset="0"/>
                <a:ea typeface="华文隶书" pitchFamily="2" charset="-122"/>
              </a:defRPr>
            </a:lvl4pPr>
            <a:lvl5pPr marL="2057400" indent="-228600" eaLnBrk="0" hangingPunct="0">
              <a:defRPr sz="1600">
                <a:solidFill>
                  <a:schemeClr val="tx1"/>
                </a:solidFill>
                <a:latin typeface="Arial" pitchFamily="34" charset="0"/>
                <a:ea typeface="华文隶书" pitchFamily="2" charset="-122"/>
              </a:defRPr>
            </a:lvl5pPr>
            <a:lvl6pPr marL="25146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6pPr>
            <a:lvl7pPr marL="29718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7pPr>
            <a:lvl8pPr marL="34290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8pPr>
            <a:lvl9pPr marL="38862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9pPr>
          </a:lstStyle>
          <a:p>
            <a:pPr eaLnBrk="1" hangingPunct="1">
              <a:buFontTx/>
              <a:buNone/>
              <a:defRPr/>
            </a:pPr>
            <a:endParaRPr lang="zh-CN" altLang="en-US" sz="1800">
              <a:ea typeface="宋体" pitchFamily="2" charset="-122"/>
            </a:endParaRPr>
          </a:p>
        </p:txBody>
      </p:sp>
      <p:sp>
        <p:nvSpPr>
          <p:cNvPr id="1036" name="Text Box 19"/>
          <p:cNvSpPr txBox="1">
            <a:spLocks noChangeArrowheads="1"/>
          </p:cNvSpPr>
          <p:nvPr/>
        </p:nvSpPr>
        <p:spPr bwMode="auto">
          <a:xfrm>
            <a:off x="5867400" y="6491288"/>
            <a:ext cx="3095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ea typeface="华文隶书" pitchFamily="2" charset="-122"/>
              </a:defRPr>
            </a:lvl1pPr>
            <a:lvl2pPr marL="742950" indent="-285750" eaLnBrk="0" hangingPunct="0">
              <a:defRPr sz="1600">
                <a:solidFill>
                  <a:schemeClr val="tx1"/>
                </a:solidFill>
                <a:latin typeface="Arial" pitchFamily="34" charset="0"/>
                <a:ea typeface="华文隶书" pitchFamily="2" charset="-122"/>
              </a:defRPr>
            </a:lvl2pPr>
            <a:lvl3pPr marL="1143000" indent="-228600" eaLnBrk="0" hangingPunct="0">
              <a:defRPr sz="1600">
                <a:solidFill>
                  <a:schemeClr val="tx1"/>
                </a:solidFill>
                <a:latin typeface="Arial" pitchFamily="34" charset="0"/>
                <a:ea typeface="华文隶书" pitchFamily="2" charset="-122"/>
              </a:defRPr>
            </a:lvl3pPr>
            <a:lvl4pPr marL="1600200" indent="-228600" eaLnBrk="0" hangingPunct="0">
              <a:defRPr sz="1600">
                <a:solidFill>
                  <a:schemeClr val="tx1"/>
                </a:solidFill>
                <a:latin typeface="Arial" pitchFamily="34" charset="0"/>
                <a:ea typeface="华文隶书" pitchFamily="2" charset="-122"/>
              </a:defRPr>
            </a:lvl4pPr>
            <a:lvl5pPr marL="2057400" indent="-228600" eaLnBrk="0" hangingPunct="0">
              <a:defRPr sz="1600">
                <a:solidFill>
                  <a:schemeClr val="tx1"/>
                </a:solidFill>
                <a:latin typeface="Arial" pitchFamily="34" charset="0"/>
                <a:ea typeface="华文隶书" pitchFamily="2" charset="-122"/>
              </a:defRPr>
            </a:lvl5pPr>
            <a:lvl6pPr marL="25146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6pPr>
            <a:lvl7pPr marL="29718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7pPr>
            <a:lvl8pPr marL="34290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8pPr>
            <a:lvl9pPr marL="38862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9pPr>
          </a:lstStyle>
          <a:p>
            <a:pPr eaLnBrk="1" hangingPunct="1">
              <a:buFontTx/>
              <a:buNone/>
              <a:defRPr/>
            </a:pPr>
            <a:endParaRPr lang="zh-CN" altLang="en-US" sz="1800">
              <a:ea typeface="宋体" pitchFamily="2" charset="-122"/>
            </a:endParaRPr>
          </a:p>
        </p:txBody>
      </p:sp>
      <p:sp>
        <p:nvSpPr>
          <p:cNvPr id="1037" name="Text Box 18"/>
          <p:cNvSpPr txBox="1">
            <a:spLocks noChangeArrowheads="1"/>
          </p:cNvSpPr>
          <p:nvPr/>
        </p:nvSpPr>
        <p:spPr bwMode="auto">
          <a:xfrm>
            <a:off x="6011863" y="6491288"/>
            <a:ext cx="309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ea typeface="华文隶书" pitchFamily="2" charset="-122"/>
              </a:defRPr>
            </a:lvl1pPr>
            <a:lvl2pPr marL="742950" indent="-285750" eaLnBrk="0" hangingPunct="0">
              <a:defRPr sz="1600">
                <a:solidFill>
                  <a:schemeClr val="tx1"/>
                </a:solidFill>
                <a:latin typeface="Arial" pitchFamily="34" charset="0"/>
                <a:ea typeface="华文隶书" pitchFamily="2" charset="-122"/>
              </a:defRPr>
            </a:lvl2pPr>
            <a:lvl3pPr marL="1143000" indent="-228600" eaLnBrk="0" hangingPunct="0">
              <a:defRPr sz="1600">
                <a:solidFill>
                  <a:schemeClr val="tx1"/>
                </a:solidFill>
                <a:latin typeface="Arial" pitchFamily="34" charset="0"/>
                <a:ea typeface="华文隶书" pitchFamily="2" charset="-122"/>
              </a:defRPr>
            </a:lvl3pPr>
            <a:lvl4pPr marL="1600200" indent="-228600" eaLnBrk="0" hangingPunct="0">
              <a:defRPr sz="1600">
                <a:solidFill>
                  <a:schemeClr val="tx1"/>
                </a:solidFill>
                <a:latin typeface="Arial" pitchFamily="34" charset="0"/>
                <a:ea typeface="华文隶书" pitchFamily="2" charset="-122"/>
              </a:defRPr>
            </a:lvl4pPr>
            <a:lvl5pPr marL="2057400" indent="-228600" eaLnBrk="0" hangingPunct="0">
              <a:defRPr sz="1600">
                <a:solidFill>
                  <a:schemeClr val="tx1"/>
                </a:solidFill>
                <a:latin typeface="Arial" pitchFamily="34" charset="0"/>
                <a:ea typeface="华文隶书" pitchFamily="2" charset="-122"/>
              </a:defRPr>
            </a:lvl5pPr>
            <a:lvl6pPr marL="25146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6pPr>
            <a:lvl7pPr marL="29718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7pPr>
            <a:lvl8pPr marL="34290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8pPr>
            <a:lvl9pPr marL="38862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9pPr>
          </a:lstStyle>
          <a:p>
            <a:pPr eaLnBrk="1" hangingPunct="1">
              <a:buFontTx/>
              <a:buNone/>
              <a:defRPr/>
            </a:pPr>
            <a:endParaRPr lang="zh-CN" altLang="zh-CN" sz="1800">
              <a:ea typeface="宋体" pitchFamily="2" charset="-122"/>
            </a:endParaRPr>
          </a:p>
        </p:txBody>
      </p:sp>
      <p:sp>
        <p:nvSpPr>
          <p:cNvPr id="1038" name="Text Box 19"/>
          <p:cNvSpPr txBox="1">
            <a:spLocks noChangeArrowheads="1"/>
          </p:cNvSpPr>
          <p:nvPr/>
        </p:nvSpPr>
        <p:spPr bwMode="auto">
          <a:xfrm>
            <a:off x="5867400" y="6491288"/>
            <a:ext cx="3095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ea typeface="华文隶书" pitchFamily="2" charset="-122"/>
              </a:defRPr>
            </a:lvl1pPr>
            <a:lvl2pPr marL="742950" indent="-285750" eaLnBrk="0" hangingPunct="0">
              <a:defRPr sz="1600">
                <a:solidFill>
                  <a:schemeClr val="tx1"/>
                </a:solidFill>
                <a:latin typeface="Arial" pitchFamily="34" charset="0"/>
                <a:ea typeface="华文隶书" pitchFamily="2" charset="-122"/>
              </a:defRPr>
            </a:lvl2pPr>
            <a:lvl3pPr marL="1143000" indent="-228600" eaLnBrk="0" hangingPunct="0">
              <a:defRPr sz="1600">
                <a:solidFill>
                  <a:schemeClr val="tx1"/>
                </a:solidFill>
                <a:latin typeface="Arial" pitchFamily="34" charset="0"/>
                <a:ea typeface="华文隶书" pitchFamily="2" charset="-122"/>
              </a:defRPr>
            </a:lvl3pPr>
            <a:lvl4pPr marL="1600200" indent="-228600" eaLnBrk="0" hangingPunct="0">
              <a:defRPr sz="1600">
                <a:solidFill>
                  <a:schemeClr val="tx1"/>
                </a:solidFill>
                <a:latin typeface="Arial" pitchFamily="34" charset="0"/>
                <a:ea typeface="华文隶书" pitchFamily="2" charset="-122"/>
              </a:defRPr>
            </a:lvl4pPr>
            <a:lvl5pPr marL="2057400" indent="-228600" eaLnBrk="0" hangingPunct="0">
              <a:defRPr sz="1600">
                <a:solidFill>
                  <a:schemeClr val="tx1"/>
                </a:solidFill>
                <a:latin typeface="Arial" pitchFamily="34" charset="0"/>
                <a:ea typeface="华文隶书" pitchFamily="2" charset="-122"/>
              </a:defRPr>
            </a:lvl5pPr>
            <a:lvl6pPr marL="25146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6pPr>
            <a:lvl7pPr marL="29718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7pPr>
            <a:lvl8pPr marL="34290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8pPr>
            <a:lvl9pPr marL="38862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9pPr>
          </a:lstStyle>
          <a:p>
            <a:pPr eaLnBrk="1" hangingPunct="1">
              <a:buFontTx/>
              <a:buNone/>
              <a:defRPr/>
            </a:pPr>
            <a:endParaRPr lang="zh-CN" altLang="zh-CN" sz="1800">
              <a:ea typeface="宋体" pitchFamily="2" charset="-122"/>
            </a:endParaRPr>
          </a:p>
        </p:txBody>
      </p:sp>
      <p:sp>
        <p:nvSpPr>
          <p:cNvPr id="22" name="矩形 21"/>
          <p:cNvSpPr/>
          <p:nvPr/>
        </p:nvSpPr>
        <p:spPr bwMode="auto">
          <a:xfrm>
            <a:off x="0" y="6453188"/>
            <a:ext cx="9144000" cy="40481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wrap="none"/>
          <a:lstStyle/>
          <a:p>
            <a:pPr algn="ctr">
              <a:buFontTx/>
              <a:buNone/>
              <a:defRPr/>
            </a:pPr>
            <a:endParaRPr lang="zh-CN" altLang="en-US"/>
          </a:p>
        </p:txBody>
      </p:sp>
      <p:sp>
        <p:nvSpPr>
          <p:cNvPr id="3" name="TextBox 23"/>
          <p:cNvSpPr txBox="1">
            <a:spLocks noChangeArrowheads="1"/>
          </p:cNvSpPr>
          <p:nvPr/>
        </p:nvSpPr>
        <p:spPr bwMode="auto">
          <a:xfrm>
            <a:off x="53975" y="6467475"/>
            <a:ext cx="1800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ea typeface="华文隶书" pitchFamily="2" charset="-122"/>
              </a:defRPr>
            </a:lvl1pPr>
            <a:lvl2pPr marL="742950" indent="-285750" eaLnBrk="0" hangingPunct="0">
              <a:defRPr sz="1600">
                <a:solidFill>
                  <a:schemeClr val="tx1"/>
                </a:solidFill>
                <a:latin typeface="Arial" pitchFamily="34" charset="0"/>
                <a:ea typeface="华文隶书" pitchFamily="2" charset="-122"/>
              </a:defRPr>
            </a:lvl2pPr>
            <a:lvl3pPr marL="1143000" indent="-228600" eaLnBrk="0" hangingPunct="0">
              <a:defRPr sz="1600">
                <a:solidFill>
                  <a:schemeClr val="tx1"/>
                </a:solidFill>
                <a:latin typeface="Arial" pitchFamily="34" charset="0"/>
                <a:ea typeface="华文隶书" pitchFamily="2" charset="-122"/>
              </a:defRPr>
            </a:lvl3pPr>
            <a:lvl4pPr marL="1600200" indent="-228600" eaLnBrk="0" hangingPunct="0">
              <a:defRPr sz="1600">
                <a:solidFill>
                  <a:schemeClr val="tx1"/>
                </a:solidFill>
                <a:latin typeface="Arial" pitchFamily="34" charset="0"/>
                <a:ea typeface="华文隶书" pitchFamily="2" charset="-122"/>
              </a:defRPr>
            </a:lvl4pPr>
            <a:lvl5pPr marL="2057400" indent="-228600" eaLnBrk="0" hangingPunct="0">
              <a:defRPr sz="1600">
                <a:solidFill>
                  <a:schemeClr val="tx1"/>
                </a:solidFill>
                <a:latin typeface="Arial" pitchFamily="34" charset="0"/>
                <a:ea typeface="华文隶书" pitchFamily="2" charset="-122"/>
              </a:defRPr>
            </a:lvl5pPr>
            <a:lvl6pPr marL="25146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6pPr>
            <a:lvl7pPr marL="29718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7pPr>
            <a:lvl8pPr marL="34290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8pPr>
            <a:lvl9pPr marL="3886200" indent="-228600" eaLnBrk="0" fontAlgn="base" hangingPunct="0">
              <a:spcBef>
                <a:spcPct val="0"/>
              </a:spcBef>
              <a:spcAft>
                <a:spcPct val="0"/>
              </a:spcAft>
              <a:buFont typeface="Arial" pitchFamily="34" charset="0"/>
              <a:defRPr sz="1600">
                <a:solidFill>
                  <a:schemeClr val="tx1"/>
                </a:solidFill>
                <a:latin typeface="Arial" pitchFamily="34" charset="0"/>
                <a:ea typeface="华文隶书" pitchFamily="2" charset="-122"/>
              </a:defRPr>
            </a:lvl9pPr>
          </a:lstStyle>
          <a:p>
            <a:pPr algn="ctr" eaLnBrk="1" hangingPunct="1">
              <a:buFontTx/>
              <a:buNone/>
              <a:defRPr/>
            </a:pPr>
            <a:r>
              <a:rPr lang="zh-CN" altLang="en-US" sz="1800" b="1" dirty="0">
                <a:solidFill>
                  <a:schemeClr val="bg1"/>
                </a:solidFill>
                <a:latin typeface="宋体" pitchFamily="2" charset="-122"/>
                <a:ea typeface="宋体" pitchFamily="2" charset="-122"/>
                <a:sym typeface="+mn-ea"/>
              </a:rPr>
              <a:t>算法分析与设计</a:t>
            </a:r>
          </a:p>
        </p:txBody>
      </p:sp>
    </p:spTree>
  </p:cSld>
  <p:clrMap bg1="lt1" tx1="dk1" bg2="lt2" tx2="dk2" accent1="accent1" accent2="accent2" accent3="accent3" accent4="accent4" accent5="accent5" accent6="accent6" hlink="hlink" folHlink="folHlink"/>
  <p:sldLayoutIdLst>
    <p:sldLayoutId id="2147483969" r:id="rId1"/>
    <p:sldLayoutId id="2147483966" r:id="rId2"/>
    <p:sldLayoutId id="2147483967" r:id="rId3"/>
    <p:sldLayoutId id="2147483968" r:id="rId4"/>
    <p:sldLayoutId id="2147483970" r:id="rId5"/>
  </p:sldLayoutIdLst>
  <p:transition spd="slow">
    <p:wipe dir="r"/>
  </p:transition>
  <p:txStyles>
    <p:titleStyle>
      <a:lvl1pPr algn="ctr" rtl="0" eaLnBrk="0" fontAlgn="base" hangingPunct="0">
        <a:lnSpc>
          <a:spcPct val="90000"/>
        </a:lnSpc>
        <a:spcBef>
          <a:spcPct val="0"/>
        </a:spcBef>
        <a:spcAft>
          <a:spcPct val="0"/>
        </a:spcAft>
        <a:defRPr sz="3600" b="1">
          <a:solidFill>
            <a:srgbClr val="2324CB"/>
          </a:solidFill>
          <a:latin typeface="+mj-lt"/>
          <a:ea typeface="+mj-ea"/>
          <a:cs typeface="+mj-cs"/>
        </a:defRPr>
      </a:lvl1pPr>
      <a:lvl2pPr algn="ctr" rtl="0" eaLnBrk="0" fontAlgn="base" hangingPunct="0">
        <a:lnSpc>
          <a:spcPct val="90000"/>
        </a:lnSpc>
        <a:spcBef>
          <a:spcPct val="0"/>
        </a:spcBef>
        <a:spcAft>
          <a:spcPct val="0"/>
        </a:spcAft>
        <a:defRPr sz="3600" b="1">
          <a:solidFill>
            <a:srgbClr val="2324CB"/>
          </a:solidFill>
          <a:effectLst>
            <a:outerShdw blurRad="38100" dist="38100" dir="2700000" algn="tl">
              <a:srgbClr val="C0C0C0"/>
            </a:outerShdw>
          </a:effectLst>
          <a:latin typeface="Arial" panose="020B0604020202020204" pitchFamily="34" charset="0"/>
          <a:ea typeface="华文中宋" panose="02010600040101010101" pitchFamily="2" charset="-122"/>
        </a:defRPr>
      </a:lvl2pPr>
      <a:lvl3pPr algn="ctr" rtl="0" eaLnBrk="0" fontAlgn="base" hangingPunct="0">
        <a:lnSpc>
          <a:spcPct val="90000"/>
        </a:lnSpc>
        <a:spcBef>
          <a:spcPct val="0"/>
        </a:spcBef>
        <a:spcAft>
          <a:spcPct val="0"/>
        </a:spcAft>
        <a:defRPr sz="3600" b="1">
          <a:solidFill>
            <a:srgbClr val="2324CB"/>
          </a:solidFill>
          <a:effectLst>
            <a:outerShdw blurRad="38100" dist="38100" dir="2700000" algn="tl">
              <a:srgbClr val="C0C0C0"/>
            </a:outerShdw>
          </a:effectLst>
          <a:latin typeface="Arial" panose="020B0604020202020204" pitchFamily="34" charset="0"/>
          <a:ea typeface="华文中宋" panose="02010600040101010101" pitchFamily="2" charset="-122"/>
        </a:defRPr>
      </a:lvl3pPr>
      <a:lvl4pPr algn="ctr" rtl="0" eaLnBrk="0" fontAlgn="base" hangingPunct="0">
        <a:lnSpc>
          <a:spcPct val="90000"/>
        </a:lnSpc>
        <a:spcBef>
          <a:spcPct val="0"/>
        </a:spcBef>
        <a:spcAft>
          <a:spcPct val="0"/>
        </a:spcAft>
        <a:defRPr sz="3600" b="1">
          <a:solidFill>
            <a:srgbClr val="2324CB"/>
          </a:solidFill>
          <a:effectLst>
            <a:outerShdw blurRad="38100" dist="38100" dir="2700000" algn="tl">
              <a:srgbClr val="C0C0C0"/>
            </a:outerShdw>
          </a:effectLst>
          <a:latin typeface="Arial" panose="020B0604020202020204" pitchFamily="34" charset="0"/>
          <a:ea typeface="华文中宋" panose="02010600040101010101" pitchFamily="2" charset="-122"/>
        </a:defRPr>
      </a:lvl4pPr>
      <a:lvl5pPr algn="ctr" rtl="0" eaLnBrk="0" fontAlgn="base" hangingPunct="0">
        <a:lnSpc>
          <a:spcPct val="90000"/>
        </a:lnSpc>
        <a:spcBef>
          <a:spcPct val="0"/>
        </a:spcBef>
        <a:spcAft>
          <a:spcPct val="0"/>
        </a:spcAft>
        <a:defRPr sz="3600" b="1">
          <a:solidFill>
            <a:srgbClr val="2324CB"/>
          </a:solidFill>
          <a:effectLst>
            <a:outerShdw blurRad="38100" dist="38100" dir="2700000" algn="tl">
              <a:srgbClr val="C0C0C0"/>
            </a:outerShdw>
          </a:effectLst>
          <a:latin typeface="Arial" panose="020B0604020202020204" pitchFamily="34" charset="0"/>
          <a:ea typeface="华文中宋" panose="02010600040101010101" pitchFamily="2" charset="-122"/>
        </a:defRPr>
      </a:lvl5pPr>
      <a:lvl6pPr marL="457200" algn="l" rtl="0" fontAlgn="base">
        <a:lnSpc>
          <a:spcPct val="90000"/>
        </a:lnSpc>
        <a:spcBef>
          <a:spcPct val="0"/>
        </a:spcBef>
        <a:spcAft>
          <a:spcPct val="0"/>
        </a:spcAft>
        <a:defRPr sz="3600" b="1">
          <a:solidFill>
            <a:schemeClr val="tx1"/>
          </a:solidFill>
          <a:effectLst>
            <a:outerShdw blurRad="38100" dist="38100" dir="2700000" algn="tl">
              <a:srgbClr val="C0C0C0"/>
            </a:outerShdw>
          </a:effectLst>
          <a:latin typeface="Arial" panose="020B0604020202020204" pitchFamily="34" charset="0"/>
          <a:ea typeface="华文中宋" panose="02010600040101010101" pitchFamily="2" charset="-122"/>
        </a:defRPr>
      </a:lvl6pPr>
      <a:lvl7pPr marL="914400" algn="l" rtl="0" fontAlgn="base">
        <a:lnSpc>
          <a:spcPct val="90000"/>
        </a:lnSpc>
        <a:spcBef>
          <a:spcPct val="0"/>
        </a:spcBef>
        <a:spcAft>
          <a:spcPct val="0"/>
        </a:spcAft>
        <a:defRPr sz="3600" b="1">
          <a:solidFill>
            <a:schemeClr val="tx1"/>
          </a:solidFill>
          <a:effectLst>
            <a:outerShdw blurRad="38100" dist="38100" dir="2700000" algn="tl">
              <a:srgbClr val="C0C0C0"/>
            </a:outerShdw>
          </a:effectLst>
          <a:latin typeface="Arial" panose="020B0604020202020204" pitchFamily="34" charset="0"/>
          <a:ea typeface="华文中宋" panose="02010600040101010101" pitchFamily="2" charset="-122"/>
        </a:defRPr>
      </a:lvl7pPr>
      <a:lvl8pPr marL="1371600" algn="l" rtl="0" fontAlgn="base">
        <a:lnSpc>
          <a:spcPct val="90000"/>
        </a:lnSpc>
        <a:spcBef>
          <a:spcPct val="0"/>
        </a:spcBef>
        <a:spcAft>
          <a:spcPct val="0"/>
        </a:spcAft>
        <a:defRPr sz="3600" b="1">
          <a:solidFill>
            <a:schemeClr val="tx1"/>
          </a:solidFill>
          <a:effectLst>
            <a:outerShdw blurRad="38100" dist="38100" dir="2700000" algn="tl">
              <a:srgbClr val="C0C0C0"/>
            </a:outerShdw>
          </a:effectLst>
          <a:latin typeface="Arial" panose="020B0604020202020204" pitchFamily="34" charset="0"/>
          <a:ea typeface="华文中宋" panose="02010600040101010101" pitchFamily="2" charset="-122"/>
        </a:defRPr>
      </a:lvl8pPr>
      <a:lvl9pPr marL="1828800" algn="l" rtl="0" fontAlgn="base">
        <a:lnSpc>
          <a:spcPct val="90000"/>
        </a:lnSpc>
        <a:spcBef>
          <a:spcPct val="0"/>
        </a:spcBef>
        <a:spcAft>
          <a:spcPct val="0"/>
        </a:spcAft>
        <a:defRPr sz="3600" b="1">
          <a:solidFill>
            <a:schemeClr val="tx1"/>
          </a:solidFill>
          <a:effectLst>
            <a:outerShdw blurRad="38100" dist="38100" dir="2700000" algn="tl">
              <a:srgbClr val="C0C0C0"/>
            </a:outerShdw>
          </a:effectLst>
          <a:latin typeface="Arial" panose="020B0604020202020204" pitchFamily="34" charset="0"/>
          <a:ea typeface="华文中宋" panose="02010600040101010101" pitchFamily="2" charset="-122"/>
        </a:defRPr>
      </a:lvl9pPr>
    </p:titleStyle>
    <p:bodyStyle>
      <a:lvl1pPr marL="342900" indent="-342900" algn="l" rtl="0" eaLnBrk="0" fontAlgn="base" hangingPunct="0">
        <a:lnSpc>
          <a:spcPct val="110000"/>
        </a:lnSpc>
        <a:spcBef>
          <a:spcPts val="200"/>
        </a:spcBef>
        <a:spcAft>
          <a:spcPct val="0"/>
        </a:spcAft>
        <a:buClr>
          <a:schemeClr val="tx1"/>
        </a:buClr>
        <a:buFont typeface="Wingdings" pitchFamily="2" charset="2"/>
        <a:buBlip>
          <a:blip r:embed="rId9"/>
        </a:buBlip>
        <a:defRPr sz="2400" b="1">
          <a:solidFill>
            <a:schemeClr val="tx1"/>
          </a:solidFill>
          <a:latin typeface="宋体" pitchFamily="2" charset="-122"/>
          <a:ea typeface="宋体" pitchFamily="2" charset="-122"/>
          <a:cs typeface="+mn-cs"/>
        </a:defRPr>
      </a:lvl1pPr>
      <a:lvl2pPr marL="742950" indent="-285750" algn="l" rtl="0" eaLnBrk="0" fontAlgn="base" hangingPunct="0">
        <a:lnSpc>
          <a:spcPct val="110000"/>
        </a:lnSpc>
        <a:spcBef>
          <a:spcPts val="200"/>
        </a:spcBef>
        <a:spcAft>
          <a:spcPct val="0"/>
        </a:spcAft>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algn="l" rtl="0" eaLnBrk="0" fontAlgn="base" hangingPunct="0">
        <a:lnSpc>
          <a:spcPct val="110000"/>
        </a:lnSpc>
        <a:spcBef>
          <a:spcPts val="200"/>
        </a:spcBef>
        <a:spcAft>
          <a:spcPct val="0"/>
        </a:spcAft>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algn="l" rtl="0" eaLnBrk="0" fontAlgn="base" hangingPunct="0">
        <a:lnSpc>
          <a:spcPct val="110000"/>
        </a:lnSpc>
        <a:spcBef>
          <a:spcPts val="200"/>
        </a:spcBef>
        <a:spcAft>
          <a:spcPct val="0"/>
        </a:spcAft>
        <a:buClr>
          <a:schemeClr val="tx1"/>
        </a:buClr>
        <a:buBlip>
          <a:blip r:embed="rId9"/>
        </a:buBlip>
        <a:defRPr sz="2400" b="1">
          <a:solidFill>
            <a:schemeClr val="tx1"/>
          </a:solidFill>
          <a:latin typeface="宋体" pitchFamily="2" charset="-122"/>
          <a:ea typeface="宋体" pitchFamily="2" charset="-122"/>
        </a:defRPr>
      </a:lvl4pPr>
      <a:lvl5pPr marL="2057400" indent="-228600" algn="l" rtl="0" eaLnBrk="0" fontAlgn="base" hangingPunct="0">
        <a:lnSpc>
          <a:spcPct val="110000"/>
        </a:lnSpc>
        <a:spcBef>
          <a:spcPts val="200"/>
        </a:spcBef>
        <a:spcAft>
          <a:spcPct val="0"/>
        </a:spcAft>
        <a:buClr>
          <a:schemeClr val="tx1"/>
        </a:buClr>
        <a:buFont typeface="Wingdings" pitchFamily="2" charset="2"/>
        <a:buBlip>
          <a:blip r:embed="rId9"/>
        </a:buBlip>
        <a:defRPr sz="2400" b="1">
          <a:solidFill>
            <a:schemeClr val="tx1"/>
          </a:solidFill>
          <a:latin typeface="宋体" pitchFamily="2" charset="-122"/>
          <a:ea typeface="宋体" pitchFamily="2" charset="-122"/>
        </a:defRPr>
      </a:lvl5pPr>
      <a:lvl6pPr marL="2514600" indent="-228600" algn="l" rtl="0" fontAlgn="base">
        <a:spcBef>
          <a:spcPct val="20000"/>
        </a:spcBef>
        <a:spcAft>
          <a:spcPct val="0"/>
        </a:spcAft>
        <a:buClr>
          <a:schemeClr val="tx1"/>
        </a:buClr>
        <a:buFont typeface="Wingdings" panose="05000000000000000000" pitchFamily="2" charset="2"/>
        <a:buBlip>
          <a:blip r:embed="rId9"/>
        </a:buBlip>
        <a:defRPr b="1">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lr>
          <a:schemeClr val="tx1"/>
        </a:buClr>
        <a:buFont typeface="Wingdings" panose="05000000000000000000" pitchFamily="2" charset="2"/>
        <a:buBlip>
          <a:blip r:embed="rId9"/>
        </a:buBlip>
        <a:defRPr b="1">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lr>
          <a:schemeClr val="tx1"/>
        </a:buClr>
        <a:buFont typeface="Wingdings" panose="05000000000000000000" pitchFamily="2" charset="2"/>
        <a:buBlip>
          <a:blip r:embed="rId9"/>
        </a:buBlip>
        <a:defRPr b="1">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lr>
          <a:schemeClr val="tx1"/>
        </a:buClr>
        <a:buFont typeface="Wingdings" panose="05000000000000000000" pitchFamily="2" charset="2"/>
        <a:buBlip>
          <a:blip r:embed="rId9"/>
        </a:buBlip>
        <a:defRPr b="1">
          <a:solidFill>
            <a:schemeClr val="tx1"/>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685800" y="609600"/>
            <a:ext cx="7772400" cy="1143000"/>
          </a:xfrm>
          <a:prstGeom prst="rect">
            <a:avLst/>
          </a:prstGeom>
          <a:noFill/>
          <a:ln w="9525">
            <a:noFill/>
          </a:ln>
        </p:spPr>
        <p:txBody>
          <a:bodyPr anchor="ctr"/>
          <a:lstStyle/>
          <a:p>
            <a:pPr lvl="0"/>
            <a:r>
              <a:rPr lang="zh-CN" altLang="en-US" dirty="0"/>
              <a:t>单击此处编辑母版标题样式</a:t>
            </a:r>
          </a:p>
        </p:txBody>
      </p:sp>
      <p:sp>
        <p:nvSpPr>
          <p:cNvPr id="1027" name="文本占位符 1026"/>
          <p:cNvSpPr>
            <a:spLocks noGrp="1"/>
          </p:cNvSpPr>
          <p:nvPr>
            <p:ph type="body" idx="1"/>
          </p:nvPr>
        </p:nvSpPr>
        <p:spPr>
          <a:xfrm>
            <a:off x="685800" y="1981200"/>
            <a:ext cx="7772400" cy="4114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日期占位符 1027"/>
          <p:cNvSpPr>
            <a:spLocks noGrp="1"/>
          </p:cNvSpPr>
          <p:nvPr>
            <p:ph type="dt" sz="half" idx="2"/>
          </p:nvPr>
        </p:nvSpPr>
        <p:spPr>
          <a:xfrm>
            <a:off x="685800" y="6248400"/>
            <a:ext cx="1905000" cy="457200"/>
          </a:xfrm>
          <a:prstGeom prst="rect">
            <a:avLst/>
          </a:prstGeom>
          <a:noFill/>
          <a:ln w="9525">
            <a:noFill/>
          </a:ln>
        </p:spPr>
        <p:txBody>
          <a:bodyPr/>
          <a:lstStyle>
            <a:lvl1pPr>
              <a:defRPr sz="1400" b="0"/>
            </a:lvl1pPr>
          </a:lstStyle>
          <a:p>
            <a:pPr lvl="0"/>
            <a:fld id="{BB962C8B-B14F-4D97-AF65-F5344CB8AC3E}" type="datetime1">
              <a:rPr lang="zh-CN" altLang="en-US" dirty="0">
                <a:latin typeface="Times New Roman" panose="02020603050405020304" pitchFamily="18" charset="0"/>
              </a:rPr>
              <a:t>2020/10/25</a:t>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8400"/>
            <a:ext cx="2895600" cy="457200"/>
          </a:xfrm>
          <a:prstGeom prst="rect">
            <a:avLst/>
          </a:prstGeom>
          <a:noFill/>
          <a:ln w="9525">
            <a:noFill/>
          </a:ln>
        </p:spPr>
        <p:txBody>
          <a:bodyPr/>
          <a:lstStyle>
            <a:lvl1pPr algn="ctr">
              <a:defRPr sz="1400" b="0"/>
            </a:lvl1pPr>
          </a:lstStyle>
          <a:p>
            <a:pPr lvl="0"/>
            <a:endParaRPr lang="zh-CN" altLang="en-US" dirty="0">
              <a:latin typeface="Times New Roman" panose="02020603050405020304" pitchFamily="18" charset="0"/>
            </a:endParaRPr>
          </a:p>
        </p:txBody>
      </p:sp>
      <p:sp>
        <p:nvSpPr>
          <p:cNvPr id="1030" name="灯片编号占位符 1029"/>
          <p:cNvSpPr>
            <a:spLocks noGrp="1"/>
          </p:cNvSpPr>
          <p:nvPr>
            <p:ph type="sldNum" sz="quarter" idx="4"/>
          </p:nvPr>
        </p:nvSpPr>
        <p:spPr>
          <a:xfrm>
            <a:off x="6553200" y="6248400"/>
            <a:ext cx="1905000" cy="457200"/>
          </a:xfrm>
          <a:prstGeom prst="rect">
            <a:avLst/>
          </a:prstGeom>
          <a:noFill/>
          <a:ln w="9525">
            <a:noFill/>
          </a:ln>
        </p:spPr>
        <p:txBody>
          <a:bodyPr/>
          <a:lstStyle>
            <a:lvl1pPr algn="r">
              <a:defRPr sz="1400" b="0"/>
            </a:lvl1p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extLst>
      <p:ext uri="{BB962C8B-B14F-4D97-AF65-F5344CB8AC3E}">
        <p14:creationId xmlns:p14="http://schemas.microsoft.com/office/powerpoint/2010/main" val="612938428"/>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8.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8.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9.png"/><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0.png"/><Relationship Id="rId5" Type="http://schemas.openxmlformats.org/officeDocument/2006/relationships/oleObject" Target="../embeddings/oleObject7.bin"/><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vmlDrawing" Target="../drawings/vmlDrawing5.v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image" Target="../media/image13.wmf"/><Relationship Id="rId5" Type="http://schemas.openxmlformats.org/officeDocument/2006/relationships/oleObject" Target="../embeddings/oleObject10.bin"/><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vmlDrawing" Target="../drawings/vmlDrawing7.vml"/><Relationship Id="rId5" Type="http://schemas.openxmlformats.org/officeDocument/2006/relationships/image" Target="../media/image12.png"/><Relationship Id="rId4" Type="http://schemas.openxmlformats.org/officeDocument/2006/relationships/oleObject" Target="../embeddings/oleObject11.bin"/></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1168400" y="692150"/>
            <a:ext cx="7416800" cy="1390650"/>
          </a:xfrm>
          <a:prstGeom prst="rect">
            <a:avLst/>
          </a:prstGeom>
          <a:noFill/>
          <a:ln w="9525">
            <a:noFill/>
            <a:miter lim="800000"/>
          </a:ln>
          <a:effectLst/>
        </p:spPr>
        <p:txBody>
          <a:bodyPr>
            <a:spAutoFit/>
          </a:bodyPr>
          <a:lstStyle/>
          <a:p>
            <a:pPr algn="ctr">
              <a:spcBef>
                <a:spcPts val="1000"/>
              </a:spcBef>
              <a:buFontTx/>
              <a:buNone/>
              <a:defRPr/>
            </a:pPr>
            <a:r>
              <a:rPr lang="zh-CN" altLang="en-US" sz="4400" b="1" kern="0" spc="300" noProof="1" smtClean="0">
                <a:solidFill>
                  <a:srgbClr val="000000"/>
                </a:solidFill>
                <a:effectLst>
                  <a:outerShdw blurRad="38100" dist="38100" dir="2700000" algn="tl">
                    <a:srgbClr val="C0C0C0"/>
                  </a:outerShdw>
                </a:effectLst>
                <a:latin typeface="Arial"/>
                <a:ea typeface="华文中宋"/>
                <a:cs typeface="+mj-cs"/>
              </a:rPr>
              <a:t>第</a:t>
            </a:r>
            <a:r>
              <a:rPr lang="en-US" altLang="zh-CN" sz="4400" b="1" kern="0" spc="300" noProof="1" smtClean="0">
                <a:solidFill>
                  <a:srgbClr val="000000"/>
                </a:solidFill>
                <a:effectLst>
                  <a:outerShdw blurRad="38100" dist="38100" dir="2700000" algn="tl">
                    <a:srgbClr val="C0C0C0"/>
                  </a:outerShdw>
                </a:effectLst>
                <a:latin typeface="Arial"/>
                <a:ea typeface="华文中宋"/>
                <a:cs typeface="+mj-cs"/>
              </a:rPr>
              <a:t>7</a:t>
            </a:r>
            <a:r>
              <a:rPr lang="zh-CN" altLang="en-US" sz="4400" b="1" kern="0" spc="300" noProof="1" smtClean="0">
                <a:solidFill>
                  <a:srgbClr val="000000"/>
                </a:solidFill>
                <a:effectLst>
                  <a:outerShdw blurRad="38100" dist="38100" dir="2700000" algn="tl">
                    <a:srgbClr val="C0C0C0"/>
                  </a:outerShdw>
                </a:effectLst>
                <a:latin typeface="Arial"/>
                <a:ea typeface="华文中宋"/>
                <a:cs typeface="+mj-cs"/>
              </a:rPr>
              <a:t>章 </a:t>
            </a:r>
            <a:r>
              <a:rPr lang="zh-CN" altLang="en-US" sz="4400" b="1" kern="0" spc="300" noProof="1">
                <a:solidFill>
                  <a:srgbClr val="000000"/>
                </a:solidFill>
                <a:effectLst>
                  <a:outerShdw blurRad="38100" dist="38100" dir="2700000" algn="tl">
                    <a:srgbClr val="C0C0C0"/>
                  </a:outerShdw>
                </a:effectLst>
                <a:latin typeface="Arial"/>
                <a:ea typeface="华文中宋"/>
                <a:cs typeface="+mj-cs"/>
              </a:rPr>
              <a:t>回溯法</a:t>
            </a:r>
            <a:endParaRPr lang="en-US" altLang="zh-CN" sz="4400" b="1" kern="0" spc="300" noProof="1">
              <a:solidFill>
                <a:srgbClr val="000000"/>
              </a:solidFill>
              <a:effectLst>
                <a:outerShdw blurRad="38100" dist="38100" dir="2700000" algn="tl">
                  <a:srgbClr val="C0C0C0"/>
                </a:outerShdw>
              </a:effectLst>
              <a:latin typeface="Arial"/>
              <a:ea typeface="华文中宋"/>
              <a:cs typeface="+mj-cs"/>
            </a:endParaRPr>
          </a:p>
          <a:p>
            <a:pPr algn="ctr">
              <a:spcBef>
                <a:spcPts val="1000"/>
              </a:spcBef>
              <a:buFontTx/>
              <a:buNone/>
              <a:defRPr/>
            </a:pPr>
            <a:r>
              <a:rPr lang="zh-CN" altLang="en-US" sz="3200" spc="300" dirty="0">
                <a:effectLst>
                  <a:outerShdw blurRad="38100" dist="38100" dir="2700000" algn="tl">
                    <a:srgbClr val="C0C0C0"/>
                  </a:outerShdw>
                </a:effectLst>
                <a:ea typeface="黑体" panose="02010609060101010101" pitchFamily="49" charset="-122"/>
                <a:sym typeface="+mn-ea"/>
              </a:rPr>
              <a:t>第</a:t>
            </a:r>
            <a:r>
              <a:rPr lang="en-US" altLang="zh-CN" sz="3200" spc="300" dirty="0">
                <a:effectLst>
                  <a:outerShdw blurRad="38100" dist="38100" dir="2700000" algn="tl">
                    <a:srgbClr val="C0C0C0"/>
                  </a:outerShdw>
                </a:effectLst>
                <a:ea typeface="黑体" panose="02010609060101010101" pitchFamily="49" charset="-122"/>
                <a:sym typeface="+mn-ea"/>
              </a:rPr>
              <a:t>3</a:t>
            </a:r>
            <a:r>
              <a:rPr lang="zh-CN" altLang="en-US" sz="3200" spc="300" dirty="0">
                <a:effectLst>
                  <a:outerShdw blurRad="38100" dist="38100" dir="2700000" algn="tl">
                    <a:srgbClr val="C0C0C0"/>
                  </a:outerShdw>
                </a:effectLst>
                <a:ea typeface="黑体" panose="02010609060101010101" pitchFamily="49" charset="-122"/>
                <a:sym typeface="+mn-ea"/>
              </a:rPr>
              <a:t>讲 回溯法应用（</a:t>
            </a:r>
            <a:r>
              <a:rPr lang="en-US" altLang="zh-CN" sz="3200" spc="300" dirty="0">
                <a:effectLst>
                  <a:outerShdw blurRad="38100" dist="38100" dir="2700000" algn="tl">
                    <a:srgbClr val="C0C0C0"/>
                  </a:outerShdw>
                </a:effectLst>
                <a:ea typeface="黑体" panose="02010609060101010101" pitchFamily="49" charset="-122"/>
                <a:sym typeface="+mn-ea"/>
              </a:rPr>
              <a:t>2</a:t>
            </a:r>
            <a:r>
              <a:rPr lang="zh-CN" altLang="en-US" sz="3200" spc="300" dirty="0">
                <a:effectLst>
                  <a:outerShdw blurRad="38100" dist="38100" dir="2700000" algn="tl">
                    <a:srgbClr val="C0C0C0"/>
                  </a:outerShdw>
                </a:effectLst>
                <a:ea typeface="黑体" panose="02010609060101010101" pitchFamily="49" charset="-122"/>
                <a:sym typeface="+mn-ea"/>
              </a:rPr>
              <a:t>）</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接连接符 10241"/>
          <p:cNvSpPr/>
          <p:nvPr/>
        </p:nvSpPr>
        <p:spPr>
          <a:xfrm>
            <a:off x="4373141" y="5690304"/>
            <a:ext cx="500063" cy="0"/>
          </a:xfrm>
          <a:prstGeom prst="line">
            <a:avLst/>
          </a:prstGeom>
          <a:ln w="38100" cap="flat" cmpd="sng">
            <a:solidFill>
              <a:schemeClr val="tx1"/>
            </a:solidFill>
            <a:prstDash val="solid"/>
            <a:headEnd type="none" w="med" len="med"/>
            <a:tailEnd type="triangle" w="med" len="med"/>
          </a:ln>
        </p:spPr>
      </p:sp>
      <p:sp>
        <p:nvSpPr>
          <p:cNvPr id="10243" name="文本框 10242"/>
          <p:cNvSpPr txBox="1"/>
          <p:nvPr/>
        </p:nvSpPr>
        <p:spPr>
          <a:xfrm>
            <a:off x="644057" y="3356992"/>
            <a:ext cx="5191858" cy="1866858"/>
          </a:xfrm>
          <a:prstGeom prst="rect">
            <a:avLst/>
          </a:prstGeom>
          <a:noFill/>
          <a:ln w="9525">
            <a:noFill/>
          </a:ln>
        </p:spPr>
        <p:txBody>
          <a:bodyPr wrap="square">
            <a:spAutoFit/>
          </a:bodyPr>
          <a:lstStyle/>
          <a:p>
            <a:pPr marL="285750" indent="-285750" fontAlgn="auto">
              <a:lnSpc>
                <a:spcPct val="150000"/>
              </a:lnSpc>
              <a:spcBef>
                <a:spcPts val="0"/>
              </a:spcBef>
              <a:buClr>
                <a:srgbClr val="000000"/>
              </a:buClr>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结点</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变成扩展结点</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它再生成结点</a:t>
            </a:r>
            <a:r>
              <a:rPr lang="en-US" altLang="zh-CN" sz="2000" b="1" dirty="0">
                <a:latin typeface="宋体" panose="02010600030101010101" pitchFamily="2" charset="-122"/>
                <a:ea typeface="宋体" panose="02010600030101010101" pitchFamily="2" charset="-122"/>
              </a:rPr>
              <a:t>3, </a:t>
            </a:r>
            <a:r>
              <a:rPr lang="zh-CN" altLang="en-US" sz="2000" b="1" dirty="0">
                <a:latin typeface="宋体" panose="02010600030101010101" pitchFamily="2" charset="-122"/>
                <a:ea typeface="宋体" panose="02010600030101010101" pitchFamily="2" charset="-122"/>
              </a:rPr>
              <a:t>路径变为</a:t>
            </a:r>
            <a:r>
              <a:rPr lang="en-US" altLang="zh-CN" sz="2000" b="1" dirty="0">
                <a:latin typeface="宋体" panose="02010600030101010101" pitchFamily="2" charset="-122"/>
                <a:ea typeface="宋体" panose="02010600030101010101" pitchFamily="2" charset="-122"/>
              </a:rPr>
              <a:t>(1, 2), </a:t>
            </a:r>
            <a:r>
              <a:rPr lang="zh-CN" altLang="en-US" sz="2000" b="1" dirty="0">
                <a:latin typeface="宋体" panose="02010600030101010101" pitchFamily="2" charset="-122"/>
                <a:ea typeface="宋体" panose="02010600030101010101" pitchFamily="2" charset="-122"/>
              </a:rPr>
              <a:t>即皇后</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在第</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列上，皇后</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在第</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列上</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所以结点</a:t>
            </a:r>
            <a:r>
              <a:rPr lang="en-US" altLang="zh-CN" sz="2000" b="1" dirty="0">
                <a:latin typeface="宋体" panose="02010600030101010101" pitchFamily="2" charset="-122"/>
                <a:ea typeface="宋体" panose="02010600030101010101" pitchFamily="2" charset="-122"/>
              </a:rPr>
              <a:t>3</a:t>
            </a:r>
            <a:r>
              <a:rPr lang="zh-CN" altLang="en-US" sz="2000" b="1" dirty="0">
                <a:latin typeface="宋体" panose="02010600030101010101" pitchFamily="2" charset="-122"/>
                <a:ea typeface="宋体" panose="02010600030101010101" pitchFamily="2" charset="-122"/>
              </a:rPr>
              <a:t>被杀死</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此时应回溯。</a:t>
            </a:r>
            <a:endParaRPr lang="en-US" altLang="zh-CN" sz="2000" b="1" dirty="0">
              <a:latin typeface="宋体" panose="02010600030101010101" pitchFamily="2" charset="-122"/>
              <a:ea typeface="宋体" panose="02010600030101010101" pitchFamily="2" charset="-122"/>
            </a:endParaRPr>
          </a:p>
        </p:txBody>
      </p:sp>
      <p:sp>
        <p:nvSpPr>
          <p:cNvPr id="10244" name="椭圆 10243"/>
          <p:cNvSpPr/>
          <p:nvPr/>
        </p:nvSpPr>
        <p:spPr>
          <a:xfrm>
            <a:off x="8040529" y="1805940"/>
            <a:ext cx="402590" cy="314325"/>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a:t>
            </a:r>
          </a:p>
        </p:txBody>
      </p:sp>
      <p:grpSp>
        <p:nvGrpSpPr>
          <p:cNvPr id="10245" name="组合 10244"/>
          <p:cNvGrpSpPr/>
          <p:nvPr/>
        </p:nvGrpSpPr>
        <p:grpSpPr>
          <a:xfrm>
            <a:off x="6354604" y="2834640"/>
            <a:ext cx="1190996" cy="871538"/>
            <a:chOff x="3876" y="1392"/>
            <a:chExt cx="852" cy="732"/>
          </a:xfrm>
        </p:grpSpPr>
        <p:sp>
          <p:nvSpPr>
            <p:cNvPr id="10246" name="椭圆 10245"/>
            <p:cNvSpPr/>
            <p:nvPr/>
          </p:nvSpPr>
          <p:spPr>
            <a:xfrm>
              <a:off x="3876" y="1860"/>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3</a:t>
              </a:r>
            </a:p>
          </p:txBody>
        </p:sp>
        <p:sp>
          <p:nvSpPr>
            <p:cNvPr id="10247" name="直接连接符 10246"/>
            <p:cNvSpPr/>
            <p:nvPr/>
          </p:nvSpPr>
          <p:spPr>
            <a:xfrm flipH="1">
              <a:off x="4044" y="1392"/>
              <a:ext cx="684" cy="468"/>
            </a:xfrm>
            <a:prstGeom prst="line">
              <a:avLst/>
            </a:prstGeom>
            <a:ln w="31750" cap="flat" cmpd="sng">
              <a:solidFill>
                <a:schemeClr val="tx1"/>
              </a:solidFill>
              <a:prstDash val="solid"/>
              <a:miter/>
              <a:headEnd type="none" w="med" len="med"/>
              <a:tailEnd type="none" w="med" len="med"/>
            </a:ln>
          </p:spPr>
        </p:sp>
        <p:sp>
          <p:nvSpPr>
            <p:cNvPr id="10248" name="文本框 10247"/>
            <p:cNvSpPr txBox="1"/>
            <p:nvPr/>
          </p:nvSpPr>
          <p:spPr>
            <a:xfrm>
              <a:off x="3924" y="1404"/>
              <a:ext cx="540" cy="543"/>
            </a:xfrm>
            <a:prstGeom prst="rect">
              <a:avLst/>
            </a:prstGeom>
            <a:noFill/>
            <a:ln w="9525">
              <a:noFill/>
            </a:ln>
          </p:spPr>
          <p:txBody>
            <a:bodyPr>
              <a:spAutoFit/>
            </a:bodyPr>
            <a:lstStyle/>
            <a:p>
              <a:pPr eaLnBrk="0" hangingPunct="0">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2</a:t>
              </a:r>
              <a:r>
                <a:rPr lang="en-US" altLang="zh-CN" sz="1800" b="1">
                  <a:solidFill>
                    <a:srgbClr val="0000FF"/>
                  </a:solidFill>
                  <a:latin typeface="Times New Roman" panose="02020603050405020304" charset="0"/>
                </a:rPr>
                <a:t>= 2</a:t>
              </a:r>
            </a:p>
          </p:txBody>
        </p:sp>
      </p:grpSp>
      <p:grpSp>
        <p:nvGrpSpPr>
          <p:cNvPr id="10249" name="组合 10248"/>
          <p:cNvGrpSpPr/>
          <p:nvPr/>
        </p:nvGrpSpPr>
        <p:grpSpPr>
          <a:xfrm>
            <a:off x="7226140" y="2048828"/>
            <a:ext cx="1157447" cy="828675"/>
            <a:chOff x="4608" y="732"/>
            <a:chExt cx="828" cy="696"/>
          </a:xfrm>
        </p:grpSpPr>
        <p:sp>
          <p:nvSpPr>
            <p:cNvPr id="10250" name="椭圆 10249"/>
            <p:cNvSpPr/>
            <p:nvPr/>
          </p:nvSpPr>
          <p:spPr>
            <a:xfrm>
              <a:off x="4608" y="1164"/>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2</a:t>
              </a:r>
            </a:p>
          </p:txBody>
        </p:sp>
        <p:sp>
          <p:nvSpPr>
            <p:cNvPr id="10251" name="直接连接符 10250"/>
            <p:cNvSpPr/>
            <p:nvPr/>
          </p:nvSpPr>
          <p:spPr>
            <a:xfrm flipH="1">
              <a:off x="4764" y="792"/>
              <a:ext cx="672" cy="372"/>
            </a:xfrm>
            <a:prstGeom prst="line">
              <a:avLst/>
            </a:prstGeom>
            <a:ln w="31750" cap="flat" cmpd="sng">
              <a:solidFill>
                <a:schemeClr val="tx1"/>
              </a:solidFill>
              <a:prstDash val="solid"/>
              <a:miter/>
              <a:headEnd type="none" w="med" len="med"/>
              <a:tailEnd type="none" w="med" len="med"/>
            </a:ln>
          </p:spPr>
        </p:sp>
        <p:sp>
          <p:nvSpPr>
            <p:cNvPr id="10252" name="文本框 10251"/>
            <p:cNvSpPr txBox="1"/>
            <p:nvPr/>
          </p:nvSpPr>
          <p:spPr>
            <a:xfrm>
              <a:off x="4728" y="732"/>
              <a:ext cx="504" cy="543"/>
            </a:xfrm>
            <a:prstGeom prst="rect">
              <a:avLst/>
            </a:prstGeom>
            <a:noFill/>
            <a:ln w="9525">
              <a:noFill/>
            </a:ln>
          </p:spPr>
          <p:txBody>
            <a:bodyPr>
              <a:spAutoFit/>
            </a:bodyPr>
            <a:lstStyle/>
            <a:p>
              <a:pPr eaLnBrk="0" hangingPunct="0">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1</a:t>
              </a:r>
              <a:r>
                <a:rPr lang="en-US" altLang="zh-CN" sz="1800" b="1">
                  <a:solidFill>
                    <a:srgbClr val="0000FF"/>
                  </a:solidFill>
                  <a:latin typeface="Times New Roman" panose="02020603050405020304" charset="0"/>
                </a:rPr>
                <a:t>=1</a:t>
              </a:r>
            </a:p>
          </p:txBody>
        </p:sp>
      </p:grpSp>
      <p:sp>
        <p:nvSpPr>
          <p:cNvPr id="10253" name="文本框 10252"/>
          <p:cNvSpPr txBox="1"/>
          <p:nvPr/>
        </p:nvSpPr>
        <p:spPr>
          <a:xfrm>
            <a:off x="611188" y="1159696"/>
            <a:ext cx="5380157" cy="2328523"/>
          </a:xfrm>
          <a:prstGeom prst="rect">
            <a:avLst/>
          </a:prstGeom>
          <a:noFill/>
          <a:ln w="9525">
            <a:noFill/>
          </a:ln>
        </p:spPr>
        <p:txBody>
          <a:bodyPr wrap="square">
            <a:spAutoFit/>
          </a:bodyPr>
          <a:lstStyle/>
          <a:p>
            <a:pPr marL="285750" indent="-285750" fontAlgn="auto">
              <a:lnSpc>
                <a:spcPct val="150000"/>
              </a:lnSpc>
              <a:spcBef>
                <a:spcPts val="0"/>
              </a:spcBef>
              <a:buClr>
                <a:srgbClr val="000000"/>
              </a:buClr>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开始把根结点</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作为唯一的活结点</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根结点就成为扩展结点而且路径为</a:t>
            </a:r>
            <a:r>
              <a:rPr lang="en-US" altLang="zh-CN" sz="2000" b="1" dirty="0">
                <a:latin typeface="宋体" panose="02010600030101010101" pitchFamily="2" charset="-122"/>
                <a:ea typeface="宋体" panose="02010600030101010101" pitchFamily="2" charset="-122"/>
              </a:rPr>
              <a:t>( ); </a:t>
            </a:r>
            <a:r>
              <a:rPr lang="zh-CN" altLang="en-US" sz="2000" b="1" dirty="0">
                <a:latin typeface="宋体" panose="02010600030101010101" pitchFamily="2" charset="-122"/>
                <a:ea typeface="宋体" panose="02010600030101010101" pitchFamily="2" charset="-122"/>
              </a:rPr>
              <a:t>接着生成子结点</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假设按自然数递增的次序来生成子结点</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那么结点</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被生成</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这条路径为</a:t>
            </a:r>
            <a:r>
              <a:rPr lang="en-US" altLang="zh-CN" sz="2000" b="1" dirty="0">
                <a:latin typeface="宋体" panose="02010600030101010101" pitchFamily="2" charset="-122"/>
                <a:ea typeface="宋体" panose="02010600030101010101" pitchFamily="2" charset="-122"/>
              </a:rPr>
              <a:t>(1), </a:t>
            </a:r>
            <a:r>
              <a:rPr lang="zh-CN" altLang="en-US" sz="2000" b="1" dirty="0">
                <a:latin typeface="宋体" panose="02010600030101010101" pitchFamily="2" charset="-122"/>
                <a:ea typeface="宋体" panose="02010600030101010101" pitchFamily="2" charset="-122"/>
              </a:rPr>
              <a:t>即把皇后</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放在第</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列上。</a:t>
            </a:r>
            <a:endParaRPr lang="en-US" altLang="zh-CN" sz="2000" b="1" dirty="0">
              <a:latin typeface="宋体" panose="02010600030101010101" pitchFamily="2" charset="-122"/>
              <a:ea typeface="宋体" panose="02010600030101010101" pitchFamily="2" charset="-122"/>
            </a:endParaRPr>
          </a:p>
        </p:txBody>
      </p:sp>
      <p:sp>
        <p:nvSpPr>
          <p:cNvPr id="10254" name="文本框 10253"/>
          <p:cNvSpPr txBox="1"/>
          <p:nvPr/>
        </p:nvSpPr>
        <p:spPr>
          <a:xfrm>
            <a:off x="6326028" y="3677603"/>
            <a:ext cx="754857" cy="313932"/>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dirty="0">
                <a:solidFill>
                  <a:srgbClr val="FF0000"/>
                </a:solidFill>
                <a:latin typeface="Times New Roman" panose="02020603050405020304" charset="0"/>
              </a:rPr>
              <a:t>kill</a:t>
            </a:r>
          </a:p>
        </p:txBody>
      </p:sp>
      <p:graphicFrame>
        <p:nvGraphicFramePr>
          <p:cNvPr id="10255" name="表格 10254"/>
          <p:cNvGraphicFramePr/>
          <p:nvPr>
            <p:extLst>
              <p:ext uri="{D42A27DB-BD31-4B8C-83A1-F6EECF244321}">
                <p14:modId xmlns:p14="http://schemas.microsoft.com/office/powerpoint/2010/main" val="337499391"/>
              </p:ext>
            </p:extLst>
          </p:nvPr>
        </p:nvGraphicFramePr>
        <p:xfrm>
          <a:off x="2915816" y="4966404"/>
          <a:ext cx="1414462" cy="1347788"/>
        </p:xfrm>
        <a:graphic>
          <a:graphicData uri="http://schemas.openxmlformats.org/drawingml/2006/table">
            <a:tbl>
              <a:tblPr/>
              <a:tblGrid>
                <a:gridCol w="353616">
                  <a:extLst>
                    <a:ext uri="{9D8B030D-6E8A-4147-A177-3AD203B41FA5}">
                      <a16:colId xmlns:a16="http://schemas.microsoft.com/office/drawing/2014/main" val="20000"/>
                    </a:ext>
                  </a:extLst>
                </a:gridCol>
                <a:gridCol w="353615">
                  <a:extLst>
                    <a:ext uri="{9D8B030D-6E8A-4147-A177-3AD203B41FA5}">
                      <a16:colId xmlns:a16="http://schemas.microsoft.com/office/drawing/2014/main" val="20001"/>
                    </a:ext>
                  </a:extLst>
                </a:gridCol>
                <a:gridCol w="353616">
                  <a:extLst>
                    <a:ext uri="{9D8B030D-6E8A-4147-A177-3AD203B41FA5}">
                      <a16:colId xmlns:a16="http://schemas.microsoft.com/office/drawing/2014/main" val="20002"/>
                    </a:ext>
                  </a:extLst>
                </a:gridCol>
                <a:gridCol w="353615">
                  <a:extLst>
                    <a:ext uri="{9D8B030D-6E8A-4147-A177-3AD203B41FA5}">
                      <a16:colId xmlns:a16="http://schemas.microsoft.com/office/drawing/2014/main" val="20003"/>
                    </a:ext>
                  </a:extLst>
                </a:gridCol>
              </a:tblGrid>
              <a:tr h="336947">
                <a:tc>
                  <a:txBody>
                    <a:bodyPr/>
                    <a:lstStyle/>
                    <a:p>
                      <a:pPr marL="0" lvl="0" indent="0" algn="ctr">
                        <a:lnSpc>
                          <a:spcPct val="90000"/>
                        </a:lnSpc>
                        <a:buNone/>
                      </a:pPr>
                      <a:r>
                        <a:rPr lang="en-US" altLang="zh-CN" sz="1400" b="1">
                          <a:latin typeface="Times New Roman" panose="02020603050405020304" charset="0"/>
                        </a:rPr>
                        <a:t>1</a:t>
                      </a:r>
                      <a:endParaRPr lang="zh-CN" altLang="en-US" sz="1400" b="1">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90000"/>
                        </a:lnSpc>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90000"/>
                        </a:lnSpc>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90000"/>
                        </a:lnSpc>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36947">
                <a:tc>
                  <a:txBody>
                    <a:bodyPr/>
                    <a:lstStyle/>
                    <a:p>
                      <a:pPr marL="0" lvl="0" indent="0">
                        <a:lnSpc>
                          <a:spcPct val="90000"/>
                        </a:lnSpc>
                        <a:buNone/>
                      </a:pPr>
                      <a:endParaRPr lang="zh-CN" altLang="en-US" sz="1400"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90000"/>
                        </a:lnSpc>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90000"/>
                        </a:lnSpc>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90000"/>
                        </a:lnSpc>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36947">
                <a:tc>
                  <a:txBody>
                    <a:bodyPr/>
                    <a:lstStyle/>
                    <a:p>
                      <a:pPr marL="0" lvl="0" indent="0">
                        <a:lnSpc>
                          <a:spcPct val="90000"/>
                        </a:lnSpc>
                        <a:buNone/>
                      </a:pPr>
                      <a:endParaRPr lang="zh-CN" altLang="en-US" sz="1400"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90000"/>
                        </a:lnSpc>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90000"/>
                        </a:lnSpc>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90000"/>
                        </a:lnSpc>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336947">
                <a:tc>
                  <a:txBody>
                    <a:bodyPr/>
                    <a:lstStyle/>
                    <a:p>
                      <a:pPr marL="0" lvl="0" indent="0">
                        <a:lnSpc>
                          <a:spcPct val="90000"/>
                        </a:lnSpc>
                        <a:buNone/>
                      </a:pPr>
                      <a:endParaRPr lang="zh-CN" altLang="en-US" sz="1400"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90000"/>
                        </a:lnSpc>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90000"/>
                        </a:lnSpc>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90000"/>
                        </a:lnSpc>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graphicFrame>
        <p:nvGraphicFramePr>
          <p:cNvPr id="10282" name="表格 10281"/>
          <p:cNvGraphicFramePr/>
          <p:nvPr>
            <p:extLst>
              <p:ext uri="{D42A27DB-BD31-4B8C-83A1-F6EECF244321}">
                <p14:modId xmlns:p14="http://schemas.microsoft.com/office/powerpoint/2010/main" val="3151635421"/>
              </p:ext>
            </p:extLst>
          </p:nvPr>
        </p:nvGraphicFramePr>
        <p:xfrm>
          <a:off x="4916066" y="4966404"/>
          <a:ext cx="1414462" cy="1347788"/>
        </p:xfrm>
        <a:graphic>
          <a:graphicData uri="http://schemas.openxmlformats.org/drawingml/2006/table">
            <a:tbl>
              <a:tblPr/>
              <a:tblGrid>
                <a:gridCol w="353616">
                  <a:extLst>
                    <a:ext uri="{9D8B030D-6E8A-4147-A177-3AD203B41FA5}">
                      <a16:colId xmlns:a16="http://schemas.microsoft.com/office/drawing/2014/main" val="20000"/>
                    </a:ext>
                  </a:extLst>
                </a:gridCol>
                <a:gridCol w="353615">
                  <a:extLst>
                    <a:ext uri="{9D8B030D-6E8A-4147-A177-3AD203B41FA5}">
                      <a16:colId xmlns:a16="http://schemas.microsoft.com/office/drawing/2014/main" val="20001"/>
                    </a:ext>
                  </a:extLst>
                </a:gridCol>
                <a:gridCol w="353616">
                  <a:extLst>
                    <a:ext uri="{9D8B030D-6E8A-4147-A177-3AD203B41FA5}">
                      <a16:colId xmlns:a16="http://schemas.microsoft.com/office/drawing/2014/main" val="20002"/>
                    </a:ext>
                  </a:extLst>
                </a:gridCol>
                <a:gridCol w="353615">
                  <a:extLst>
                    <a:ext uri="{9D8B030D-6E8A-4147-A177-3AD203B41FA5}">
                      <a16:colId xmlns:a16="http://schemas.microsoft.com/office/drawing/2014/main" val="20003"/>
                    </a:ext>
                  </a:extLst>
                </a:gridCol>
              </a:tblGrid>
              <a:tr h="336947">
                <a:tc>
                  <a:txBody>
                    <a:bodyPr/>
                    <a:lstStyle/>
                    <a:p>
                      <a:pPr marL="0" lvl="0" indent="0" algn="ctr">
                        <a:lnSpc>
                          <a:spcPct val="90000"/>
                        </a:lnSpc>
                        <a:buNone/>
                      </a:pPr>
                      <a:r>
                        <a:rPr lang="en-US" altLang="zh-CN" sz="1400" b="1">
                          <a:latin typeface="Times New Roman" panose="02020603050405020304" charset="0"/>
                        </a:rPr>
                        <a:t>1</a:t>
                      </a:r>
                      <a:endParaRPr lang="zh-CN" altLang="en-US" sz="1400" b="1">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90000"/>
                        </a:lnSpc>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90000"/>
                        </a:lnSpc>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90000"/>
                        </a:lnSpc>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36947">
                <a:tc>
                  <a:txBody>
                    <a:bodyPr/>
                    <a:lstStyle/>
                    <a:p>
                      <a:pPr marL="0" lvl="0" indent="0" algn="ctr">
                        <a:lnSpc>
                          <a:spcPct val="90000"/>
                        </a:lnSpc>
                        <a:buNone/>
                      </a:pPr>
                      <a:endParaRPr lang="zh-CN" altLang="en-US" sz="14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90000"/>
                        </a:lnSpc>
                        <a:buNone/>
                      </a:pPr>
                      <a:r>
                        <a:rPr lang="en-US" altLang="zh-CN" sz="1400" b="1">
                          <a:solidFill>
                            <a:srgbClr val="FF0000"/>
                          </a:solidFill>
                          <a:latin typeface="Times New Roman" panose="02020603050405020304" charset="0"/>
                        </a:rPr>
                        <a:t>2</a:t>
                      </a:r>
                      <a:endParaRPr lang="zh-CN" altLang="en-US" sz="1400" b="1">
                        <a:solidFill>
                          <a:srgbClr val="FF0000"/>
                        </a:solidFill>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90000"/>
                        </a:lnSpc>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90000"/>
                        </a:lnSpc>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36947">
                <a:tc>
                  <a:txBody>
                    <a:bodyPr/>
                    <a:lstStyle/>
                    <a:p>
                      <a:pPr marL="0" lvl="0" indent="0" algn="ctr">
                        <a:lnSpc>
                          <a:spcPct val="90000"/>
                        </a:lnSpc>
                        <a:buNone/>
                      </a:pPr>
                      <a:endParaRPr lang="zh-CN" altLang="en-US" sz="14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90000"/>
                        </a:lnSpc>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90000"/>
                        </a:lnSpc>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90000"/>
                        </a:lnSpc>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336947">
                <a:tc>
                  <a:txBody>
                    <a:bodyPr/>
                    <a:lstStyle/>
                    <a:p>
                      <a:pPr marL="0" lvl="0" indent="0" algn="ctr">
                        <a:lnSpc>
                          <a:spcPct val="90000"/>
                        </a:lnSpc>
                        <a:buNone/>
                      </a:pPr>
                      <a:endParaRPr lang="zh-CN" altLang="en-US" sz="14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90000"/>
                        </a:lnSpc>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90000"/>
                        </a:lnSpc>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90000"/>
                        </a:lnSpc>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sp>
        <p:nvSpPr>
          <p:cNvPr id="19" name="Rectangle 5">
            <a:extLst>
              <a:ext uri="{FF2B5EF4-FFF2-40B4-BE49-F238E27FC236}">
                <a16:creationId xmlns:a16="http://schemas.microsoft.com/office/drawing/2014/main" id="{068E2E4C-B670-4B61-BDC4-18CF0AA5683A}"/>
              </a:ext>
            </a:extLst>
          </p:cNvPr>
          <p:cNvSpPr>
            <a:spLocks noChangeArrowheads="1"/>
          </p:cNvSpPr>
          <p:nvPr/>
        </p:nvSpPr>
        <p:spPr bwMode="auto">
          <a:xfrm>
            <a:off x="611188" y="401638"/>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zh-CN" sz="3600" b="1" dirty="0" smtClean="0">
                <a:solidFill>
                  <a:srgbClr val="2324CB"/>
                </a:solidFill>
                <a:latin typeface="+mj-lt"/>
                <a:ea typeface="+mj-ea"/>
                <a:cs typeface="+mj-cs"/>
              </a:rPr>
              <a:t>7.5  </a:t>
            </a:r>
            <a:r>
              <a:rPr lang="en-US" altLang="zh-CN" sz="3600" b="1" dirty="0">
                <a:solidFill>
                  <a:srgbClr val="2324CB"/>
                </a:solidFill>
                <a:latin typeface="+mj-lt"/>
                <a:ea typeface="+mj-ea"/>
                <a:cs typeface="+mj-cs"/>
              </a:rPr>
              <a:t>n</a:t>
            </a:r>
            <a:r>
              <a:rPr lang="zh-CN" altLang="en-US" sz="3600" b="1" dirty="0">
                <a:solidFill>
                  <a:srgbClr val="2324CB"/>
                </a:solidFill>
                <a:latin typeface="+mj-lt"/>
                <a:ea typeface="+mj-ea"/>
                <a:cs typeface="+mj-cs"/>
              </a:rPr>
              <a:t>后问题</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0249"/>
                                        </p:tgtEl>
                                        <p:attrNameLst>
                                          <p:attrName>style.visibility</p:attrName>
                                        </p:attrNameLst>
                                      </p:cBhvr>
                                      <p:to>
                                        <p:strVal val="visible"/>
                                      </p:to>
                                    </p:set>
                                    <p:animEffect transition="in" filter="wipe(up)">
                                      <p:cBhvr>
                                        <p:cTn id="11" dur="500"/>
                                        <p:tgtEl>
                                          <p:spTgt spid="1024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1025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024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0245"/>
                                        </p:tgtEl>
                                        <p:attrNameLst>
                                          <p:attrName>style.visibility</p:attrName>
                                        </p:attrNameLst>
                                      </p:cBhvr>
                                      <p:to>
                                        <p:strVal val="visible"/>
                                      </p:to>
                                    </p:set>
                                    <p:animEffect transition="in" filter="wipe(up)">
                                      <p:cBhvr>
                                        <p:cTn id="24" dur="500"/>
                                        <p:tgtEl>
                                          <p:spTgt spid="1024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0242"/>
                                        </p:tgtEl>
                                        <p:attrNameLst>
                                          <p:attrName>style.visibility</p:attrName>
                                        </p:attrNameLst>
                                      </p:cBhvr>
                                      <p:to>
                                        <p:strVal val="visible"/>
                                      </p:to>
                                    </p:set>
                                    <p:animEffect transition="in" filter="wipe(left)">
                                      <p:cBhvr>
                                        <p:cTn id="29" dur="500"/>
                                        <p:tgtEl>
                                          <p:spTgt spid="1024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1028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10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P spid="10244" grpId="0" bldLvl="0" animBg="1"/>
      <p:bldP spid="1025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7" name="组合 11266"/>
          <p:cNvGrpSpPr/>
          <p:nvPr/>
        </p:nvGrpSpPr>
        <p:grpSpPr>
          <a:xfrm>
            <a:off x="6419297" y="3748289"/>
            <a:ext cx="904019" cy="828675"/>
            <a:chOff x="4584" y="1440"/>
            <a:chExt cx="664" cy="672"/>
          </a:xfrm>
        </p:grpSpPr>
        <p:sp>
          <p:nvSpPr>
            <p:cNvPr id="11268" name="椭圆 11267"/>
            <p:cNvSpPr/>
            <p:nvPr/>
          </p:nvSpPr>
          <p:spPr>
            <a:xfrm>
              <a:off x="4584" y="1848"/>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8</a:t>
              </a:r>
            </a:p>
          </p:txBody>
        </p:sp>
        <p:sp>
          <p:nvSpPr>
            <p:cNvPr id="11269" name="直接连接符 11268"/>
            <p:cNvSpPr/>
            <p:nvPr/>
          </p:nvSpPr>
          <p:spPr>
            <a:xfrm>
              <a:off x="4740" y="1440"/>
              <a:ext cx="0" cy="432"/>
            </a:xfrm>
            <a:prstGeom prst="line">
              <a:avLst/>
            </a:prstGeom>
            <a:ln w="31750" cap="flat" cmpd="sng">
              <a:solidFill>
                <a:schemeClr val="tx1"/>
              </a:solidFill>
              <a:prstDash val="solid"/>
              <a:miter/>
              <a:headEnd type="none" w="med" len="med"/>
              <a:tailEnd type="none" w="med" len="med"/>
            </a:ln>
          </p:spPr>
        </p:sp>
        <p:sp>
          <p:nvSpPr>
            <p:cNvPr id="11270" name="文本框 11269"/>
            <p:cNvSpPr txBox="1"/>
            <p:nvPr/>
          </p:nvSpPr>
          <p:spPr>
            <a:xfrm>
              <a:off x="4708" y="1560"/>
              <a:ext cx="540" cy="524"/>
            </a:xfrm>
            <a:prstGeom prst="rect">
              <a:avLst/>
            </a:prstGeom>
            <a:noFill/>
            <a:ln w="9525">
              <a:noFill/>
            </a:ln>
          </p:spPr>
          <p:txBody>
            <a:bodyPr>
              <a:spAutoFit/>
            </a:bodyPr>
            <a:lstStyle/>
            <a:p>
              <a:pPr eaLnBrk="0" hangingPunct="0">
                <a:buClr>
                  <a:schemeClr val="bg1"/>
                </a:buClr>
              </a:pPr>
              <a:r>
                <a:rPr lang="en-US" altLang="zh-CN" sz="1800" b="1" dirty="0">
                  <a:latin typeface="Times New Roman" panose="02020603050405020304" charset="0"/>
                </a:rPr>
                <a:t>x</a:t>
              </a:r>
              <a:r>
                <a:rPr lang="en-US" altLang="zh-CN" sz="1800" b="1" baseline="-25000" dirty="0">
                  <a:latin typeface="Times New Roman" panose="02020603050405020304" charset="0"/>
                </a:rPr>
                <a:t>2</a:t>
              </a:r>
              <a:r>
                <a:rPr lang="en-US" altLang="zh-CN" sz="1800" b="1" dirty="0">
                  <a:latin typeface="Times New Roman" panose="02020603050405020304" charset="0"/>
                </a:rPr>
                <a:t>= 3</a:t>
              </a:r>
            </a:p>
          </p:txBody>
        </p:sp>
      </p:grpSp>
      <p:sp>
        <p:nvSpPr>
          <p:cNvPr id="11271" name="文本框 11270"/>
          <p:cNvSpPr txBox="1"/>
          <p:nvPr/>
        </p:nvSpPr>
        <p:spPr>
          <a:xfrm>
            <a:off x="724852" y="1170907"/>
            <a:ext cx="8023860" cy="1405193"/>
          </a:xfrm>
          <a:prstGeom prst="rect">
            <a:avLst/>
          </a:prstGeom>
          <a:noFill/>
          <a:ln w="9525">
            <a:noFill/>
          </a:ln>
        </p:spPr>
        <p:txBody>
          <a:bodyPr wrap="square">
            <a:spAutoFit/>
          </a:bodyPr>
          <a:lstStyle/>
          <a:p>
            <a:pPr marL="285750" indent="-285750" fontAlgn="auto">
              <a:lnSpc>
                <a:spcPct val="150000"/>
              </a:lnSpc>
              <a:spcBef>
                <a:spcPts val="0"/>
              </a:spcBef>
              <a:buClr>
                <a:srgbClr val="000000"/>
              </a:buClr>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回溯到结点</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生成结点</a:t>
            </a:r>
            <a:r>
              <a:rPr lang="en-US" altLang="zh-CN" sz="2000" b="1" dirty="0">
                <a:latin typeface="宋体" panose="02010600030101010101" pitchFamily="2" charset="-122"/>
                <a:ea typeface="宋体" panose="02010600030101010101" pitchFamily="2" charset="-122"/>
              </a:rPr>
              <a:t>8, </a:t>
            </a:r>
            <a:r>
              <a:rPr lang="zh-CN" altLang="en-US" sz="2000" b="1" dirty="0">
                <a:latin typeface="宋体" panose="02010600030101010101" pitchFamily="2" charset="-122"/>
                <a:ea typeface="宋体" panose="02010600030101010101" pitchFamily="2" charset="-122"/>
              </a:rPr>
              <a:t>路径变为</a:t>
            </a:r>
            <a:r>
              <a:rPr lang="en-US" altLang="zh-CN" sz="2000" b="1" dirty="0">
                <a:latin typeface="宋体" panose="02010600030101010101" pitchFamily="2" charset="-122"/>
                <a:ea typeface="宋体" panose="02010600030101010101" pitchFamily="2" charset="-122"/>
              </a:rPr>
              <a:t>(1, 3), </a:t>
            </a:r>
            <a:r>
              <a:rPr lang="zh-CN" altLang="en-US" sz="2000" b="1" dirty="0">
                <a:latin typeface="宋体" panose="02010600030101010101" pitchFamily="2" charset="-122"/>
                <a:ea typeface="宋体" panose="02010600030101010101" pitchFamily="2" charset="-122"/>
              </a:rPr>
              <a:t>则结点</a:t>
            </a:r>
            <a:r>
              <a:rPr lang="en-US" altLang="zh-CN" sz="2000" b="1" dirty="0">
                <a:latin typeface="宋体" panose="02010600030101010101" pitchFamily="2" charset="-122"/>
                <a:ea typeface="宋体" panose="02010600030101010101" pitchFamily="2" charset="-122"/>
              </a:rPr>
              <a:t>8</a:t>
            </a:r>
            <a:r>
              <a:rPr lang="zh-CN" altLang="en-US" sz="2000" b="1" dirty="0">
                <a:latin typeface="宋体" panose="02010600030101010101" pitchFamily="2" charset="-122"/>
                <a:ea typeface="宋体" panose="02010600030101010101" pitchFamily="2" charset="-122"/>
              </a:rPr>
              <a:t>成为扩展结点</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它生成结点</a:t>
            </a:r>
            <a:r>
              <a:rPr lang="en-US" altLang="zh-CN" sz="2000" b="1" dirty="0">
                <a:latin typeface="宋体" panose="02010600030101010101" pitchFamily="2" charset="-122"/>
                <a:ea typeface="宋体" panose="02010600030101010101" pitchFamily="2" charset="-122"/>
              </a:rPr>
              <a:t>9</a:t>
            </a:r>
            <a:r>
              <a:rPr lang="zh-CN" altLang="en-US" sz="2000" b="1" dirty="0">
                <a:latin typeface="宋体" panose="02010600030101010101" pitchFamily="2" charset="-122"/>
                <a:ea typeface="宋体" panose="02010600030101010101" pitchFamily="2" charset="-122"/>
              </a:rPr>
              <a:t>和结点</a:t>
            </a:r>
            <a:r>
              <a:rPr lang="en-US" altLang="zh-CN" sz="2000" b="1" dirty="0">
                <a:latin typeface="宋体" panose="02010600030101010101" pitchFamily="2" charset="-122"/>
                <a:ea typeface="宋体" panose="02010600030101010101" pitchFamily="2" charset="-122"/>
              </a:rPr>
              <a:t>11</a:t>
            </a:r>
            <a:r>
              <a:rPr lang="zh-CN" altLang="en-US" sz="2000" b="1" dirty="0">
                <a:latin typeface="宋体" panose="02010600030101010101" pitchFamily="2" charset="-122"/>
                <a:ea typeface="宋体" panose="02010600030101010101" pitchFamily="2" charset="-122"/>
              </a:rPr>
              <a:t>都会被杀死</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即它的儿子表示不可能导致答案的棋盘格局</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所以结点</a:t>
            </a:r>
            <a:r>
              <a:rPr lang="en-US" altLang="zh-CN" sz="2000" b="1" dirty="0">
                <a:latin typeface="宋体" panose="02010600030101010101" pitchFamily="2" charset="-122"/>
                <a:ea typeface="宋体" panose="02010600030101010101" pitchFamily="2" charset="-122"/>
              </a:rPr>
              <a:t>8</a:t>
            </a:r>
            <a:r>
              <a:rPr lang="zh-CN" altLang="en-US" sz="2000" b="1" dirty="0">
                <a:latin typeface="宋体" panose="02010600030101010101" pitchFamily="2" charset="-122"/>
                <a:ea typeface="宋体" panose="02010600030101010101" pitchFamily="2" charset="-122"/>
              </a:rPr>
              <a:t>也被杀死</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应回溯。</a:t>
            </a:r>
            <a:endParaRPr lang="en-US" altLang="zh-CN" sz="2000" b="1" dirty="0">
              <a:latin typeface="宋体" panose="02010600030101010101" pitchFamily="2" charset="-122"/>
              <a:ea typeface="宋体" panose="02010600030101010101" pitchFamily="2" charset="-122"/>
            </a:endParaRPr>
          </a:p>
        </p:txBody>
      </p:sp>
      <p:grpSp>
        <p:nvGrpSpPr>
          <p:cNvPr id="11272" name="组合 11271"/>
          <p:cNvGrpSpPr/>
          <p:nvPr/>
        </p:nvGrpSpPr>
        <p:grpSpPr>
          <a:xfrm>
            <a:off x="5459729" y="2676727"/>
            <a:ext cx="2352627" cy="2185987"/>
            <a:chOff x="3852" y="528"/>
            <a:chExt cx="1728" cy="1836"/>
          </a:xfrm>
        </p:grpSpPr>
        <p:sp>
          <p:nvSpPr>
            <p:cNvPr id="11273" name="椭圆 11272"/>
            <p:cNvSpPr/>
            <p:nvPr/>
          </p:nvSpPr>
          <p:spPr>
            <a:xfrm>
              <a:off x="5292" y="528"/>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a:t>
              </a:r>
            </a:p>
          </p:txBody>
        </p:sp>
        <p:grpSp>
          <p:nvGrpSpPr>
            <p:cNvPr id="11274" name="组合 11273"/>
            <p:cNvGrpSpPr/>
            <p:nvPr/>
          </p:nvGrpSpPr>
          <p:grpSpPr>
            <a:xfrm>
              <a:off x="3876" y="1392"/>
              <a:ext cx="852" cy="732"/>
              <a:chOff x="3876" y="1392"/>
              <a:chExt cx="852" cy="732"/>
            </a:xfrm>
          </p:grpSpPr>
          <p:sp>
            <p:nvSpPr>
              <p:cNvPr id="11275" name="椭圆 11274"/>
              <p:cNvSpPr/>
              <p:nvPr/>
            </p:nvSpPr>
            <p:spPr>
              <a:xfrm>
                <a:off x="3876" y="1860"/>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3</a:t>
                </a:r>
              </a:p>
            </p:txBody>
          </p:sp>
          <p:sp>
            <p:nvSpPr>
              <p:cNvPr id="11276" name="直接连接符 11275"/>
              <p:cNvSpPr/>
              <p:nvPr/>
            </p:nvSpPr>
            <p:spPr>
              <a:xfrm flipH="1">
                <a:off x="4044" y="1392"/>
                <a:ext cx="684" cy="468"/>
              </a:xfrm>
              <a:prstGeom prst="line">
                <a:avLst/>
              </a:prstGeom>
              <a:ln w="31750" cap="flat" cmpd="sng">
                <a:solidFill>
                  <a:schemeClr val="tx1"/>
                </a:solidFill>
                <a:prstDash val="solid"/>
                <a:miter/>
                <a:headEnd type="none" w="med" len="med"/>
                <a:tailEnd type="none" w="med" len="med"/>
              </a:ln>
            </p:spPr>
          </p:sp>
          <p:sp>
            <p:nvSpPr>
              <p:cNvPr id="11277" name="文本框 11276"/>
              <p:cNvSpPr txBox="1"/>
              <p:nvPr/>
            </p:nvSpPr>
            <p:spPr>
              <a:xfrm>
                <a:off x="3924" y="1404"/>
                <a:ext cx="540" cy="543"/>
              </a:xfrm>
              <a:prstGeom prst="rect">
                <a:avLst/>
              </a:prstGeom>
              <a:noFill/>
              <a:ln w="9525">
                <a:noFill/>
              </a:ln>
            </p:spPr>
            <p:txBody>
              <a:bodyPr>
                <a:spAutoFit/>
              </a:bodyPr>
              <a:lstStyle/>
              <a:p>
                <a:pPr eaLnBrk="0" hangingPunct="0">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2</a:t>
                </a:r>
                <a:r>
                  <a:rPr lang="en-US" altLang="zh-CN" sz="1800" b="1">
                    <a:solidFill>
                      <a:srgbClr val="0000FF"/>
                    </a:solidFill>
                    <a:latin typeface="Times New Roman" panose="02020603050405020304" charset="0"/>
                  </a:rPr>
                  <a:t>= 2</a:t>
                </a:r>
              </a:p>
            </p:txBody>
          </p:sp>
        </p:grpSp>
        <p:grpSp>
          <p:nvGrpSpPr>
            <p:cNvPr id="11278" name="组合 11277"/>
            <p:cNvGrpSpPr/>
            <p:nvPr/>
          </p:nvGrpSpPr>
          <p:grpSpPr>
            <a:xfrm>
              <a:off x="4608" y="732"/>
              <a:ext cx="828" cy="696"/>
              <a:chOff x="4608" y="732"/>
              <a:chExt cx="828" cy="696"/>
            </a:xfrm>
          </p:grpSpPr>
          <p:sp>
            <p:nvSpPr>
              <p:cNvPr id="11279" name="椭圆 11278"/>
              <p:cNvSpPr/>
              <p:nvPr/>
            </p:nvSpPr>
            <p:spPr>
              <a:xfrm>
                <a:off x="4608" y="1164"/>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2</a:t>
                </a:r>
              </a:p>
            </p:txBody>
          </p:sp>
          <p:sp>
            <p:nvSpPr>
              <p:cNvPr id="11280" name="直接连接符 11279"/>
              <p:cNvSpPr/>
              <p:nvPr/>
            </p:nvSpPr>
            <p:spPr>
              <a:xfrm flipH="1">
                <a:off x="4764" y="792"/>
                <a:ext cx="672" cy="372"/>
              </a:xfrm>
              <a:prstGeom prst="line">
                <a:avLst/>
              </a:prstGeom>
              <a:ln w="31750" cap="flat" cmpd="sng">
                <a:solidFill>
                  <a:schemeClr val="tx1"/>
                </a:solidFill>
                <a:prstDash val="solid"/>
                <a:miter/>
                <a:headEnd type="none" w="med" len="med"/>
                <a:tailEnd type="none" w="med" len="med"/>
              </a:ln>
            </p:spPr>
          </p:sp>
          <p:sp>
            <p:nvSpPr>
              <p:cNvPr id="11281" name="文本框 11280"/>
              <p:cNvSpPr txBox="1"/>
              <p:nvPr/>
            </p:nvSpPr>
            <p:spPr>
              <a:xfrm>
                <a:off x="4728" y="732"/>
                <a:ext cx="504" cy="543"/>
              </a:xfrm>
              <a:prstGeom prst="rect">
                <a:avLst/>
              </a:prstGeom>
              <a:noFill/>
              <a:ln w="9525">
                <a:noFill/>
              </a:ln>
            </p:spPr>
            <p:txBody>
              <a:bodyPr>
                <a:spAutoFit/>
              </a:bodyPr>
              <a:lstStyle/>
              <a:p>
                <a:pPr eaLnBrk="0" hangingPunct="0">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1</a:t>
                </a:r>
                <a:r>
                  <a:rPr lang="en-US" altLang="zh-CN" sz="1800" b="1">
                    <a:solidFill>
                      <a:srgbClr val="0000FF"/>
                    </a:solidFill>
                    <a:latin typeface="Times New Roman" panose="02020603050405020304" charset="0"/>
                  </a:rPr>
                  <a:t>=1</a:t>
                </a:r>
              </a:p>
            </p:txBody>
          </p:sp>
        </p:grpSp>
        <p:sp>
          <p:nvSpPr>
            <p:cNvPr id="11282" name="文本框 11281"/>
            <p:cNvSpPr txBox="1"/>
            <p:nvPr/>
          </p:nvSpPr>
          <p:spPr>
            <a:xfrm>
              <a:off x="3852" y="2100"/>
              <a:ext cx="695" cy="264"/>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dirty="0">
                  <a:solidFill>
                    <a:srgbClr val="FF0000"/>
                  </a:solidFill>
                  <a:latin typeface="Times New Roman" panose="02020603050405020304" charset="0"/>
                </a:rPr>
                <a:t>kill</a:t>
              </a:r>
            </a:p>
          </p:txBody>
        </p:sp>
      </p:grpSp>
      <p:sp>
        <p:nvSpPr>
          <p:cNvPr id="11283" name="直接连接符 11282"/>
          <p:cNvSpPr/>
          <p:nvPr/>
        </p:nvSpPr>
        <p:spPr>
          <a:xfrm flipV="1">
            <a:off x="5688330" y="3719713"/>
            <a:ext cx="898573" cy="542925"/>
          </a:xfrm>
          <a:prstGeom prst="line">
            <a:avLst/>
          </a:prstGeom>
          <a:ln w="38100" cap="flat" cmpd="sng">
            <a:solidFill>
              <a:srgbClr val="FF0000"/>
            </a:solidFill>
            <a:prstDash val="solid"/>
            <a:miter/>
            <a:headEnd type="none" w="med" len="med"/>
            <a:tailEnd type="triangle" w="med" len="med"/>
          </a:ln>
        </p:spPr>
      </p:sp>
      <p:grpSp>
        <p:nvGrpSpPr>
          <p:cNvPr id="11284" name="组合 11283"/>
          <p:cNvGrpSpPr/>
          <p:nvPr/>
        </p:nvGrpSpPr>
        <p:grpSpPr>
          <a:xfrm>
            <a:off x="6545580" y="4562676"/>
            <a:ext cx="882235" cy="1028700"/>
            <a:chOff x="4740" y="2112"/>
            <a:chExt cx="648" cy="864"/>
          </a:xfrm>
        </p:grpSpPr>
        <p:sp>
          <p:nvSpPr>
            <p:cNvPr id="11285" name="椭圆 11284"/>
            <p:cNvSpPr/>
            <p:nvPr/>
          </p:nvSpPr>
          <p:spPr>
            <a:xfrm>
              <a:off x="4860" y="2712"/>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11</a:t>
              </a:r>
            </a:p>
          </p:txBody>
        </p:sp>
        <p:sp>
          <p:nvSpPr>
            <p:cNvPr id="11286" name="直接连接符 11285"/>
            <p:cNvSpPr/>
            <p:nvPr/>
          </p:nvSpPr>
          <p:spPr>
            <a:xfrm>
              <a:off x="4740" y="2112"/>
              <a:ext cx="264" cy="600"/>
            </a:xfrm>
            <a:prstGeom prst="line">
              <a:avLst/>
            </a:prstGeom>
            <a:ln w="31750" cap="flat" cmpd="sng">
              <a:solidFill>
                <a:schemeClr val="tx1"/>
              </a:solidFill>
              <a:prstDash val="solid"/>
              <a:miter/>
              <a:headEnd type="none" w="med" len="med"/>
              <a:tailEnd type="none" w="med" len="med"/>
            </a:ln>
          </p:spPr>
        </p:sp>
        <p:sp>
          <p:nvSpPr>
            <p:cNvPr id="11287" name="文本框 11286"/>
            <p:cNvSpPr txBox="1"/>
            <p:nvPr/>
          </p:nvSpPr>
          <p:spPr>
            <a:xfrm>
              <a:off x="4848" y="2208"/>
              <a:ext cx="540" cy="310"/>
            </a:xfrm>
            <a:prstGeom prst="rect">
              <a:avLst/>
            </a:prstGeom>
            <a:noFill/>
            <a:ln w="9525">
              <a:noFill/>
            </a:ln>
          </p:spPr>
          <p:txBody>
            <a:bodyPr>
              <a:spAutoFit/>
            </a:bodyPr>
            <a:lstStyle/>
            <a:p>
              <a:pPr eaLnBrk="0" hangingPunct="0">
                <a:buClr>
                  <a:schemeClr val="bg1"/>
                </a:buClr>
              </a:pPr>
              <a:r>
                <a:rPr lang="en-US" altLang="zh-CN" sz="1800" b="1">
                  <a:latin typeface="Times New Roman" panose="02020603050405020304" charset="0"/>
                </a:rPr>
                <a:t>x</a:t>
              </a:r>
              <a:r>
                <a:rPr lang="en-US" altLang="zh-CN" sz="1800" b="1" baseline="-25000">
                  <a:latin typeface="Times New Roman" panose="02020603050405020304" charset="0"/>
                </a:rPr>
                <a:t>3</a:t>
              </a:r>
              <a:r>
                <a:rPr lang="en-US" altLang="zh-CN" sz="1800" b="1">
                  <a:latin typeface="Times New Roman" panose="02020603050405020304" charset="0"/>
                </a:rPr>
                <a:t>=4</a:t>
              </a:r>
            </a:p>
          </p:txBody>
        </p:sp>
      </p:grpSp>
      <p:grpSp>
        <p:nvGrpSpPr>
          <p:cNvPr id="11288" name="组合 11287"/>
          <p:cNvGrpSpPr/>
          <p:nvPr/>
        </p:nvGrpSpPr>
        <p:grpSpPr>
          <a:xfrm>
            <a:off x="5859780" y="4576964"/>
            <a:ext cx="767872" cy="1014413"/>
            <a:chOff x="4164" y="2124"/>
            <a:chExt cx="564" cy="852"/>
          </a:xfrm>
        </p:grpSpPr>
        <p:sp>
          <p:nvSpPr>
            <p:cNvPr id="11289" name="椭圆 11288"/>
            <p:cNvSpPr/>
            <p:nvPr/>
          </p:nvSpPr>
          <p:spPr>
            <a:xfrm>
              <a:off x="4320" y="2712"/>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9</a:t>
              </a:r>
            </a:p>
          </p:txBody>
        </p:sp>
        <p:sp>
          <p:nvSpPr>
            <p:cNvPr id="11290" name="直接连接符 11289"/>
            <p:cNvSpPr/>
            <p:nvPr/>
          </p:nvSpPr>
          <p:spPr>
            <a:xfrm flipH="1">
              <a:off x="4464" y="2124"/>
              <a:ext cx="264" cy="588"/>
            </a:xfrm>
            <a:prstGeom prst="line">
              <a:avLst/>
            </a:prstGeom>
            <a:ln w="31750" cap="flat" cmpd="sng">
              <a:solidFill>
                <a:schemeClr val="tx1"/>
              </a:solidFill>
              <a:prstDash val="solid"/>
              <a:miter/>
              <a:headEnd type="none" w="med" len="med"/>
              <a:tailEnd type="none" w="med" len="med"/>
            </a:ln>
          </p:spPr>
        </p:sp>
        <p:sp>
          <p:nvSpPr>
            <p:cNvPr id="11291" name="文本框 11290"/>
            <p:cNvSpPr txBox="1"/>
            <p:nvPr/>
          </p:nvSpPr>
          <p:spPr>
            <a:xfrm>
              <a:off x="4164" y="2220"/>
              <a:ext cx="516" cy="543"/>
            </a:xfrm>
            <a:prstGeom prst="rect">
              <a:avLst/>
            </a:prstGeom>
            <a:noFill/>
            <a:ln w="9525">
              <a:noFill/>
            </a:ln>
          </p:spPr>
          <p:txBody>
            <a:bodyPr>
              <a:spAutoFit/>
            </a:bodyPr>
            <a:lstStyle/>
            <a:p>
              <a:pPr eaLnBrk="0" hangingPunct="0">
                <a:buClr>
                  <a:schemeClr val="bg1"/>
                </a:buClr>
              </a:pPr>
              <a:r>
                <a:rPr lang="en-US" altLang="zh-CN" sz="1800" b="1">
                  <a:latin typeface="Times New Roman" panose="02020603050405020304" charset="0"/>
                </a:rPr>
                <a:t>x</a:t>
              </a:r>
              <a:r>
                <a:rPr lang="en-US" altLang="zh-CN" sz="1800" b="1" baseline="-25000">
                  <a:latin typeface="Times New Roman" panose="02020603050405020304" charset="0"/>
                </a:rPr>
                <a:t>3</a:t>
              </a:r>
              <a:r>
                <a:rPr lang="en-US" altLang="zh-CN" sz="1800" b="1">
                  <a:latin typeface="Times New Roman" panose="02020603050405020304" charset="0"/>
                </a:rPr>
                <a:t>=2</a:t>
              </a:r>
            </a:p>
          </p:txBody>
        </p:sp>
      </p:grpSp>
      <p:graphicFrame>
        <p:nvGraphicFramePr>
          <p:cNvPr id="11292" name="表格 11291"/>
          <p:cNvGraphicFramePr/>
          <p:nvPr>
            <p:extLst>
              <p:ext uri="{D42A27DB-BD31-4B8C-83A1-F6EECF244321}">
                <p14:modId xmlns:p14="http://schemas.microsoft.com/office/powerpoint/2010/main" val="2536336764"/>
              </p:ext>
            </p:extLst>
          </p:nvPr>
        </p:nvGraphicFramePr>
        <p:xfrm>
          <a:off x="1340000" y="2848891"/>
          <a:ext cx="1414462" cy="1347788"/>
        </p:xfrm>
        <a:graphic>
          <a:graphicData uri="http://schemas.openxmlformats.org/drawingml/2006/table">
            <a:tbl>
              <a:tblPr/>
              <a:tblGrid>
                <a:gridCol w="353616">
                  <a:extLst>
                    <a:ext uri="{9D8B030D-6E8A-4147-A177-3AD203B41FA5}">
                      <a16:colId xmlns:a16="http://schemas.microsoft.com/office/drawing/2014/main" val="20000"/>
                    </a:ext>
                  </a:extLst>
                </a:gridCol>
                <a:gridCol w="353615">
                  <a:extLst>
                    <a:ext uri="{9D8B030D-6E8A-4147-A177-3AD203B41FA5}">
                      <a16:colId xmlns:a16="http://schemas.microsoft.com/office/drawing/2014/main" val="20001"/>
                    </a:ext>
                  </a:extLst>
                </a:gridCol>
                <a:gridCol w="353616">
                  <a:extLst>
                    <a:ext uri="{9D8B030D-6E8A-4147-A177-3AD203B41FA5}">
                      <a16:colId xmlns:a16="http://schemas.microsoft.com/office/drawing/2014/main" val="20002"/>
                    </a:ext>
                  </a:extLst>
                </a:gridCol>
                <a:gridCol w="353615">
                  <a:extLst>
                    <a:ext uri="{9D8B030D-6E8A-4147-A177-3AD203B41FA5}">
                      <a16:colId xmlns:a16="http://schemas.microsoft.com/office/drawing/2014/main" val="20003"/>
                    </a:ext>
                  </a:extLst>
                </a:gridCol>
              </a:tblGrid>
              <a:tr h="336947">
                <a:tc>
                  <a:txBody>
                    <a:bodyPr/>
                    <a:lstStyle/>
                    <a:p>
                      <a:pPr marL="0" lvl="0" indent="0" algn="ctr">
                        <a:lnSpc>
                          <a:spcPct val="80000"/>
                        </a:lnSpc>
                        <a:spcBef>
                          <a:spcPct val="0"/>
                        </a:spcBef>
                        <a:buClr>
                          <a:schemeClr val="bg1"/>
                        </a:buClr>
                        <a:buNone/>
                      </a:pPr>
                      <a:r>
                        <a:rPr lang="en-US" altLang="zh-CN" sz="1400" b="1">
                          <a:latin typeface="Times New Roman" panose="02020603050405020304" charset="0"/>
                        </a:rPr>
                        <a:t>1</a:t>
                      </a:r>
                      <a:endParaRPr lang="zh-CN" altLang="en-US" sz="1400" b="1">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36947">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36947">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336947">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graphicFrame>
        <p:nvGraphicFramePr>
          <p:cNvPr id="11319" name="表格 11318"/>
          <p:cNvGraphicFramePr/>
          <p:nvPr>
            <p:extLst>
              <p:ext uri="{D42A27DB-BD31-4B8C-83A1-F6EECF244321}">
                <p14:modId xmlns:p14="http://schemas.microsoft.com/office/powerpoint/2010/main" val="293664310"/>
              </p:ext>
            </p:extLst>
          </p:nvPr>
        </p:nvGraphicFramePr>
        <p:xfrm>
          <a:off x="1354288" y="4720554"/>
          <a:ext cx="1414462" cy="1347788"/>
        </p:xfrm>
        <a:graphic>
          <a:graphicData uri="http://schemas.openxmlformats.org/drawingml/2006/table">
            <a:tbl>
              <a:tblPr/>
              <a:tblGrid>
                <a:gridCol w="353616">
                  <a:extLst>
                    <a:ext uri="{9D8B030D-6E8A-4147-A177-3AD203B41FA5}">
                      <a16:colId xmlns:a16="http://schemas.microsoft.com/office/drawing/2014/main" val="20000"/>
                    </a:ext>
                  </a:extLst>
                </a:gridCol>
                <a:gridCol w="353615">
                  <a:extLst>
                    <a:ext uri="{9D8B030D-6E8A-4147-A177-3AD203B41FA5}">
                      <a16:colId xmlns:a16="http://schemas.microsoft.com/office/drawing/2014/main" val="20001"/>
                    </a:ext>
                  </a:extLst>
                </a:gridCol>
                <a:gridCol w="353616">
                  <a:extLst>
                    <a:ext uri="{9D8B030D-6E8A-4147-A177-3AD203B41FA5}">
                      <a16:colId xmlns:a16="http://schemas.microsoft.com/office/drawing/2014/main" val="20002"/>
                    </a:ext>
                  </a:extLst>
                </a:gridCol>
                <a:gridCol w="353615">
                  <a:extLst>
                    <a:ext uri="{9D8B030D-6E8A-4147-A177-3AD203B41FA5}">
                      <a16:colId xmlns:a16="http://schemas.microsoft.com/office/drawing/2014/main" val="20003"/>
                    </a:ext>
                  </a:extLst>
                </a:gridCol>
              </a:tblGrid>
              <a:tr h="336947">
                <a:tc>
                  <a:txBody>
                    <a:bodyPr/>
                    <a:lstStyle/>
                    <a:p>
                      <a:pPr marL="0" lvl="0" indent="0" algn="ctr">
                        <a:lnSpc>
                          <a:spcPct val="80000"/>
                        </a:lnSpc>
                        <a:spcBef>
                          <a:spcPct val="0"/>
                        </a:spcBef>
                        <a:buClr>
                          <a:schemeClr val="bg1"/>
                        </a:buClr>
                        <a:buNone/>
                      </a:pPr>
                      <a:r>
                        <a:rPr lang="en-US" altLang="zh-CN" sz="1400" b="1">
                          <a:latin typeface="Times New Roman" panose="02020603050405020304" charset="0"/>
                        </a:rPr>
                        <a:t>1</a:t>
                      </a:r>
                      <a:endParaRPr lang="zh-CN" altLang="en-US" sz="1400" b="1">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36947">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r>
                        <a:rPr lang="en-US" altLang="zh-CN" sz="1400" b="1">
                          <a:latin typeface="Times New Roman" panose="02020603050405020304" charset="0"/>
                        </a:rPr>
                        <a:t>2</a:t>
                      </a:r>
                      <a:endParaRPr lang="zh-CN" altLang="en-US" sz="1400" b="1">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36947">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336947">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graphicFrame>
        <p:nvGraphicFramePr>
          <p:cNvPr id="11346" name="表格 11345"/>
          <p:cNvGraphicFramePr/>
          <p:nvPr>
            <p:extLst>
              <p:ext uri="{D42A27DB-BD31-4B8C-83A1-F6EECF244321}">
                <p14:modId xmlns:p14="http://schemas.microsoft.com/office/powerpoint/2010/main" val="3689437190"/>
              </p:ext>
            </p:extLst>
          </p:nvPr>
        </p:nvGraphicFramePr>
        <p:xfrm>
          <a:off x="3397400" y="4715792"/>
          <a:ext cx="1414462" cy="1352551"/>
        </p:xfrm>
        <a:graphic>
          <a:graphicData uri="http://schemas.openxmlformats.org/drawingml/2006/table">
            <a:tbl>
              <a:tblPr/>
              <a:tblGrid>
                <a:gridCol w="353616">
                  <a:extLst>
                    <a:ext uri="{9D8B030D-6E8A-4147-A177-3AD203B41FA5}">
                      <a16:colId xmlns:a16="http://schemas.microsoft.com/office/drawing/2014/main" val="20000"/>
                    </a:ext>
                  </a:extLst>
                </a:gridCol>
                <a:gridCol w="353615">
                  <a:extLst>
                    <a:ext uri="{9D8B030D-6E8A-4147-A177-3AD203B41FA5}">
                      <a16:colId xmlns:a16="http://schemas.microsoft.com/office/drawing/2014/main" val="20001"/>
                    </a:ext>
                  </a:extLst>
                </a:gridCol>
                <a:gridCol w="353616">
                  <a:extLst>
                    <a:ext uri="{9D8B030D-6E8A-4147-A177-3AD203B41FA5}">
                      <a16:colId xmlns:a16="http://schemas.microsoft.com/office/drawing/2014/main" val="20002"/>
                    </a:ext>
                  </a:extLst>
                </a:gridCol>
                <a:gridCol w="353615">
                  <a:extLst>
                    <a:ext uri="{9D8B030D-6E8A-4147-A177-3AD203B41FA5}">
                      <a16:colId xmlns:a16="http://schemas.microsoft.com/office/drawing/2014/main" val="20003"/>
                    </a:ext>
                  </a:extLst>
                </a:gridCol>
              </a:tblGrid>
              <a:tr h="341710">
                <a:tc>
                  <a:txBody>
                    <a:bodyPr/>
                    <a:lstStyle/>
                    <a:p>
                      <a:pPr marL="0" lvl="0" indent="0" algn="ctr">
                        <a:lnSpc>
                          <a:spcPct val="80000"/>
                        </a:lnSpc>
                        <a:spcBef>
                          <a:spcPct val="0"/>
                        </a:spcBef>
                        <a:buClr>
                          <a:schemeClr val="bg1"/>
                        </a:buClr>
                        <a:buNone/>
                      </a:pPr>
                      <a:r>
                        <a:rPr lang="en-US" altLang="zh-CN" sz="1400" b="1">
                          <a:latin typeface="Times New Roman" panose="02020603050405020304" charset="0"/>
                        </a:rPr>
                        <a:t>1</a:t>
                      </a:r>
                      <a:endParaRPr lang="zh-CN" altLang="en-US" sz="1400" b="1">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36947">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r>
                        <a:rPr lang="en-US" altLang="zh-CN" sz="1400" b="1">
                          <a:latin typeface="Times New Roman" panose="02020603050405020304" charset="0"/>
                        </a:rPr>
                        <a:t>2</a:t>
                      </a:r>
                      <a:endParaRPr lang="zh-CN" altLang="en-US" sz="1400" b="1">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36947">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r>
                        <a:rPr lang="en-US" altLang="zh-CN" sz="1400" b="1">
                          <a:solidFill>
                            <a:srgbClr val="FF0000"/>
                          </a:solidFill>
                          <a:latin typeface="Times New Roman" panose="02020603050405020304" charset="0"/>
                        </a:rPr>
                        <a:t>3</a:t>
                      </a:r>
                      <a:endParaRPr lang="zh-CN" altLang="en-US" sz="1400" b="1">
                        <a:solidFill>
                          <a:srgbClr val="FF0000"/>
                        </a:solidFill>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solidFill>
                          <a:srgbClr val="FF0000"/>
                        </a:solidFill>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336947">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sp>
        <p:nvSpPr>
          <p:cNvPr id="11373" name="直接连接符 11372"/>
          <p:cNvSpPr/>
          <p:nvPr/>
        </p:nvSpPr>
        <p:spPr>
          <a:xfrm>
            <a:off x="2040088" y="4258592"/>
            <a:ext cx="0" cy="428625"/>
          </a:xfrm>
          <a:prstGeom prst="line">
            <a:avLst/>
          </a:prstGeom>
          <a:ln w="38100" cap="flat" cmpd="sng">
            <a:solidFill>
              <a:schemeClr val="tx1"/>
            </a:solidFill>
            <a:prstDash val="solid"/>
            <a:headEnd type="none" w="med" len="med"/>
            <a:tailEnd type="triangle" w="med" len="med"/>
          </a:ln>
        </p:spPr>
      </p:sp>
      <p:sp>
        <p:nvSpPr>
          <p:cNvPr id="11374" name="直接连接符 11373"/>
          <p:cNvSpPr/>
          <p:nvPr/>
        </p:nvSpPr>
        <p:spPr>
          <a:xfrm>
            <a:off x="2840188" y="5430167"/>
            <a:ext cx="500063" cy="0"/>
          </a:xfrm>
          <a:prstGeom prst="line">
            <a:avLst/>
          </a:prstGeom>
          <a:ln w="38100" cap="flat" cmpd="sng">
            <a:solidFill>
              <a:schemeClr val="tx1"/>
            </a:solidFill>
            <a:prstDash val="solid"/>
            <a:headEnd type="none" w="med" len="med"/>
            <a:tailEnd type="triangle" w="med" len="med"/>
          </a:ln>
        </p:spPr>
      </p:sp>
      <p:sp>
        <p:nvSpPr>
          <p:cNvPr id="11375" name="文本框 11374"/>
          <p:cNvSpPr txBox="1"/>
          <p:nvPr/>
        </p:nvSpPr>
        <p:spPr>
          <a:xfrm>
            <a:off x="6002655" y="5575899"/>
            <a:ext cx="702521" cy="313932"/>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a:solidFill>
                  <a:srgbClr val="FF0000"/>
                </a:solidFill>
                <a:latin typeface="Times New Roman" panose="02020603050405020304" charset="0"/>
              </a:rPr>
              <a:t>kill</a:t>
            </a:r>
          </a:p>
        </p:txBody>
      </p:sp>
      <p:sp>
        <p:nvSpPr>
          <p:cNvPr id="11376" name="文本框 11375"/>
          <p:cNvSpPr txBox="1"/>
          <p:nvPr/>
        </p:nvSpPr>
        <p:spPr>
          <a:xfrm>
            <a:off x="6659879" y="5575899"/>
            <a:ext cx="751535" cy="313932"/>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dirty="0">
                <a:solidFill>
                  <a:srgbClr val="FF0000"/>
                </a:solidFill>
                <a:latin typeface="Times New Roman" panose="02020603050405020304" charset="0"/>
              </a:rPr>
              <a:t>kill</a:t>
            </a:r>
          </a:p>
        </p:txBody>
      </p:sp>
      <p:sp>
        <p:nvSpPr>
          <p:cNvPr id="11377" name="直接连接符 11376"/>
          <p:cNvSpPr/>
          <p:nvPr/>
        </p:nvSpPr>
        <p:spPr>
          <a:xfrm flipV="1">
            <a:off x="6245132" y="4556723"/>
            <a:ext cx="356874" cy="706039"/>
          </a:xfrm>
          <a:prstGeom prst="line">
            <a:avLst/>
          </a:prstGeom>
          <a:ln w="44450" cap="flat" cmpd="sng">
            <a:solidFill>
              <a:srgbClr val="FF0000"/>
            </a:solidFill>
            <a:prstDash val="solid"/>
            <a:headEnd type="none" w="med" len="med"/>
            <a:tailEnd type="triangle" w="med" len="med"/>
          </a:ln>
        </p:spPr>
      </p:sp>
      <p:sp>
        <p:nvSpPr>
          <p:cNvPr id="11378" name="直接连接符 11377"/>
          <p:cNvSpPr/>
          <p:nvPr/>
        </p:nvSpPr>
        <p:spPr>
          <a:xfrm flipH="1" flipV="1">
            <a:off x="6588224" y="4600876"/>
            <a:ext cx="349717" cy="661888"/>
          </a:xfrm>
          <a:prstGeom prst="line">
            <a:avLst/>
          </a:prstGeom>
          <a:ln w="44450" cap="flat" cmpd="sng">
            <a:solidFill>
              <a:srgbClr val="FF0000"/>
            </a:solidFill>
            <a:prstDash val="solid"/>
            <a:headEnd type="none" w="med" len="med"/>
            <a:tailEnd type="triangle" w="med" len="med"/>
          </a:ln>
        </p:spPr>
      </p:sp>
      <p:graphicFrame>
        <p:nvGraphicFramePr>
          <p:cNvPr id="11379" name="表格 11378"/>
          <p:cNvGraphicFramePr/>
          <p:nvPr>
            <p:extLst>
              <p:ext uri="{D42A27DB-BD31-4B8C-83A1-F6EECF244321}">
                <p14:modId xmlns:p14="http://schemas.microsoft.com/office/powerpoint/2010/main" val="3715966245"/>
              </p:ext>
            </p:extLst>
          </p:nvPr>
        </p:nvGraphicFramePr>
        <p:xfrm>
          <a:off x="3397400" y="2844129"/>
          <a:ext cx="1414462" cy="1352551"/>
        </p:xfrm>
        <a:graphic>
          <a:graphicData uri="http://schemas.openxmlformats.org/drawingml/2006/table">
            <a:tbl>
              <a:tblPr/>
              <a:tblGrid>
                <a:gridCol w="353616">
                  <a:extLst>
                    <a:ext uri="{9D8B030D-6E8A-4147-A177-3AD203B41FA5}">
                      <a16:colId xmlns:a16="http://schemas.microsoft.com/office/drawing/2014/main" val="20000"/>
                    </a:ext>
                  </a:extLst>
                </a:gridCol>
                <a:gridCol w="353615">
                  <a:extLst>
                    <a:ext uri="{9D8B030D-6E8A-4147-A177-3AD203B41FA5}">
                      <a16:colId xmlns:a16="http://schemas.microsoft.com/office/drawing/2014/main" val="20001"/>
                    </a:ext>
                  </a:extLst>
                </a:gridCol>
                <a:gridCol w="353616">
                  <a:extLst>
                    <a:ext uri="{9D8B030D-6E8A-4147-A177-3AD203B41FA5}">
                      <a16:colId xmlns:a16="http://schemas.microsoft.com/office/drawing/2014/main" val="20002"/>
                    </a:ext>
                  </a:extLst>
                </a:gridCol>
                <a:gridCol w="353615">
                  <a:extLst>
                    <a:ext uri="{9D8B030D-6E8A-4147-A177-3AD203B41FA5}">
                      <a16:colId xmlns:a16="http://schemas.microsoft.com/office/drawing/2014/main" val="20003"/>
                    </a:ext>
                  </a:extLst>
                </a:gridCol>
              </a:tblGrid>
              <a:tr h="341710">
                <a:tc>
                  <a:txBody>
                    <a:bodyPr/>
                    <a:lstStyle/>
                    <a:p>
                      <a:pPr marL="0" lvl="0" indent="0" algn="ctr">
                        <a:lnSpc>
                          <a:spcPct val="80000"/>
                        </a:lnSpc>
                        <a:spcBef>
                          <a:spcPct val="0"/>
                        </a:spcBef>
                        <a:buClr>
                          <a:schemeClr val="bg1"/>
                        </a:buClr>
                        <a:buNone/>
                      </a:pPr>
                      <a:r>
                        <a:rPr lang="en-US" altLang="zh-CN" sz="1400" b="1">
                          <a:latin typeface="Times New Roman" panose="02020603050405020304" charset="0"/>
                        </a:rPr>
                        <a:t>1</a:t>
                      </a:r>
                      <a:endParaRPr lang="zh-CN" altLang="en-US" sz="1400" b="1">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36947">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r>
                        <a:rPr lang="en-US" altLang="zh-CN" sz="1400" b="1">
                          <a:latin typeface="Times New Roman" panose="02020603050405020304" charset="0"/>
                        </a:rPr>
                        <a:t>2</a:t>
                      </a:r>
                      <a:endParaRPr lang="zh-CN" altLang="en-US" sz="1400" b="1">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36947">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solidFill>
                          <a:srgbClr val="FF0000"/>
                        </a:solidFill>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r>
                        <a:rPr lang="en-US" altLang="zh-CN" sz="1400" b="1">
                          <a:solidFill>
                            <a:srgbClr val="FF0000"/>
                          </a:solidFill>
                          <a:latin typeface="Times New Roman" panose="02020603050405020304" charset="0"/>
                        </a:rPr>
                        <a:t>3</a:t>
                      </a:r>
                      <a:endParaRPr lang="zh-CN" altLang="en-US" sz="1400" b="1">
                        <a:solidFill>
                          <a:srgbClr val="FF0000"/>
                        </a:solidFill>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336947">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sp>
        <p:nvSpPr>
          <p:cNvPr id="11406" name="直接连接符 11405"/>
          <p:cNvSpPr/>
          <p:nvPr/>
        </p:nvSpPr>
        <p:spPr>
          <a:xfrm flipV="1">
            <a:off x="4097488" y="4201442"/>
            <a:ext cx="0" cy="485775"/>
          </a:xfrm>
          <a:prstGeom prst="line">
            <a:avLst/>
          </a:prstGeom>
          <a:ln w="44450" cap="flat" cmpd="sng">
            <a:solidFill>
              <a:schemeClr val="tx1"/>
            </a:solidFill>
            <a:prstDash val="solid"/>
            <a:headEnd type="none" w="med" len="med"/>
            <a:tailEnd type="triangle" w="med" len="med"/>
          </a:ln>
        </p:spPr>
      </p:sp>
      <p:sp>
        <p:nvSpPr>
          <p:cNvPr id="40" name="Rectangle 5">
            <a:extLst>
              <a:ext uri="{FF2B5EF4-FFF2-40B4-BE49-F238E27FC236}">
                <a16:creationId xmlns:a16="http://schemas.microsoft.com/office/drawing/2014/main" id="{70C95918-B2EC-49E0-8B19-84528195601C}"/>
              </a:ext>
            </a:extLst>
          </p:cNvPr>
          <p:cNvSpPr>
            <a:spLocks noChangeArrowheads="1"/>
          </p:cNvSpPr>
          <p:nvPr/>
        </p:nvSpPr>
        <p:spPr bwMode="auto">
          <a:xfrm>
            <a:off x="611188" y="401638"/>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zh-CN" sz="3600" b="1" dirty="0" smtClean="0">
                <a:solidFill>
                  <a:srgbClr val="2324CB"/>
                </a:solidFill>
                <a:latin typeface="+mj-lt"/>
                <a:ea typeface="+mj-ea"/>
                <a:cs typeface="+mj-cs"/>
              </a:rPr>
              <a:t>7.5  </a:t>
            </a:r>
            <a:r>
              <a:rPr lang="en-US" altLang="zh-CN" sz="3600" b="1" dirty="0">
                <a:solidFill>
                  <a:srgbClr val="2324CB"/>
                </a:solidFill>
                <a:latin typeface="+mj-lt"/>
                <a:ea typeface="+mj-ea"/>
                <a:cs typeface="+mj-cs"/>
              </a:rPr>
              <a:t>n</a:t>
            </a:r>
            <a:r>
              <a:rPr lang="zh-CN" altLang="en-US" sz="3600" b="1" dirty="0">
                <a:solidFill>
                  <a:srgbClr val="2324CB"/>
                </a:solidFill>
                <a:latin typeface="+mj-lt"/>
                <a:ea typeface="+mj-ea"/>
                <a:cs typeface="+mj-cs"/>
              </a:rPr>
              <a:t>后问题</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283"/>
                                        </p:tgtEl>
                                        <p:attrNameLst>
                                          <p:attrName>style.visibility</p:attrName>
                                        </p:attrNameLst>
                                      </p:cBhvr>
                                      <p:to>
                                        <p:strVal val="visible"/>
                                      </p:to>
                                    </p:set>
                                    <p:animEffect transition="in" filter="wipe(down)">
                                      <p:cBhvr>
                                        <p:cTn id="7" dur="500"/>
                                        <p:tgtEl>
                                          <p:spTgt spid="1128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1129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267"/>
                                        </p:tgtEl>
                                        <p:attrNameLst>
                                          <p:attrName>style.visibility</p:attrName>
                                        </p:attrNameLst>
                                      </p:cBhvr>
                                      <p:to>
                                        <p:strVal val="visible"/>
                                      </p:to>
                                    </p:set>
                                    <p:animEffect transition="in" filter="wipe(up)">
                                      <p:cBhvr>
                                        <p:cTn id="16" dur="500"/>
                                        <p:tgtEl>
                                          <p:spTgt spid="1126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1373"/>
                                        </p:tgtEl>
                                        <p:attrNameLst>
                                          <p:attrName>style.visibility</p:attrName>
                                        </p:attrNameLst>
                                      </p:cBhvr>
                                      <p:to>
                                        <p:strVal val="visible"/>
                                      </p:to>
                                    </p:set>
                                    <p:animEffect transition="in" filter="wipe(up)">
                                      <p:cBhvr>
                                        <p:cTn id="21" dur="500"/>
                                        <p:tgtEl>
                                          <p:spTgt spid="1137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1131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1288"/>
                                        </p:tgtEl>
                                        <p:attrNameLst>
                                          <p:attrName>style.visibility</p:attrName>
                                        </p:attrNameLst>
                                      </p:cBhvr>
                                      <p:to>
                                        <p:strVal val="visible"/>
                                      </p:to>
                                    </p:set>
                                    <p:animEffect transition="in" filter="wipe(up)">
                                      <p:cBhvr>
                                        <p:cTn id="30" dur="500"/>
                                        <p:tgtEl>
                                          <p:spTgt spid="1128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1374"/>
                                        </p:tgtEl>
                                        <p:attrNameLst>
                                          <p:attrName>style.visibility</p:attrName>
                                        </p:attrNameLst>
                                      </p:cBhvr>
                                      <p:to>
                                        <p:strVal val="visible"/>
                                      </p:to>
                                    </p:set>
                                    <p:animEffect transition="in" filter="wipe(left)">
                                      <p:cBhvr>
                                        <p:cTn id="35" dur="500"/>
                                        <p:tgtEl>
                                          <p:spTgt spid="1137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499"/>
                                          </p:stCondLst>
                                        </p:cTn>
                                        <p:tgtEl>
                                          <p:spTgt spid="1134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1137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11377"/>
                                        </p:tgtEl>
                                        <p:attrNameLst>
                                          <p:attrName>style.visibility</p:attrName>
                                        </p:attrNameLst>
                                      </p:cBhvr>
                                      <p:to>
                                        <p:strVal val="visible"/>
                                      </p:to>
                                    </p:set>
                                    <p:animEffect transition="in" filter="wipe(down)">
                                      <p:cBhvr>
                                        <p:cTn id="48" dur="500"/>
                                        <p:tgtEl>
                                          <p:spTgt spid="1137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1284"/>
                                        </p:tgtEl>
                                        <p:attrNameLst>
                                          <p:attrName>style.visibility</p:attrName>
                                        </p:attrNameLst>
                                      </p:cBhvr>
                                      <p:to>
                                        <p:strVal val="visible"/>
                                      </p:to>
                                    </p:set>
                                    <p:animEffect transition="in" filter="wipe(up)">
                                      <p:cBhvr>
                                        <p:cTn id="53" dur="500"/>
                                        <p:tgtEl>
                                          <p:spTgt spid="1128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11406"/>
                                        </p:tgtEl>
                                        <p:attrNameLst>
                                          <p:attrName>style.visibility</p:attrName>
                                        </p:attrNameLst>
                                      </p:cBhvr>
                                      <p:to>
                                        <p:strVal val="visible"/>
                                      </p:to>
                                    </p:set>
                                    <p:animEffect transition="in" filter="wipe(down)">
                                      <p:cBhvr>
                                        <p:cTn id="58" dur="500"/>
                                        <p:tgtEl>
                                          <p:spTgt spid="11406"/>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499"/>
                                          </p:stCondLst>
                                        </p:cTn>
                                        <p:tgtEl>
                                          <p:spTgt spid="1137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137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11378"/>
                                        </p:tgtEl>
                                        <p:attrNameLst>
                                          <p:attrName>style.visibility</p:attrName>
                                        </p:attrNameLst>
                                      </p:cBhvr>
                                      <p:to>
                                        <p:strVal val="visible"/>
                                      </p:to>
                                    </p:set>
                                    <p:animEffect transition="in" filter="wipe(down)">
                                      <p:cBhvr>
                                        <p:cTn id="71" dur="500"/>
                                        <p:tgtEl>
                                          <p:spTgt spid="11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75" grpId="0"/>
      <p:bldP spid="1137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1" name="组合 12290"/>
          <p:cNvGrpSpPr/>
          <p:nvPr/>
        </p:nvGrpSpPr>
        <p:grpSpPr>
          <a:xfrm>
            <a:off x="6742271" y="2669381"/>
            <a:ext cx="1325938" cy="928688"/>
            <a:chOff x="4248" y="1344"/>
            <a:chExt cx="996" cy="780"/>
          </a:xfrm>
        </p:grpSpPr>
        <p:sp>
          <p:nvSpPr>
            <p:cNvPr id="12292" name="椭圆 12291"/>
            <p:cNvSpPr/>
            <p:nvPr/>
          </p:nvSpPr>
          <p:spPr>
            <a:xfrm>
              <a:off x="4956" y="1836"/>
              <a:ext cx="288" cy="288"/>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13</a:t>
              </a:r>
            </a:p>
          </p:txBody>
        </p:sp>
        <p:sp>
          <p:nvSpPr>
            <p:cNvPr id="12293" name="直接连接符 12292"/>
            <p:cNvSpPr/>
            <p:nvPr/>
          </p:nvSpPr>
          <p:spPr>
            <a:xfrm>
              <a:off x="4248" y="1416"/>
              <a:ext cx="840" cy="420"/>
            </a:xfrm>
            <a:prstGeom prst="line">
              <a:avLst/>
            </a:prstGeom>
            <a:ln w="31750" cap="flat" cmpd="sng">
              <a:solidFill>
                <a:schemeClr val="tx1"/>
              </a:solidFill>
              <a:prstDash val="solid"/>
              <a:miter/>
              <a:headEnd type="none" w="med" len="med"/>
              <a:tailEnd type="none" w="med" len="med"/>
            </a:ln>
          </p:spPr>
        </p:sp>
        <p:sp>
          <p:nvSpPr>
            <p:cNvPr id="12294" name="文本框 12293"/>
            <p:cNvSpPr txBox="1"/>
            <p:nvPr/>
          </p:nvSpPr>
          <p:spPr>
            <a:xfrm>
              <a:off x="4548" y="1344"/>
              <a:ext cx="552" cy="543"/>
            </a:xfrm>
            <a:prstGeom prst="rect">
              <a:avLst/>
            </a:prstGeom>
            <a:noFill/>
            <a:ln w="9525">
              <a:noFill/>
            </a:ln>
          </p:spPr>
          <p:txBody>
            <a:bodyPr>
              <a:spAutoFit/>
            </a:bodyPr>
            <a:lstStyle/>
            <a:p>
              <a:pPr eaLnBrk="0" hangingPunct="0">
                <a:buClr>
                  <a:schemeClr val="bg1"/>
                </a:buClr>
              </a:pPr>
              <a:r>
                <a:rPr lang="en-US" altLang="zh-CN" sz="1800" b="1">
                  <a:latin typeface="Times New Roman" panose="02020603050405020304" charset="0"/>
                </a:rPr>
                <a:t>x</a:t>
              </a:r>
              <a:r>
                <a:rPr lang="en-US" altLang="zh-CN" sz="1800" b="1" baseline="-25000">
                  <a:latin typeface="Times New Roman" panose="02020603050405020304" charset="0"/>
                </a:rPr>
                <a:t>2</a:t>
              </a:r>
              <a:r>
                <a:rPr lang="en-US" altLang="zh-CN" sz="1800" b="1">
                  <a:latin typeface="Times New Roman" panose="02020603050405020304" charset="0"/>
                </a:rPr>
                <a:t>= 4</a:t>
              </a:r>
            </a:p>
          </p:txBody>
        </p:sp>
      </p:grpSp>
      <p:grpSp>
        <p:nvGrpSpPr>
          <p:cNvPr id="12295" name="组合 12294"/>
          <p:cNvGrpSpPr/>
          <p:nvPr/>
        </p:nvGrpSpPr>
        <p:grpSpPr>
          <a:xfrm>
            <a:off x="6899434" y="4612481"/>
            <a:ext cx="814733" cy="1028700"/>
            <a:chOff x="4380" y="2976"/>
            <a:chExt cx="612" cy="864"/>
          </a:xfrm>
        </p:grpSpPr>
        <p:sp>
          <p:nvSpPr>
            <p:cNvPr id="12296" name="椭圆 12295"/>
            <p:cNvSpPr/>
            <p:nvPr/>
          </p:nvSpPr>
          <p:spPr>
            <a:xfrm>
              <a:off x="4704" y="3576"/>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15</a:t>
              </a:r>
            </a:p>
          </p:txBody>
        </p:sp>
        <p:sp>
          <p:nvSpPr>
            <p:cNvPr id="12297" name="直接连接符 12296"/>
            <p:cNvSpPr/>
            <p:nvPr/>
          </p:nvSpPr>
          <p:spPr>
            <a:xfrm>
              <a:off x="4848" y="2976"/>
              <a:ext cx="0" cy="600"/>
            </a:xfrm>
            <a:prstGeom prst="line">
              <a:avLst/>
            </a:prstGeom>
            <a:ln w="31750" cap="flat" cmpd="sng">
              <a:solidFill>
                <a:schemeClr val="tx1"/>
              </a:solidFill>
              <a:prstDash val="solid"/>
              <a:miter/>
              <a:headEnd type="none" w="med" len="med"/>
              <a:tailEnd type="none" w="med" len="med"/>
            </a:ln>
          </p:spPr>
        </p:sp>
        <p:sp>
          <p:nvSpPr>
            <p:cNvPr id="12298" name="文本框 12297"/>
            <p:cNvSpPr txBox="1"/>
            <p:nvPr/>
          </p:nvSpPr>
          <p:spPr>
            <a:xfrm>
              <a:off x="4380" y="3252"/>
              <a:ext cx="504" cy="408"/>
            </a:xfrm>
            <a:prstGeom prst="rect">
              <a:avLst/>
            </a:prstGeom>
            <a:noFill/>
            <a:ln w="9525">
              <a:noFill/>
            </a:ln>
          </p:spPr>
          <p:txBody>
            <a:bodyPr>
              <a:spAutoFit/>
            </a:bodyPr>
            <a:lstStyle/>
            <a:p>
              <a:pPr>
                <a:lnSpc>
                  <a:spcPct val="70000"/>
                </a:lnSpc>
                <a:spcBef>
                  <a:spcPct val="50000"/>
                </a:spcBef>
                <a:buClr>
                  <a:schemeClr val="bg1"/>
                </a:buClr>
              </a:pPr>
              <a:r>
                <a:rPr lang="en-US" altLang="zh-CN" sz="1800" b="1">
                  <a:latin typeface="Times New Roman" panose="02020603050405020304" charset="0"/>
                </a:rPr>
                <a:t>x</a:t>
              </a:r>
              <a:r>
                <a:rPr lang="en-US" altLang="zh-CN" sz="1800" b="1" baseline="-25000">
                  <a:latin typeface="Times New Roman" panose="02020603050405020304" charset="0"/>
                </a:rPr>
                <a:t>4</a:t>
              </a:r>
              <a:r>
                <a:rPr lang="en-US" altLang="zh-CN" sz="1800" b="1">
                  <a:latin typeface="Times New Roman" panose="02020603050405020304" charset="0"/>
                </a:rPr>
                <a:t>=3</a:t>
              </a:r>
            </a:p>
          </p:txBody>
        </p:sp>
      </p:grpSp>
      <p:sp>
        <p:nvSpPr>
          <p:cNvPr id="12299" name="文本框 12298"/>
          <p:cNvSpPr txBox="1"/>
          <p:nvPr/>
        </p:nvSpPr>
        <p:spPr>
          <a:xfrm>
            <a:off x="640239" y="1133675"/>
            <a:ext cx="5983129" cy="1520609"/>
          </a:xfrm>
          <a:prstGeom prst="rect">
            <a:avLst/>
          </a:prstGeom>
          <a:noFill/>
          <a:ln w="9525">
            <a:noFill/>
          </a:ln>
        </p:spPr>
        <p:txBody>
          <a:bodyPr wrap="square">
            <a:spAutoFit/>
          </a:bodyPr>
          <a:lstStyle/>
          <a:p>
            <a:pPr marL="342900" indent="-342900" fontAlgn="auto">
              <a:lnSpc>
                <a:spcPct val="120000"/>
              </a:lnSpc>
              <a:spcBef>
                <a:spcPts val="0"/>
              </a:spcBef>
              <a:buClr>
                <a:srgbClr val="000000"/>
              </a:buClr>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回溯到结点</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生成结点</a:t>
            </a:r>
            <a:r>
              <a:rPr lang="en-US" altLang="zh-CN" sz="2000" b="1" dirty="0">
                <a:latin typeface="宋体" panose="02010600030101010101" pitchFamily="2" charset="-122"/>
                <a:ea typeface="宋体" panose="02010600030101010101" pitchFamily="2" charset="-122"/>
              </a:rPr>
              <a:t>13, </a:t>
            </a:r>
            <a:r>
              <a:rPr lang="zh-CN" altLang="en-US" sz="2000" b="1" dirty="0">
                <a:latin typeface="宋体" panose="02010600030101010101" pitchFamily="2" charset="-122"/>
                <a:ea typeface="宋体" panose="02010600030101010101" pitchFamily="2" charset="-122"/>
              </a:rPr>
              <a:t>路径变为</a:t>
            </a:r>
            <a:r>
              <a:rPr lang="en-US" altLang="zh-CN" sz="2000" b="1" dirty="0">
                <a:latin typeface="宋体" panose="02010600030101010101" pitchFamily="2" charset="-122"/>
                <a:ea typeface="宋体" panose="02010600030101010101" pitchFamily="2" charset="-122"/>
              </a:rPr>
              <a:t>(1, 4), </a:t>
            </a:r>
            <a:r>
              <a:rPr lang="zh-CN" altLang="en-US" sz="2000" b="1" dirty="0">
                <a:latin typeface="宋体" panose="02010600030101010101" pitchFamily="2" charset="-122"/>
                <a:ea typeface="宋体" panose="02010600030101010101" pitchFamily="2" charset="-122"/>
              </a:rPr>
              <a:t>结点</a:t>
            </a:r>
            <a:r>
              <a:rPr lang="en-US" altLang="zh-CN" sz="2000" b="1" dirty="0">
                <a:latin typeface="宋体" panose="02010600030101010101" pitchFamily="2" charset="-122"/>
                <a:ea typeface="宋体" panose="02010600030101010101" pitchFamily="2" charset="-122"/>
              </a:rPr>
              <a:t>13</a:t>
            </a:r>
            <a:r>
              <a:rPr lang="zh-CN" altLang="en-US" sz="2000" b="1" dirty="0">
                <a:latin typeface="宋体" panose="02010600030101010101" pitchFamily="2" charset="-122"/>
                <a:ea typeface="宋体" panose="02010600030101010101" pitchFamily="2" charset="-122"/>
              </a:rPr>
              <a:t>成为扩展结点</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由于它的儿子表示的是一些不可能导致答案结点的棋盘格局</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因此结点</a:t>
            </a:r>
            <a:r>
              <a:rPr lang="en-US" altLang="zh-CN" sz="2000" b="1" dirty="0">
                <a:latin typeface="宋体" panose="02010600030101010101" pitchFamily="2" charset="-122"/>
                <a:ea typeface="宋体" panose="02010600030101010101" pitchFamily="2" charset="-122"/>
              </a:rPr>
              <a:t>13</a:t>
            </a:r>
            <a:r>
              <a:rPr lang="zh-CN" altLang="en-US" sz="2000" b="1" dirty="0">
                <a:latin typeface="宋体" panose="02010600030101010101" pitchFamily="2" charset="-122"/>
                <a:ea typeface="宋体" panose="02010600030101010101" pitchFamily="2" charset="-122"/>
              </a:rPr>
              <a:t>也被杀死，应回溯。</a:t>
            </a:r>
          </a:p>
        </p:txBody>
      </p:sp>
      <p:grpSp>
        <p:nvGrpSpPr>
          <p:cNvPr id="12300" name="组合 12299"/>
          <p:cNvGrpSpPr/>
          <p:nvPr/>
        </p:nvGrpSpPr>
        <p:grpSpPr>
          <a:xfrm>
            <a:off x="5584983" y="1697831"/>
            <a:ext cx="2300421" cy="3213498"/>
            <a:chOff x="3276" y="528"/>
            <a:chExt cx="1728" cy="2699"/>
          </a:xfrm>
        </p:grpSpPr>
        <p:grpSp>
          <p:nvGrpSpPr>
            <p:cNvPr id="12301" name="组合 12300"/>
            <p:cNvGrpSpPr/>
            <p:nvPr/>
          </p:nvGrpSpPr>
          <p:grpSpPr>
            <a:xfrm>
              <a:off x="3684" y="1428"/>
              <a:ext cx="636" cy="696"/>
              <a:chOff x="4236" y="1440"/>
              <a:chExt cx="636" cy="672"/>
            </a:xfrm>
          </p:grpSpPr>
          <p:sp>
            <p:nvSpPr>
              <p:cNvPr id="12302" name="椭圆 12301"/>
              <p:cNvSpPr/>
              <p:nvPr/>
            </p:nvSpPr>
            <p:spPr>
              <a:xfrm>
                <a:off x="4584" y="1848"/>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8</a:t>
                </a:r>
              </a:p>
            </p:txBody>
          </p:sp>
          <p:sp>
            <p:nvSpPr>
              <p:cNvPr id="12303" name="直接连接符 12302"/>
              <p:cNvSpPr/>
              <p:nvPr/>
            </p:nvSpPr>
            <p:spPr>
              <a:xfrm>
                <a:off x="4740" y="1440"/>
                <a:ext cx="0" cy="432"/>
              </a:xfrm>
              <a:prstGeom prst="line">
                <a:avLst/>
              </a:prstGeom>
              <a:ln w="31750" cap="flat" cmpd="sng">
                <a:solidFill>
                  <a:schemeClr val="tx1"/>
                </a:solidFill>
                <a:prstDash val="solid"/>
                <a:miter/>
                <a:headEnd type="none" w="med" len="med"/>
                <a:tailEnd type="none" w="med" len="med"/>
              </a:ln>
            </p:spPr>
          </p:sp>
          <p:sp>
            <p:nvSpPr>
              <p:cNvPr id="12304" name="文本框 12303"/>
              <p:cNvSpPr txBox="1"/>
              <p:nvPr/>
            </p:nvSpPr>
            <p:spPr>
              <a:xfrm>
                <a:off x="4236" y="1560"/>
                <a:ext cx="540" cy="524"/>
              </a:xfrm>
              <a:prstGeom prst="rect">
                <a:avLst/>
              </a:prstGeom>
              <a:noFill/>
              <a:ln w="9525">
                <a:noFill/>
              </a:ln>
            </p:spPr>
            <p:txBody>
              <a:bodyPr>
                <a:spAutoFit/>
              </a:bodyPr>
              <a:lstStyle/>
              <a:p>
                <a:pPr eaLnBrk="0" hangingPunct="0">
                  <a:buClr>
                    <a:schemeClr val="bg1"/>
                  </a:buClr>
                </a:pPr>
                <a:r>
                  <a:rPr lang="en-US" altLang="zh-CN" sz="1800" b="1">
                    <a:latin typeface="Times New Roman" panose="02020603050405020304" charset="0"/>
                  </a:rPr>
                  <a:t>x</a:t>
                </a:r>
                <a:r>
                  <a:rPr lang="en-US" altLang="zh-CN" sz="1800" b="1" baseline="-25000">
                    <a:latin typeface="Times New Roman" panose="02020603050405020304" charset="0"/>
                  </a:rPr>
                  <a:t>2</a:t>
                </a:r>
                <a:r>
                  <a:rPr lang="en-US" altLang="zh-CN" sz="1800" b="1">
                    <a:latin typeface="Times New Roman" panose="02020603050405020304" charset="0"/>
                  </a:rPr>
                  <a:t>= 3</a:t>
                </a:r>
              </a:p>
            </p:txBody>
          </p:sp>
        </p:grpSp>
        <p:grpSp>
          <p:nvGrpSpPr>
            <p:cNvPr id="12305" name="组合 12304"/>
            <p:cNvGrpSpPr/>
            <p:nvPr/>
          </p:nvGrpSpPr>
          <p:grpSpPr>
            <a:xfrm>
              <a:off x="3276" y="528"/>
              <a:ext cx="1728" cy="2699"/>
              <a:chOff x="3276" y="528"/>
              <a:chExt cx="1728" cy="2699"/>
            </a:xfrm>
          </p:grpSpPr>
          <p:grpSp>
            <p:nvGrpSpPr>
              <p:cNvPr id="12306" name="组合 12305"/>
              <p:cNvGrpSpPr/>
              <p:nvPr/>
            </p:nvGrpSpPr>
            <p:grpSpPr>
              <a:xfrm>
                <a:off x="3276" y="528"/>
                <a:ext cx="1728" cy="1836"/>
                <a:chOff x="3852" y="528"/>
                <a:chExt cx="1728" cy="1836"/>
              </a:xfrm>
            </p:grpSpPr>
            <p:sp>
              <p:nvSpPr>
                <p:cNvPr id="12307" name="椭圆 12306"/>
                <p:cNvSpPr/>
                <p:nvPr/>
              </p:nvSpPr>
              <p:spPr>
                <a:xfrm>
                  <a:off x="5292" y="528"/>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a:t>
                  </a:r>
                </a:p>
              </p:txBody>
            </p:sp>
            <p:grpSp>
              <p:nvGrpSpPr>
                <p:cNvPr id="12308" name="组合 12307"/>
                <p:cNvGrpSpPr/>
                <p:nvPr/>
              </p:nvGrpSpPr>
              <p:grpSpPr>
                <a:xfrm>
                  <a:off x="3876" y="1392"/>
                  <a:ext cx="852" cy="732"/>
                  <a:chOff x="3876" y="1392"/>
                  <a:chExt cx="852" cy="732"/>
                </a:xfrm>
              </p:grpSpPr>
              <p:sp>
                <p:nvSpPr>
                  <p:cNvPr id="12309" name="椭圆 12308"/>
                  <p:cNvSpPr/>
                  <p:nvPr/>
                </p:nvSpPr>
                <p:spPr>
                  <a:xfrm>
                    <a:off x="3876" y="1860"/>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3</a:t>
                    </a:r>
                  </a:p>
                </p:txBody>
              </p:sp>
              <p:sp>
                <p:nvSpPr>
                  <p:cNvPr id="12310" name="直接连接符 12309"/>
                  <p:cNvSpPr/>
                  <p:nvPr/>
                </p:nvSpPr>
                <p:spPr>
                  <a:xfrm flipH="1">
                    <a:off x="4044" y="1392"/>
                    <a:ext cx="684" cy="468"/>
                  </a:xfrm>
                  <a:prstGeom prst="line">
                    <a:avLst/>
                  </a:prstGeom>
                  <a:ln w="31750" cap="flat" cmpd="sng">
                    <a:solidFill>
                      <a:schemeClr val="tx1"/>
                    </a:solidFill>
                    <a:prstDash val="solid"/>
                    <a:miter/>
                    <a:headEnd type="none" w="med" len="med"/>
                    <a:tailEnd type="none" w="med" len="med"/>
                  </a:ln>
                </p:spPr>
              </p:sp>
              <p:sp>
                <p:nvSpPr>
                  <p:cNvPr id="12311" name="文本框 12310"/>
                  <p:cNvSpPr txBox="1"/>
                  <p:nvPr/>
                </p:nvSpPr>
                <p:spPr>
                  <a:xfrm>
                    <a:off x="3924" y="1404"/>
                    <a:ext cx="540" cy="543"/>
                  </a:xfrm>
                  <a:prstGeom prst="rect">
                    <a:avLst/>
                  </a:prstGeom>
                  <a:noFill/>
                  <a:ln w="9525">
                    <a:noFill/>
                  </a:ln>
                </p:spPr>
                <p:txBody>
                  <a:bodyPr>
                    <a:spAutoFit/>
                  </a:bodyPr>
                  <a:lstStyle/>
                  <a:p>
                    <a:pPr eaLnBrk="0" hangingPunct="0">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2</a:t>
                    </a:r>
                    <a:r>
                      <a:rPr lang="en-US" altLang="zh-CN" sz="1800" b="1">
                        <a:solidFill>
                          <a:srgbClr val="0000FF"/>
                        </a:solidFill>
                        <a:latin typeface="Times New Roman" panose="02020603050405020304" charset="0"/>
                      </a:rPr>
                      <a:t>= 2</a:t>
                    </a:r>
                  </a:p>
                </p:txBody>
              </p:sp>
            </p:grpSp>
            <p:grpSp>
              <p:nvGrpSpPr>
                <p:cNvPr id="12312" name="组合 12311"/>
                <p:cNvGrpSpPr/>
                <p:nvPr/>
              </p:nvGrpSpPr>
              <p:grpSpPr>
                <a:xfrm>
                  <a:off x="4608" y="732"/>
                  <a:ext cx="828" cy="696"/>
                  <a:chOff x="4608" y="732"/>
                  <a:chExt cx="828" cy="696"/>
                </a:xfrm>
              </p:grpSpPr>
              <p:sp>
                <p:nvSpPr>
                  <p:cNvPr id="12313" name="椭圆 12312"/>
                  <p:cNvSpPr/>
                  <p:nvPr/>
                </p:nvSpPr>
                <p:spPr>
                  <a:xfrm>
                    <a:off x="4608" y="1164"/>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2</a:t>
                    </a:r>
                  </a:p>
                </p:txBody>
              </p:sp>
              <p:sp>
                <p:nvSpPr>
                  <p:cNvPr id="12314" name="直接连接符 12313"/>
                  <p:cNvSpPr/>
                  <p:nvPr/>
                </p:nvSpPr>
                <p:spPr>
                  <a:xfrm flipH="1">
                    <a:off x="4764" y="792"/>
                    <a:ext cx="672" cy="372"/>
                  </a:xfrm>
                  <a:prstGeom prst="line">
                    <a:avLst/>
                  </a:prstGeom>
                  <a:ln w="31750" cap="flat" cmpd="sng">
                    <a:solidFill>
                      <a:schemeClr val="tx1"/>
                    </a:solidFill>
                    <a:prstDash val="solid"/>
                    <a:miter/>
                    <a:headEnd type="none" w="med" len="med"/>
                    <a:tailEnd type="none" w="med" len="med"/>
                  </a:ln>
                </p:spPr>
              </p:sp>
              <p:sp>
                <p:nvSpPr>
                  <p:cNvPr id="12315" name="文本框 12314"/>
                  <p:cNvSpPr txBox="1"/>
                  <p:nvPr/>
                </p:nvSpPr>
                <p:spPr>
                  <a:xfrm>
                    <a:off x="4728" y="732"/>
                    <a:ext cx="504" cy="543"/>
                  </a:xfrm>
                  <a:prstGeom prst="rect">
                    <a:avLst/>
                  </a:prstGeom>
                  <a:noFill/>
                  <a:ln w="9525">
                    <a:noFill/>
                  </a:ln>
                </p:spPr>
                <p:txBody>
                  <a:bodyPr>
                    <a:spAutoFit/>
                  </a:bodyPr>
                  <a:lstStyle/>
                  <a:p>
                    <a:pPr eaLnBrk="0" hangingPunct="0">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1</a:t>
                    </a:r>
                    <a:r>
                      <a:rPr lang="en-US" altLang="zh-CN" sz="1800" b="1">
                        <a:solidFill>
                          <a:srgbClr val="0000FF"/>
                        </a:solidFill>
                        <a:latin typeface="Times New Roman" panose="02020603050405020304" charset="0"/>
                      </a:rPr>
                      <a:t>=1</a:t>
                    </a:r>
                  </a:p>
                </p:txBody>
              </p:sp>
            </p:grpSp>
            <p:sp>
              <p:nvSpPr>
                <p:cNvPr id="12316" name="文本框 12315"/>
                <p:cNvSpPr txBox="1"/>
                <p:nvPr/>
              </p:nvSpPr>
              <p:spPr>
                <a:xfrm>
                  <a:off x="3852" y="2100"/>
                  <a:ext cx="492" cy="264"/>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dirty="0">
                      <a:solidFill>
                        <a:srgbClr val="FF0000"/>
                      </a:solidFill>
                      <a:latin typeface="Times New Roman" panose="02020603050405020304" charset="0"/>
                    </a:rPr>
                    <a:t>kill</a:t>
                  </a:r>
                </a:p>
              </p:txBody>
            </p:sp>
          </p:grpSp>
          <p:sp>
            <p:nvSpPr>
              <p:cNvPr id="12317" name="直接连接符 12316"/>
              <p:cNvSpPr/>
              <p:nvPr/>
            </p:nvSpPr>
            <p:spPr>
              <a:xfrm flipV="1">
                <a:off x="3468" y="1404"/>
                <a:ext cx="660" cy="456"/>
              </a:xfrm>
              <a:prstGeom prst="line">
                <a:avLst/>
              </a:prstGeom>
              <a:ln w="38100" cap="flat" cmpd="sng">
                <a:solidFill>
                  <a:srgbClr val="FF0000"/>
                </a:solidFill>
                <a:prstDash val="solid"/>
                <a:miter/>
                <a:headEnd type="none" w="med" len="med"/>
                <a:tailEnd type="triangle" w="med" len="med"/>
              </a:ln>
            </p:spPr>
          </p:sp>
          <p:grpSp>
            <p:nvGrpSpPr>
              <p:cNvPr id="12318" name="组合 12317"/>
              <p:cNvGrpSpPr/>
              <p:nvPr/>
            </p:nvGrpSpPr>
            <p:grpSpPr>
              <a:xfrm>
                <a:off x="4139" y="2112"/>
                <a:ext cx="540" cy="864"/>
                <a:chOff x="4691" y="2112"/>
                <a:chExt cx="540" cy="864"/>
              </a:xfrm>
            </p:grpSpPr>
            <p:sp>
              <p:nvSpPr>
                <p:cNvPr id="12319" name="椭圆 12318"/>
                <p:cNvSpPr/>
                <p:nvPr/>
              </p:nvSpPr>
              <p:spPr>
                <a:xfrm>
                  <a:off x="4860" y="2712"/>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11</a:t>
                  </a:r>
                </a:p>
              </p:txBody>
            </p:sp>
            <p:sp>
              <p:nvSpPr>
                <p:cNvPr id="12320" name="直接连接符 12319"/>
                <p:cNvSpPr/>
                <p:nvPr/>
              </p:nvSpPr>
              <p:spPr>
                <a:xfrm>
                  <a:off x="4740" y="2112"/>
                  <a:ext cx="264" cy="600"/>
                </a:xfrm>
                <a:prstGeom prst="line">
                  <a:avLst/>
                </a:prstGeom>
                <a:ln w="31750" cap="flat" cmpd="sng">
                  <a:solidFill>
                    <a:schemeClr val="tx1"/>
                  </a:solidFill>
                  <a:prstDash val="solid"/>
                  <a:miter/>
                  <a:headEnd type="none" w="med" len="med"/>
                  <a:tailEnd type="none" w="med" len="med"/>
                </a:ln>
              </p:spPr>
            </p:sp>
            <p:sp>
              <p:nvSpPr>
                <p:cNvPr id="12321" name="文本框 12320"/>
                <p:cNvSpPr txBox="1"/>
                <p:nvPr/>
              </p:nvSpPr>
              <p:spPr>
                <a:xfrm>
                  <a:off x="4691" y="2337"/>
                  <a:ext cx="540" cy="310"/>
                </a:xfrm>
                <a:prstGeom prst="rect">
                  <a:avLst/>
                </a:prstGeom>
                <a:noFill/>
                <a:ln w="9525">
                  <a:noFill/>
                </a:ln>
              </p:spPr>
              <p:txBody>
                <a:bodyPr>
                  <a:spAutoFit/>
                </a:bodyPr>
                <a:lstStyle/>
                <a:p>
                  <a:pPr eaLnBrk="0" hangingPunct="0">
                    <a:buClr>
                      <a:schemeClr val="bg1"/>
                    </a:buClr>
                  </a:pPr>
                  <a:r>
                    <a:rPr lang="en-US" altLang="zh-CN" sz="1800" b="1" dirty="0">
                      <a:latin typeface="Times New Roman" panose="02020603050405020304" charset="0"/>
                    </a:rPr>
                    <a:t>x</a:t>
                  </a:r>
                  <a:r>
                    <a:rPr lang="en-US" altLang="zh-CN" sz="1800" b="1" baseline="-25000" dirty="0">
                      <a:latin typeface="Times New Roman" panose="02020603050405020304" charset="0"/>
                    </a:rPr>
                    <a:t>3</a:t>
                  </a:r>
                  <a:r>
                    <a:rPr lang="en-US" altLang="zh-CN" sz="1800" b="1" dirty="0">
                      <a:latin typeface="Times New Roman" panose="02020603050405020304" charset="0"/>
                    </a:rPr>
                    <a:t>=4</a:t>
                  </a:r>
                </a:p>
              </p:txBody>
            </p:sp>
          </p:grpSp>
          <p:grpSp>
            <p:nvGrpSpPr>
              <p:cNvPr id="12322" name="组合 12321"/>
              <p:cNvGrpSpPr/>
              <p:nvPr/>
            </p:nvGrpSpPr>
            <p:grpSpPr>
              <a:xfrm>
                <a:off x="3612" y="2124"/>
                <a:ext cx="564" cy="852"/>
                <a:chOff x="4164" y="2124"/>
                <a:chExt cx="564" cy="852"/>
              </a:xfrm>
            </p:grpSpPr>
            <p:sp>
              <p:nvSpPr>
                <p:cNvPr id="12323" name="椭圆 12322"/>
                <p:cNvSpPr/>
                <p:nvPr/>
              </p:nvSpPr>
              <p:spPr>
                <a:xfrm>
                  <a:off x="4320" y="2712"/>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9</a:t>
                  </a:r>
                </a:p>
              </p:txBody>
            </p:sp>
            <p:sp>
              <p:nvSpPr>
                <p:cNvPr id="12324" name="直接连接符 12323"/>
                <p:cNvSpPr/>
                <p:nvPr/>
              </p:nvSpPr>
              <p:spPr>
                <a:xfrm flipH="1">
                  <a:off x="4464" y="2124"/>
                  <a:ext cx="264" cy="588"/>
                </a:xfrm>
                <a:prstGeom prst="line">
                  <a:avLst/>
                </a:prstGeom>
                <a:ln w="31750" cap="flat" cmpd="sng">
                  <a:solidFill>
                    <a:schemeClr val="tx1"/>
                  </a:solidFill>
                  <a:prstDash val="solid"/>
                  <a:miter/>
                  <a:headEnd type="none" w="med" len="med"/>
                  <a:tailEnd type="none" w="med" len="med"/>
                </a:ln>
              </p:spPr>
            </p:sp>
            <p:sp>
              <p:nvSpPr>
                <p:cNvPr id="12325" name="文本框 12324"/>
                <p:cNvSpPr txBox="1"/>
                <p:nvPr/>
              </p:nvSpPr>
              <p:spPr>
                <a:xfrm>
                  <a:off x="4164" y="2220"/>
                  <a:ext cx="516" cy="543"/>
                </a:xfrm>
                <a:prstGeom prst="rect">
                  <a:avLst/>
                </a:prstGeom>
                <a:noFill/>
                <a:ln w="9525">
                  <a:noFill/>
                </a:ln>
              </p:spPr>
              <p:txBody>
                <a:bodyPr>
                  <a:spAutoFit/>
                </a:bodyPr>
                <a:lstStyle/>
                <a:p>
                  <a:pPr eaLnBrk="0" hangingPunct="0">
                    <a:buClr>
                      <a:schemeClr val="bg1"/>
                    </a:buClr>
                  </a:pPr>
                  <a:r>
                    <a:rPr lang="en-US" altLang="zh-CN" sz="1800" b="1">
                      <a:latin typeface="Times New Roman" panose="02020603050405020304" charset="0"/>
                    </a:rPr>
                    <a:t>x</a:t>
                  </a:r>
                  <a:r>
                    <a:rPr lang="en-US" altLang="zh-CN" sz="1800" b="1" baseline="-25000">
                      <a:latin typeface="Times New Roman" panose="02020603050405020304" charset="0"/>
                    </a:rPr>
                    <a:t>3</a:t>
                  </a:r>
                  <a:r>
                    <a:rPr lang="en-US" altLang="zh-CN" sz="1800" b="1">
                      <a:latin typeface="Times New Roman" panose="02020603050405020304" charset="0"/>
                    </a:rPr>
                    <a:t>=2</a:t>
                  </a:r>
                </a:p>
              </p:txBody>
            </p:sp>
          </p:grpSp>
          <p:sp>
            <p:nvSpPr>
              <p:cNvPr id="12326" name="文本框 12325"/>
              <p:cNvSpPr txBox="1"/>
              <p:nvPr/>
            </p:nvSpPr>
            <p:spPr>
              <a:xfrm>
                <a:off x="3732" y="2963"/>
                <a:ext cx="492" cy="264"/>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dirty="0">
                    <a:solidFill>
                      <a:srgbClr val="FF0000"/>
                    </a:solidFill>
                    <a:latin typeface="Times New Roman" panose="02020603050405020304" charset="0"/>
                  </a:rPr>
                  <a:t>kill</a:t>
                </a:r>
              </a:p>
            </p:txBody>
          </p:sp>
          <p:sp>
            <p:nvSpPr>
              <p:cNvPr id="12327" name="文本框 12326"/>
              <p:cNvSpPr txBox="1"/>
              <p:nvPr/>
            </p:nvSpPr>
            <p:spPr>
              <a:xfrm>
                <a:off x="4284" y="2963"/>
                <a:ext cx="504" cy="264"/>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dirty="0">
                    <a:solidFill>
                      <a:srgbClr val="FF0000"/>
                    </a:solidFill>
                    <a:latin typeface="Times New Roman" panose="02020603050405020304" charset="0"/>
                  </a:rPr>
                  <a:t>kill</a:t>
                </a:r>
              </a:p>
            </p:txBody>
          </p:sp>
        </p:grpSp>
      </p:grpSp>
      <p:sp>
        <p:nvSpPr>
          <p:cNvPr id="12328" name="直接连接符 12327"/>
          <p:cNvSpPr/>
          <p:nvPr/>
        </p:nvSpPr>
        <p:spPr>
          <a:xfrm flipV="1">
            <a:off x="6804248" y="2740819"/>
            <a:ext cx="0" cy="528638"/>
          </a:xfrm>
          <a:prstGeom prst="line">
            <a:avLst/>
          </a:prstGeom>
          <a:ln w="38100" cap="flat" cmpd="sng">
            <a:solidFill>
              <a:srgbClr val="FF0000"/>
            </a:solidFill>
            <a:prstDash val="solid"/>
            <a:miter/>
            <a:headEnd type="none" w="med" len="med"/>
            <a:tailEnd type="triangle" w="med" len="med"/>
          </a:ln>
        </p:spPr>
      </p:sp>
      <p:grpSp>
        <p:nvGrpSpPr>
          <p:cNvPr id="12329" name="组合 12328"/>
          <p:cNvGrpSpPr/>
          <p:nvPr/>
        </p:nvGrpSpPr>
        <p:grpSpPr>
          <a:xfrm>
            <a:off x="7125273" y="3598070"/>
            <a:ext cx="714888" cy="1014413"/>
            <a:chOff x="4575" y="2124"/>
            <a:chExt cx="537" cy="852"/>
          </a:xfrm>
        </p:grpSpPr>
        <p:sp>
          <p:nvSpPr>
            <p:cNvPr id="12330" name="椭圆 12329"/>
            <p:cNvSpPr/>
            <p:nvPr/>
          </p:nvSpPr>
          <p:spPr>
            <a:xfrm>
              <a:off x="4704" y="2712"/>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14</a:t>
              </a:r>
            </a:p>
          </p:txBody>
        </p:sp>
        <p:sp>
          <p:nvSpPr>
            <p:cNvPr id="12331" name="直接连接符 12330"/>
            <p:cNvSpPr/>
            <p:nvPr/>
          </p:nvSpPr>
          <p:spPr>
            <a:xfrm flipH="1">
              <a:off x="4848" y="2124"/>
              <a:ext cx="264" cy="588"/>
            </a:xfrm>
            <a:prstGeom prst="line">
              <a:avLst/>
            </a:prstGeom>
            <a:ln w="31750" cap="flat" cmpd="sng">
              <a:solidFill>
                <a:schemeClr val="tx1"/>
              </a:solidFill>
              <a:prstDash val="solid"/>
              <a:miter/>
              <a:headEnd type="none" w="med" len="med"/>
              <a:tailEnd type="none" w="med" len="med"/>
            </a:ln>
          </p:spPr>
        </p:sp>
        <p:sp>
          <p:nvSpPr>
            <p:cNvPr id="12332" name="文本框 12331"/>
            <p:cNvSpPr txBox="1"/>
            <p:nvPr/>
          </p:nvSpPr>
          <p:spPr>
            <a:xfrm>
              <a:off x="4575" y="2165"/>
              <a:ext cx="516" cy="543"/>
            </a:xfrm>
            <a:prstGeom prst="rect">
              <a:avLst/>
            </a:prstGeom>
            <a:noFill/>
            <a:ln w="9525">
              <a:noFill/>
            </a:ln>
          </p:spPr>
          <p:txBody>
            <a:bodyPr>
              <a:spAutoFit/>
            </a:bodyPr>
            <a:lstStyle/>
            <a:p>
              <a:pPr eaLnBrk="0" hangingPunct="0">
                <a:buClr>
                  <a:schemeClr val="bg1"/>
                </a:buClr>
              </a:pPr>
              <a:r>
                <a:rPr lang="en-US" altLang="zh-CN" sz="1800" b="1" dirty="0">
                  <a:latin typeface="Times New Roman" panose="02020603050405020304" charset="0"/>
                </a:rPr>
                <a:t>x</a:t>
              </a:r>
              <a:r>
                <a:rPr lang="en-US" altLang="zh-CN" sz="1800" b="1" baseline="-25000" dirty="0">
                  <a:latin typeface="Times New Roman" panose="02020603050405020304" charset="0"/>
                </a:rPr>
                <a:t>3</a:t>
              </a:r>
              <a:r>
                <a:rPr lang="en-US" altLang="zh-CN" sz="1800" b="1" dirty="0">
                  <a:latin typeface="Times New Roman" panose="02020603050405020304" charset="0"/>
                </a:rPr>
                <a:t>=2</a:t>
              </a:r>
            </a:p>
          </p:txBody>
        </p:sp>
      </p:grpSp>
      <p:sp>
        <p:nvSpPr>
          <p:cNvPr id="12333" name="文本框 12332"/>
          <p:cNvSpPr txBox="1"/>
          <p:nvPr/>
        </p:nvSpPr>
        <p:spPr>
          <a:xfrm>
            <a:off x="7389971" y="5625704"/>
            <a:ext cx="670956" cy="313932"/>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dirty="0">
                <a:solidFill>
                  <a:srgbClr val="FF0000"/>
                </a:solidFill>
                <a:latin typeface="Times New Roman" panose="02020603050405020304" charset="0"/>
              </a:rPr>
              <a:t>kill</a:t>
            </a:r>
          </a:p>
        </p:txBody>
      </p:sp>
      <p:graphicFrame>
        <p:nvGraphicFramePr>
          <p:cNvPr id="12334" name="表格 12333"/>
          <p:cNvGraphicFramePr/>
          <p:nvPr>
            <p:extLst>
              <p:ext uri="{D42A27DB-BD31-4B8C-83A1-F6EECF244321}">
                <p14:modId xmlns:p14="http://schemas.microsoft.com/office/powerpoint/2010/main" val="759815854"/>
              </p:ext>
            </p:extLst>
          </p:nvPr>
        </p:nvGraphicFramePr>
        <p:xfrm>
          <a:off x="1100138" y="2801837"/>
          <a:ext cx="1414462" cy="1347788"/>
        </p:xfrm>
        <a:graphic>
          <a:graphicData uri="http://schemas.openxmlformats.org/drawingml/2006/table">
            <a:tbl>
              <a:tblPr/>
              <a:tblGrid>
                <a:gridCol w="353616">
                  <a:extLst>
                    <a:ext uri="{9D8B030D-6E8A-4147-A177-3AD203B41FA5}">
                      <a16:colId xmlns:a16="http://schemas.microsoft.com/office/drawing/2014/main" val="20000"/>
                    </a:ext>
                  </a:extLst>
                </a:gridCol>
                <a:gridCol w="353615">
                  <a:extLst>
                    <a:ext uri="{9D8B030D-6E8A-4147-A177-3AD203B41FA5}">
                      <a16:colId xmlns:a16="http://schemas.microsoft.com/office/drawing/2014/main" val="20001"/>
                    </a:ext>
                  </a:extLst>
                </a:gridCol>
                <a:gridCol w="353616">
                  <a:extLst>
                    <a:ext uri="{9D8B030D-6E8A-4147-A177-3AD203B41FA5}">
                      <a16:colId xmlns:a16="http://schemas.microsoft.com/office/drawing/2014/main" val="20002"/>
                    </a:ext>
                  </a:extLst>
                </a:gridCol>
                <a:gridCol w="353615">
                  <a:extLst>
                    <a:ext uri="{9D8B030D-6E8A-4147-A177-3AD203B41FA5}">
                      <a16:colId xmlns:a16="http://schemas.microsoft.com/office/drawing/2014/main" val="20003"/>
                    </a:ext>
                  </a:extLst>
                </a:gridCol>
              </a:tblGrid>
              <a:tr h="336947">
                <a:tc>
                  <a:txBody>
                    <a:bodyPr/>
                    <a:lstStyle/>
                    <a:p>
                      <a:pPr marL="0" lvl="0" indent="0" algn="ctr">
                        <a:lnSpc>
                          <a:spcPct val="80000"/>
                        </a:lnSpc>
                        <a:spcBef>
                          <a:spcPct val="0"/>
                        </a:spcBef>
                        <a:buClr>
                          <a:schemeClr val="bg1"/>
                        </a:buClr>
                        <a:buNone/>
                      </a:pPr>
                      <a:r>
                        <a:rPr lang="en-US" altLang="zh-CN" sz="1400" b="1">
                          <a:latin typeface="Times New Roman" panose="02020603050405020304" charset="0"/>
                        </a:rPr>
                        <a:t>1</a:t>
                      </a:r>
                      <a:endParaRPr lang="zh-CN" altLang="en-US" sz="1400" b="1">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36947">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36947">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336947">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nSpc>
                          <a:spcPct val="80000"/>
                        </a:lnSpc>
                        <a:spcBef>
                          <a:spcPct val="0"/>
                        </a:spcBef>
                        <a:buClr>
                          <a:schemeClr val="bg1"/>
                        </a:buClr>
                        <a:buNone/>
                      </a:pPr>
                      <a:endParaRPr lang="zh-CN" altLang="en-US" sz="1400"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graphicFrame>
        <p:nvGraphicFramePr>
          <p:cNvPr id="12361" name="表格 12360"/>
          <p:cNvGraphicFramePr/>
          <p:nvPr>
            <p:extLst>
              <p:ext uri="{D42A27DB-BD31-4B8C-83A1-F6EECF244321}">
                <p14:modId xmlns:p14="http://schemas.microsoft.com/office/powerpoint/2010/main" val="1288078859"/>
              </p:ext>
            </p:extLst>
          </p:nvPr>
        </p:nvGraphicFramePr>
        <p:xfrm>
          <a:off x="1114425" y="4673499"/>
          <a:ext cx="1414462" cy="1347788"/>
        </p:xfrm>
        <a:graphic>
          <a:graphicData uri="http://schemas.openxmlformats.org/drawingml/2006/table">
            <a:tbl>
              <a:tblPr/>
              <a:tblGrid>
                <a:gridCol w="353616">
                  <a:extLst>
                    <a:ext uri="{9D8B030D-6E8A-4147-A177-3AD203B41FA5}">
                      <a16:colId xmlns:a16="http://schemas.microsoft.com/office/drawing/2014/main" val="20000"/>
                    </a:ext>
                  </a:extLst>
                </a:gridCol>
                <a:gridCol w="353615">
                  <a:extLst>
                    <a:ext uri="{9D8B030D-6E8A-4147-A177-3AD203B41FA5}">
                      <a16:colId xmlns:a16="http://schemas.microsoft.com/office/drawing/2014/main" val="20001"/>
                    </a:ext>
                  </a:extLst>
                </a:gridCol>
                <a:gridCol w="353616">
                  <a:extLst>
                    <a:ext uri="{9D8B030D-6E8A-4147-A177-3AD203B41FA5}">
                      <a16:colId xmlns:a16="http://schemas.microsoft.com/office/drawing/2014/main" val="20002"/>
                    </a:ext>
                  </a:extLst>
                </a:gridCol>
                <a:gridCol w="353615">
                  <a:extLst>
                    <a:ext uri="{9D8B030D-6E8A-4147-A177-3AD203B41FA5}">
                      <a16:colId xmlns:a16="http://schemas.microsoft.com/office/drawing/2014/main" val="20003"/>
                    </a:ext>
                  </a:extLst>
                </a:gridCol>
              </a:tblGrid>
              <a:tr h="336947">
                <a:tc>
                  <a:txBody>
                    <a:bodyPr/>
                    <a:lstStyle/>
                    <a:p>
                      <a:pPr marL="0" lvl="0" indent="0" algn="ctr">
                        <a:lnSpc>
                          <a:spcPct val="80000"/>
                        </a:lnSpc>
                        <a:spcBef>
                          <a:spcPct val="0"/>
                        </a:spcBef>
                        <a:buClr>
                          <a:schemeClr val="bg1"/>
                        </a:buClr>
                        <a:buNone/>
                      </a:pPr>
                      <a:r>
                        <a:rPr lang="en-US" altLang="zh-CN" sz="1400" b="1">
                          <a:latin typeface="Times New Roman" panose="02020603050405020304" charset="0"/>
                        </a:rPr>
                        <a:t>1</a:t>
                      </a:r>
                      <a:endParaRPr lang="zh-CN" altLang="en-US" sz="1400" b="1">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36947">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r>
                        <a:rPr lang="en-US" altLang="zh-CN" sz="1400" b="1">
                          <a:latin typeface="Times New Roman" panose="02020603050405020304" charset="0"/>
                        </a:rPr>
                        <a:t>2</a:t>
                      </a:r>
                      <a:endParaRPr lang="zh-CN" altLang="en-US" sz="1400" b="1">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36947">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336947">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graphicFrame>
        <p:nvGraphicFramePr>
          <p:cNvPr id="12388" name="表格 12387"/>
          <p:cNvGraphicFramePr/>
          <p:nvPr>
            <p:extLst>
              <p:ext uri="{D42A27DB-BD31-4B8C-83A1-F6EECF244321}">
                <p14:modId xmlns:p14="http://schemas.microsoft.com/office/powerpoint/2010/main" val="1559237649"/>
              </p:ext>
            </p:extLst>
          </p:nvPr>
        </p:nvGraphicFramePr>
        <p:xfrm>
          <a:off x="3157538" y="4668737"/>
          <a:ext cx="1414462" cy="1352551"/>
        </p:xfrm>
        <a:graphic>
          <a:graphicData uri="http://schemas.openxmlformats.org/drawingml/2006/table">
            <a:tbl>
              <a:tblPr/>
              <a:tblGrid>
                <a:gridCol w="353616">
                  <a:extLst>
                    <a:ext uri="{9D8B030D-6E8A-4147-A177-3AD203B41FA5}">
                      <a16:colId xmlns:a16="http://schemas.microsoft.com/office/drawing/2014/main" val="20000"/>
                    </a:ext>
                  </a:extLst>
                </a:gridCol>
                <a:gridCol w="353615">
                  <a:extLst>
                    <a:ext uri="{9D8B030D-6E8A-4147-A177-3AD203B41FA5}">
                      <a16:colId xmlns:a16="http://schemas.microsoft.com/office/drawing/2014/main" val="20001"/>
                    </a:ext>
                  </a:extLst>
                </a:gridCol>
                <a:gridCol w="353616">
                  <a:extLst>
                    <a:ext uri="{9D8B030D-6E8A-4147-A177-3AD203B41FA5}">
                      <a16:colId xmlns:a16="http://schemas.microsoft.com/office/drawing/2014/main" val="20002"/>
                    </a:ext>
                  </a:extLst>
                </a:gridCol>
                <a:gridCol w="353615">
                  <a:extLst>
                    <a:ext uri="{9D8B030D-6E8A-4147-A177-3AD203B41FA5}">
                      <a16:colId xmlns:a16="http://schemas.microsoft.com/office/drawing/2014/main" val="20003"/>
                    </a:ext>
                  </a:extLst>
                </a:gridCol>
              </a:tblGrid>
              <a:tr h="341710">
                <a:tc>
                  <a:txBody>
                    <a:bodyPr/>
                    <a:lstStyle/>
                    <a:p>
                      <a:pPr marL="0" lvl="0" indent="0" algn="ctr">
                        <a:lnSpc>
                          <a:spcPct val="80000"/>
                        </a:lnSpc>
                        <a:spcBef>
                          <a:spcPct val="0"/>
                        </a:spcBef>
                        <a:buClr>
                          <a:schemeClr val="bg1"/>
                        </a:buClr>
                        <a:buNone/>
                      </a:pPr>
                      <a:r>
                        <a:rPr lang="en-US" altLang="zh-CN" sz="1400" b="1">
                          <a:latin typeface="Times New Roman" panose="02020603050405020304" charset="0"/>
                        </a:rPr>
                        <a:t>1</a:t>
                      </a:r>
                      <a:endParaRPr lang="zh-CN" altLang="en-US" sz="1400" b="1">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36947">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r>
                        <a:rPr lang="en-US" altLang="zh-CN" sz="1400" b="1">
                          <a:latin typeface="Times New Roman" panose="02020603050405020304" charset="0"/>
                        </a:rPr>
                        <a:t>2</a:t>
                      </a:r>
                      <a:endParaRPr lang="zh-CN" altLang="en-US" sz="1400" b="1">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36947">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r>
                        <a:rPr lang="en-US" altLang="zh-CN" sz="1400" b="1">
                          <a:latin typeface="Times New Roman" panose="02020603050405020304" charset="0"/>
                        </a:rPr>
                        <a:t>3</a:t>
                      </a:r>
                      <a:endParaRPr lang="zh-CN" altLang="en-US" sz="1400" b="1">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solidFill>
                          <a:srgbClr val="FF0000"/>
                        </a:solidFill>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336947">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r>
                        <a:rPr lang="en-US" altLang="zh-CN" sz="1400" b="1">
                          <a:solidFill>
                            <a:srgbClr val="FF0000"/>
                          </a:solidFill>
                          <a:latin typeface="Times New Roman" panose="02020603050405020304" charset="0"/>
                        </a:rPr>
                        <a:t>4</a:t>
                      </a:r>
                      <a:endParaRPr lang="zh-CN" altLang="en-US" sz="1400" b="1">
                        <a:solidFill>
                          <a:srgbClr val="FF0000"/>
                        </a:solidFill>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sp>
        <p:nvSpPr>
          <p:cNvPr id="12415" name="直接连接符 12414"/>
          <p:cNvSpPr/>
          <p:nvPr/>
        </p:nvSpPr>
        <p:spPr>
          <a:xfrm>
            <a:off x="1800226" y="4211537"/>
            <a:ext cx="0" cy="428625"/>
          </a:xfrm>
          <a:prstGeom prst="line">
            <a:avLst/>
          </a:prstGeom>
          <a:ln w="38100" cap="flat" cmpd="sng">
            <a:solidFill>
              <a:schemeClr val="tx1"/>
            </a:solidFill>
            <a:prstDash val="solid"/>
            <a:headEnd type="none" w="med" len="med"/>
            <a:tailEnd type="triangle" w="med" len="med"/>
          </a:ln>
        </p:spPr>
      </p:sp>
      <p:sp>
        <p:nvSpPr>
          <p:cNvPr id="12416" name="直接连接符 12415"/>
          <p:cNvSpPr/>
          <p:nvPr/>
        </p:nvSpPr>
        <p:spPr>
          <a:xfrm>
            <a:off x="2600325" y="5383112"/>
            <a:ext cx="500063" cy="0"/>
          </a:xfrm>
          <a:prstGeom prst="line">
            <a:avLst/>
          </a:prstGeom>
          <a:ln w="38100" cap="flat" cmpd="sng">
            <a:solidFill>
              <a:schemeClr val="tx1"/>
            </a:solidFill>
            <a:prstDash val="solid"/>
            <a:headEnd type="none" w="med" len="med"/>
            <a:tailEnd type="triangle" w="med" len="med"/>
          </a:ln>
        </p:spPr>
      </p:sp>
      <p:graphicFrame>
        <p:nvGraphicFramePr>
          <p:cNvPr id="12417" name="表格 12416"/>
          <p:cNvGraphicFramePr/>
          <p:nvPr>
            <p:extLst>
              <p:ext uri="{D42A27DB-BD31-4B8C-83A1-F6EECF244321}">
                <p14:modId xmlns:p14="http://schemas.microsoft.com/office/powerpoint/2010/main" val="1027531487"/>
              </p:ext>
            </p:extLst>
          </p:nvPr>
        </p:nvGraphicFramePr>
        <p:xfrm>
          <a:off x="3157538" y="2801837"/>
          <a:ext cx="1414462" cy="1347788"/>
        </p:xfrm>
        <a:graphic>
          <a:graphicData uri="http://schemas.openxmlformats.org/drawingml/2006/table">
            <a:tbl>
              <a:tblPr/>
              <a:tblGrid>
                <a:gridCol w="353616">
                  <a:extLst>
                    <a:ext uri="{9D8B030D-6E8A-4147-A177-3AD203B41FA5}">
                      <a16:colId xmlns:a16="http://schemas.microsoft.com/office/drawing/2014/main" val="20000"/>
                    </a:ext>
                  </a:extLst>
                </a:gridCol>
                <a:gridCol w="353615">
                  <a:extLst>
                    <a:ext uri="{9D8B030D-6E8A-4147-A177-3AD203B41FA5}">
                      <a16:colId xmlns:a16="http://schemas.microsoft.com/office/drawing/2014/main" val="20001"/>
                    </a:ext>
                  </a:extLst>
                </a:gridCol>
                <a:gridCol w="353616">
                  <a:extLst>
                    <a:ext uri="{9D8B030D-6E8A-4147-A177-3AD203B41FA5}">
                      <a16:colId xmlns:a16="http://schemas.microsoft.com/office/drawing/2014/main" val="20002"/>
                    </a:ext>
                  </a:extLst>
                </a:gridCol>
                <a:gridCol w="353615">
                  <a:extLst>
                    <a:ext uri="{9D8B030D-6E8A-4147-A177-3AD203B41FA5}">
                      <a16:colId xmlns:a16="http://schemas.microsoft.com/office/drawing/2014/main" val="20003"/>
                    </a:ext>
                  </a:extLst>
                </a:gridCol>
              </a:tblGrid>
              <a:tr h="336947">
                <a:tc>
                  <a:txBody>
                    <a:bodyPr/>
                    <a:lstStyle/>
                    <a:p>
                      <a:pPr marL="0" lvl="0" indent="0" algn="ctr">
                        <a:lnSpc>
                          <a:spcPct val="80000"/>
                        </a:lnSpc>
                        <a:spcBef>
                          <a:spcPct val="0"/>
                        </a:spcBef>
                        <a:buClr>
                          <a:schemeClr val="bg1"/>
                        </a:buClr>
                        <a:buNone/>
                      </a:pPr>
                      <a:r>
                        <a:rPr lang="en-US" altLang="zh-CN" sz="1400" b="1">
                          <a:latin typeface="Times New Roman" panose="02020603050405020304" charset="0"/>
                        </a:rPr>
                        <a:t>1</a:t>
                      </a:r>
                      <a:endParaRPr lang="zh-CN" altLang="en-US" sz="1400" b="1">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36947">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r>
                        <a:rPr lang="en-US" altLang="zh-CN" sz="1400" b="1">
                          <a:latin typeface="Times New Roman" panose="02020603050405020304" charset="0"/>
                        </a:rPr>
                        <a:t>2</a:t>
                      </a:r>
                      <a:endParaRPr lang="zh-CN" altLang="en-US" sz="1400" b="1">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36947">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r>
                        <a:rPr lang="en-US" altLang="zh-CN" sz="1400" b="1">
                          <a:solidFill>
                            <a:srgbClr val="FF0000"/>
                          </a:solidFill>
                          <a:latin typeface="Times New Roman" panose="02020603050405020304" charset="0"/>
                        </a:rPr>
                        <a:t>3</a:t>
                      </a:r>
                      <a:endParaRPr lang="zh-CN" altLang="en-US" sz="1400" b="1">
                        <a:solidFill>
                          <a:srgbClr val="FF0000"/>
                        </a:solidFill>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336947">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endParaRPr lang="zh-CN" altLang="en-US" sz="14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sp>
        <p:nvSpPr>
          <p:cNvPr id="12444" name="直接连接符 12443"/>
          <p:cNvSpPr/>
          <p:nvPr/>
        </p:nvSpPr>
        <p:spPr>
          <a:xfrm flipV="1">
            <a:off x="3857626" y="4168674"/>
            <a:ext cx="0" cy="471488"/>
          </a:xfrm>
          <a:prstGeom prst="line">
            <a:avLst/>
          </a:prstGeom>
          <a:ln w="38100" cap="flat" cmpd="sng">
            <a:solidFill>
              <a:schemeClr val="tx1"/>
            </a:solidFill>
            <a:prstDash val="solid"/>
            <a:miter/>
            <a:headEnd type="none" w="med" len="med"/>
            <a:tailEnd type="triangle" w="med" len="med"/>
          </a:ln>
        </p:spPr>
      </p:sp>
      <p:grpSp>
        <p:nvGrpSpPr>
          <p:cNvPr id="12445" name="组合 12444"/>
          <p:cNvGrpSpPr/>
          <p:nvPr/>
        </p:nvGrpSpPr>
        <p:grpSpPr>
          <a:xfrm>
            <a:off x="7756684" y="3598069"/>
            <a:ext cx="862658" cy="1028700"/>
            <a:chOff x="4740" y="2112"/>
            <a:chExt cx="648" cy="864"/>
          </a:xfrm>
        </p:grpSpPr>
        <p:sp>
          <p:nvSpPr>
            <p:cNvPr id="12446" name="椭圆 12445"/>
            <p:cNvSpPr/>
            <p:nvPr/>
          </p:nvSpPr>
          <p:spPr>
            <a:xfrm>
              <a:off x="4860" y="2712"/>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16</a:t>
              </a:r>
            </a:p>
          </p:txBody>
        </p:sp>
        <p:sp>
          <p:nvSpPr>
            <p:cNvPr id="12447" name="直接连接符 12446"/>
            <p:cNvSpPr/>
            <p:nvPr/>
          </p:nvSpPr>
          <p:spPr>
            <a:xfrm>
              <a:off x="4740" y="2112"/>
              <a:ext cx="264" cy="600"/>
            </a:xfrm>
            <a:prstGeom prst="line">
              <a:avLst/>
            </a:prstGeom>
            <a:ln w="31750" cap="flat" cmpd="sng">
              <a:solidFill>
                <a:schemeClr val="tx1"/>
              </a:solidFill>
              <a:prstDash val="solid"/>
              <a:miter/>
              <a:headEnd type="none" w="med" len="med"/>
              <a:tailEnd type="none" w="med" len="med"/>
            </a:ln>
          </p:spPr>
        </p:sp>
        <p:sp>
          <p:nvSpPr>
            <p:cNvPr id="12448" name="文本框 12447"/>
            <p:cNvSpPr txBox="1"/>
            <p:nvPr/>
          </p:nvSpPr>
          <p:spPr>
            <a:xfrm>
              <a:off x="4848" y="2208"/>
              <a:ext cx="540" cy="310"/>
            </a:xfrm>
            <a:prstGeom prst="rect">
              <a:avLst/>
            </a:prstGeom>
            <a:noFill/>
            <a:ln w="9525">
              <a:noFill/>
            </a:ln>
          </p:spPr>
          <p:txBody>
            <a:bodyPr>
              <a:spAutoFit/>
            </a:bodyPr>
            <a:lstStyle/>
            <a:p>
              <a:pPr eaLnBrk="0" hangingPunct="0">
                <a:buClr>
                  <a:schemeClr val="bg1"/>
                </a:buClr>
              </a:pPr>
              <a:r>
                <a:rPr lang="en-US" altLang="zh-CN" sz="1800" b="1">
                  <a:latin typeface="Times New Roman" panose="02020603050405020304" charset="0"/>
                </a:rPr>
                <a:t>x</a:t>
              </a:r>
              <a:r>
                <a:rPr lang="en-US" altLang="zh-CN" sz="1800" b="1" baseline="-25000">
                  <a:latin typeface="Times New Roman" panose="02020603050405020304" charset="0"/>
                </a:rPr>
                <a:t>3</a:t>
              </a:r>
              <a:r>
                <a:rPr lang="en-US" altLang="zh-CN" sz="1800" b="1">
                  <a:latin typeface="Times New Roman" panose="02020603050405020304" charset="0"/>
                </a:rPr>
                <a:t>=3</a:t>
              </a:r>
            </a:p>
          </p:txBody>
        </p:sp>
      </p:grpSp>
      <p:sp>
        <p:nvSpPr>
          <p:cNvPr id="12449" name="文本框 12448"/>
          <p:cNvSpPr txBox="1"/>
          <p:nvPr/>
        </p:nvSpPr>
        <p:spPr>
          <a:xfrm>
            <a:off x="7870984" y="4611291"/>
            <a:ext cx="573150" cy="313932"/>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dirty="0">
                <a:solidFill>
                  <a:srgbClr val="FF0000"/>
                </a:solidFill>
                <a:latin typeface="Times New Roman" panose="02020603050405020304" charset="0"/>
              </a:rPr>
              <a:t>kill</a:t>
            </a:r>
          </a:p>
        </p:txBody>
      </p:sp>
      <p:sp>
        <p:nvSpPr>
          <p:cNvPr id="12450" name="直接连接符 12449"/>
          <p:cNvSpPr/>
          <p:nvPr/>
        </p:nvSpPr>
        <p:spPr>
          <a:xfrm flipV="1">
            <a:off x="6444208" y="3598069"/>
            <a:ext cx="335479" cy="685800"/>
          </a:xfrm>
          <a:prstGeom prst="line">
            <a:avLst/>
          </a:prstGeom>
          <a:ln w="44450" cap="flat" cmpd="sng">
            <a:solidFill>
              <a:srgbClr val="FF0000"/>
            </a:solidFill>
            <a:prstDash val="solid"/>
            <a:headEnd type="none" w="med" len="med"/>
            <a:tailEnd type="triangle" w="med" len="med"/>
          </a:ln>
        </p:spPr>
      </p:sp>
      <p:sp>
        <p:nvSpPr>
          <p:cNvPr id="12451" name="直接连接符 12450"/>
          <p:cNvSpPr/>
          <p:nvPr/>
        </p:nvSpPr>
        <p:spPr>
          <a:xfrm flipH="1" flipV="1">
            <a:off x="6812835" y="3598069"/>
            <a:ext cx="351453" cy="700088"/>
          </a:xfrm>
          <a:prstGeom prst="line">
            <a:avLst/>
          </a:prstGeom>
          <a:ln w="44450" cap="flat" cmpd="sng">
            <a:solidFill>
              <a:srgbClr val="FF0000"/>
            </a:solidFill>
            <a:prstDash val="solid"/>
            <a:headEnd type="none" w="med" len="med"/>
            <a:tailEnd type="triangle" w="med" len="med"/>
          </a:ln>
        </p:spPr>
      </p:sp>
      <p:grpSp>
        <p:nvGrpSpPr>
          <p:cNvPr id="12452" name="组合 12451"/>
          <p:cNvGrpSpPr/>
          <p:nvPr/>
        </p:nvGrpSpPr>
        <p:grpSpPr>
          <a:xfrm>
            <a:off x="7452320" y="3598069"/>
            <a:ext cx="351453" cy="1728788"/>
            <a:chOff x="4848" y="2124"/>
            <a:chExt cx="264" cy="1452"/>
          </a:xfrm>
        </p:grpSpPr>
        <p:sp>
          <p:nvSpPr>
            <p:cNvPr id="12453" name="直接连接符 12452"/>
            <p:cNvSpPr/>
            <p:nvPr/>
          </p:nvSpPr>
          <p:spPr>
            <a:xfrm flipV="1">
              <a:off x="4902" y="2976"/>
              <a:ext cx="0" cy="600"/>
            </a:xfrm>
            <a:prstGeom prst="line">
              <a:avLst/>
            </a:prstGeom>
            <a:ln w="44450" cap="flat" cmpd="sng">
              <a:solidFill>
                <a:srgbClr val="FF0000"/>
              </a:solidFill>
              <a:prstDash val="solid"/>
              <a:headEnd type="none" w="med" len="med"/>
              <a:tailEnd type="triangle" w="med" len="med"/>
            </a:ln>
          </p:spPr>
        </p:sp>
        <p:sp>
          <p:nvSpPr>
            <p:cNvPr id="12454" name="直接连接符 12453"/>
            <p:cNvSpPr/>
            <p:nvPr/>
          </p:nvSpPr>
          <p:spPr>
            <a:xfrm flipV="1">
              <a:off x="4848" y="2124"/>
              <a:ext cx="264" cy="576"/>
            </a:xfrm>
            <a:prstGeom prst="line">
              <a:avLst/>
            </a:prstGeom>
            <a:ln w="44450" cap="flat" cmpd="sng">
              <a:solidFill>
                <a:srgbClr val="FF0000"/>
              </a:solidFill>
              <a:prstDash val="solid"/>
              <a:headEnd type="none" w="med" len="med"/>
              <a:tailEnd type="triangle" w="med" len="med"/>
            </a:ln>
          </p:spPr>
        </p:sp>
      </p:grpSp>
      <p:sp>
        <p:nvSpPr>
          <p:cNvPr id="12455" name="直接连接符 12454"/>
          <p:cNvSpPr/>
          <p:nvPr/>
        </p:nvSpPr>
        <p:spPr>
          <a:xfrm flipH="1" flipV="1">
            <a:off x="7785258" y="3598068"/>
            <a:ext cx="319503" cy="714375"/>
          </a:xfrm>
          <a:prstGeom prst="line">
            <a:avLst/>
          </a:prstGeom>
          <a:ln w="44450" cap="flat" cmpd="sng">
            <a:solidFill>
              <a:srgbClr val="FF0000"/>
            </a:solidFill>
            <a:prstDash val="solid"/>
            <a:headEnd type="none" w="med" len="med"/>
            <a:tailEnd type="triangle" w="med" len="med"/>
          </a:ln>
        </p:spPr>
      </p:sp>
      <p:sp>
        <p:nvSpPr>
          <p:cNvPr id="65" name="Rectangle 5">
            <a:extLst>
              <a:ext uri="{FF2B5EF4-FFF2-40B4-BE49-F238E27FC236}">
                <a16:creationId xmlns:a16="http://schemas.microsoft.com/office/drawing/2014/main" id="{4AE1CEAD-82F6-47F0-AAEA-D4443EDE3FF0}"/>
              </a:ext>
            </a:extLst>
          </p:cNvPr>
          <p:cNvSpPr>
            <a:spLocks noChangeArrowheads="1"/>
          </p:cNvSpPr>
          <p:nvPr/>
        </p:nvSpPr>
        <p:spPr bwMode="auto">
          <a:xfrm>
            <a:off x="611188" y="401638"/>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zh-CN" sz="3600" b="1" dirty="0" smtClean="0">
                <a:solidFill>
                  <a:srgbClr val="2324CB"/>
                </a:solidFill>
                <a:latin typeface="+mj-lt"/>
                <a:ea typeface="+mj-ea"/>
                <a:cs typeface="+mj-cs"/>
              </a:rPr>
              <a:t>7.5  </a:t>
            </a:r>
            <a:r>
              <a:rPr lang="en-US" altLang="zh-CN" sz="3600" b="1" dirty="0">
                <a:solidFill>
                  <a:srgbClr val="2324CB"/>
                </a:solidFill>
                <a:latin typeface="+mj-lt"/>
                <a:ea typeface="+mj-ea"/>
                <a:cs typeface="+mj-cs"/>
              </a:rPr>
              <a:t>n</a:t>
            </a:r>
            <a:r>
              <a:rPr lang="zh-CN" altLang="en-US" sz="3600" b="1" dirty="0">
                <a:solidFill>
                  <a:srgbClr val="2324CB"/>
                </a:solidFill>
                <a:latin typeface="+mj-lt"/>
                <a:ea typeface="+mj-ea"/>
                <a:cs typeface="+mj-cs"/>
              </a:rPr>
              <a:t>后问题</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328"/>
                                        </p:tgtEl>
                                        <p:attrNameLst>
                                          <p:attrName>style.visibility</p:attrName>
                                        </p:attrNameLst>
                                      </p:cBhvr>
                                      <p:to>
                                        <p:strVal val="visible"/>
                                      </p:to>
                                    </p:set>
                                    <p:animEffect transition="in" filter="wipe(down)">
                                      <p:cBhvr>
                                        <p:cTn id="7" dur="500"/>
                                        <p:tgtEl>
                                          <p:spTgt spid="123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1233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291"/>
                                        </p:tgtEl>
                                        <p:attrNameLst>
                                          <p:attrName>style.visibility</p:attrName>
                                        </p:attrNameLst>
                                      </p:cBhvr>
                                      <p:to>
                                        <p:strVal val="visible"/>
                                      </p:to>
                                    </p:set>
                                    <p:animEffect transition="in" filter="wipe(up)">
                                      <p:cBhvr>
                                        <p:cTn id="16" dur="500"/>
                                        <p:tgtEl>
                                          <p:spTgt spid="122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2415"/>
                                        </p:tgtEl>
                                        <p:attrNameLst>
                                          <p:attrName>style.visibility</p:attrName>
                                        </p:attrNameLst>
                                      </p:cBhvr>
                                      <p:to>
                                        <p:strVal val="visible"/>
                                      </p:to>
                                    </p:set>
                                    <p:animEffect transition="in" filter="wipe(up)">
                                      <p:cBhvr>
                                        <p:cTn id="21" dur="500"/>
                                        <p:tgtEl>
                                          <p:spTgt spid="1241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1236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2329"/>
                                        </p:tgtEl>
                                        <p:attrNameLst>
                                          <p:attrName>style.visibility</p:attrName>
                                        </p:attrNameLst>
                                      </p:cBhvr>
                                      <p:to>
                                        <p:strVal val="visible"/>
                                      </p:to>
                                    </p:set>
                                    <p:animEffect transition="in" filter="wipe(up)">
                                      <p:cBhvr>
                                        <p:cTn id="30" dur="500"/>
                                        <p:tgtEl>
                                          <p:spTgt spid="1232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2295"/>
                                        </p:tgtEl>
                                        <p:attrNameLst>
                                          <p:attrName>style.visibility</p:attrName>
                                        </p:attrNameLst>
                                      </p:cBhvr>
                                      <p:to>
                                        <p:strVal val="visible"/>
                                      </p:to>
                                    </p:set>
                                    <p:animEffect transition="in" filter="wipe(up)">
                                      <p:cBhvr>
                                        <p:cTn id="35" dur="500"/>
                                        <p:tgtEl>
                                          <p:spTgt spid="1229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2416"/>
                                        </p:tgtEl>
                                        <p:attrNameLst>
                                          <p:attrName>style.visibility</p:attrName>
                                        </p:attrNameLst>
                                      </p:cBhvr>
                                      <p:to>
                                        <p:strVal val="visible"/>
                                      </p:to>
                                    </p:set>
                                    <p:animEffect transition="in" filter="wipe(left)">
                                      <p:cBhvr>
                                        <p:cTn id="40" dur="500"/>
                                        <p:tgtEl>
                                          <p:spTgt spid="1241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499"/>
                                          </p:stCondLst>
                                        </p:cTn>
                                        <p:tgtEl>
                                          <p:spTgt spid="1238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123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12452"/>
                                        </p:tgtEl>
                                        <p:attrNameLst>
                                          <p:attrName>style.visibility</p:attrName>
                                        </p:attrNameLst>
                                      </p:cBhvr>
                                      <p:to>
                                        <p:strVal val="visible"/>
                                      </p:to>
                                    </p:set>
                                    <p:animEffect transition="in" filter="wipe(down)">
                                      <p:cBhvr>
                                        <p:cTn id="53" dur="500"/>
                                        <p:tgtEl>
                                          <p:spTgt spid="1245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12445"/>
                                        </p:tgtEl>
                                        <p:attrNameLst>
                                          <p:attrName>style.visibility</p:attrName>
                                        </p:attrNameLst>
                                      </p:cBhvr>
                                      <p:to>
                                        <p:strVal val="visible"/>
                                      </p:to>
                                    </p:set>
                                    <p:animEffect transition="in" filter="wipe(up)">
                                      <p:cBhvr>
                                        <p:cTn id="58" dur="500"/>
                                        <p:tgtEl>
                                          <p:spTgt spid="1244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2444"/>
                                        </p:tgtEl>
                                        <p:attrNameLst>
                                          <p:attrName>style.visibility</p:attrName>
                                        </p:attrNameLst>
                                      </p:cBhvr>
                                      <p:to>
                                        <p:strVal val="visible"/>
                                      </p:to>
                                    </p:set>
                                    <p:animEffect transition="in" filter="wipe(down)">
                                      <p:cBhvr>
                                        <p:cTn id="63" dur="500"/>
                                        <p:tgtEl>
                                          <p:spTgt spid="12444"/>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499"/>
                                          </p:stCondLst>
                                        </p:cTn>
                                        <p:tgtEl>
                                          <p:spTgt spid="1241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499"/>
                                          </p:stCondLst>
                                        </p:cTn>
                                        <p:tgtEl>
                                          <p:spTgt spid="12449"/>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2455"/>
                                        </p:tgtEl>
                                        <p:attrNameLst>
                                          <p:attrName>style.visibility</p:attrName>
                                        </p:attrNameLst>
                                      </p:cBhvr>
                                      <p:to>
                                        <p:strVal val="visible"/>
                                      </p:to>
                                    </p:set>
                                    <p:animEffect transition="in" filter="wipe(down)">
                                      <p:cBhvr>
                                        <p:cTn id="76" dur="500"/>
                                        <p:tgtEl>
                                          <p:spTgt spid="12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3" grpId="0"/>
      <p:bldP spid="124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组合 13313"/>
          <p:cNvGrpSpPr/>
          <p:nvPr/>
        </p:nvGrpSpPr>
        <p:grpSpPr>
          <a:xfrm>
            <a:off x="7708099" y="1773318"/>
            <a:ext cx="1133211" cy="909638"/>
            <a:chOff x="4629" y="652"/>
            <a:chExt cx="771" cy="764"/>
          </a:xfrm>
        </p:grpSpPr>
        <p:sp>
          <p:nvSpPr>
            <p:cNvPr id="13315" name="椭圆 13314"/>
            <p:cNvSpPr/>
            <p:nvPr/>
          </p:nvSpPr>
          <p:spPr>
            <a:xfrm>
              <a:off x="5112" y="1140"/>
              <a:ext cx="288" cy="276"/>
            </a:xfrm>
            <a:prstGeom prst="ellipse">
              <a:avLst/>
            </a:prstGeom>
            <a:solidFill>
              <a:srgbClr val="CCFFCC"/>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18</a:t>
              </a:r>
            </a:p>
          </p:txBody>
        </p:sp>
        <p:sp>
          <p:nvSpPr>
            <p:cNvPr id="13316" name="直接连接符 13315"/>
            <p:cNvSpPr/>
            <p:nvPr/>
          </p:nvSpPr>
          <p:spPr>
            <a:xfrm>
              <a:off x="4629" y="768"/>
              <a:ext cx="610" cy="428"/>
            </a:xfrm>
            <a:prstGeom prst="line">
              <a:avLst/>
            </a:prstGeom>
            <a:ln w="31750" cap="flat" cmpd="sng">
              <a:solidFill>
                <a:schemeClr val="tx1"/>
              </a:solidFill>
              <a:prstDash val="solid"/>
              <a:miter/>
              <a:headEnd type="none" w="med" len="med"/>
              <a:tailEnd type="none" w="med" len="med"/>
            </a:ln>
          </p:spPr>
        </p:sp>
        <p:sp>
          <p:nvSpPr>
            <p:cNvPr id="13317" name="文本框 13316"/>
            <p:cNvSpPr txBox="1"/>
            <p:nvPr/>
          </p:nvSpPr>
          <p:spPr>
            <a:xfrm>
              <a:off x="4785" y="652"/>
              <a:ext cx="552" cy="543"/>
            </a:xfrm>
            <a:prstGeom prst="rect">
              <a:avLst/>
            </a:prstGeom>
            <a:noFill/>
            <a:ln w="9525">
              <a:noFill/>
            </a:ln>
          </p:spPr>
          <p:txBody>
            <a:bodyPr>
              <a:spAutoFit/>
            </a:bodyPr>
            <a:lstStyle/>
            <a:p>
              <a:pPr eaLnBrk="0" hangingPunct="0">
                <a:buClr>
                  <a:schemeClr val="bg1"/>
                </a:buClr>
              </a:pPr>
              <a:r>
                <a:rPr lang="en-US" altLang="zh-CN" sz="1800" b="1" dirty="0">
                  <a:solidFill>
                    <a:srgbClr val="006600"/>
                  </a:solidFill>
                  <a:latin typeface="Times New Roman" panose="02020603050405020304" charset="0"/>
                </a:rPr>
                <a:t>x</a:t>
              </a:r>
              <a:r>
                <a:rPr lang="en-US" altLang="zh-CN" sz="1800" b="1" baseline="-25000" dirty="0">
                  <a:solidFill>
                    <a:srgbClr val="006600"/>
                  </a:solidFill>
                  <a:latin typeface="Times New Roman" panose="02020603050405020304" charset="0"/>
                </a:rPr>
                <a:t>1</a:t>
              </a:r>
              <a:r>
                <a:rPr lang="en-US" altLang="zh-CN" sz="1800" b="1" dirty="0">
                  <a:solidFill>
                    <a:srgbClr val="006600"/>
                  </a:solidFill>
                  <a:latin typeface="Times New Roman" panose="02020603050405020304" charset="0"/>
                </a:rPr>
                <a:t>= 2</a:t>
              </a:r>
            </a:p>
          </p:txBody>
        </p:sp>
      </p:grpSp>
      <p:sp>
        <p:nvSpPr>
          <p:cNvPr id="13318" name="直接连接符 13317"/>
          <p:cNvSpPr/>
          <p:nvPr/>
        </p:nvSpPr>
        <p:spPr>
          <a:xfrm>
            <a:off x="2465172" y="3635454"/>
            <a:ext cx="385763" cy="0"/>
          </a:xfrm>
          <a:prstGeom prst="line">
            <a:avLst/>
          </a:prstGeom>
          <a:ln w="38100" cap="flat" cmpd="sng">
            <a:solidFill>
              <a:schemeClr val="tx1"/>
            </a:solidFill>
            <a:prstDash val="solid"/>
            <a:headEnd type="none" w="med" len="med"/>
            <a:tailEnd type="triangle" w="med" len="med"/>
          </a:ln>
        </p:spPr>
      </p:sp>
      <p:grpSp>
        <p:nvGrpSpPr>
          <p:cNvPr id="13319" name="组合 13318"/>
          <p:cNvGrpSpPr/>
          <p:nvPr/>
        </p:nvGrpSpPr>
        <p:grpSpPr>
          <a:xfrm>
            <a:off x="4871324" y="1639968"/>
            <a:ext cx="3562778" cy="4227909"/>
            <a:chOff x="2340" y="540"/>
            <a:chExt cx="2424" cy="3551"/>
          </a:xfrm>
        </p:grpSpPr>
        <p:grpSp>
          <p:nvGrpSpPr>
            <p:cNvPr id="13320" name="组合 13319"/>
            <p:cNvGrpSpPr/>
            <p:nvPr/>
          </p:nvGrpSpPr>
          <p:grpSpPr>
            <a:xfrm>
              <a:off x="3264" y="1344"/>
              <a:ext cx="996" cy="780"/>
              <a:chOff x="4248" y="1344"/>
              <a:chExt cx="996" cy="780"/>
            </a:xfrm>
          </p:grpSpPr>
          <p:sp>
            <p:nvSpPr>
              <p:cNvPr id="13321" name="椭圆 13320"/>
              <p:cNvSpPr/>
              <p:nvPr/>
            </p:nvSpPr>
            <p:spPr>
              <a:xfrm>
                <a:off x="4956" y="1836"/>
                <a:ext cx="288" cy="288"/>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13</a:t>
                </a:r>
              </a:p>
            </p:txBody>
          </p:sp>
          <p:sp>
            <p:nvSpPr>
              <p:cNvPr id="13322" name="直接连接符 13321"/>
              <p:cNvSpPr/>
              <p:nvPr/>
            </p:nvSpPr>
            <p:spPr>
              <a:xfrm>
                <a:off x="4248" y="1416"/>
                <a:ext cx="840" cy="420"/>
              </a:xfrm>
              <a:prstGeom prst="line">
                <a:avLst/>
              </a:prstGeom>
              <a:ln w="31750" cap="flat" cmpd="sng">
                <a:solidFill>
                  <a:schemeClr val="tx1"/>
                </a:solidFill>
                <a:prstDash val="solid"/>
                <a:miter/>
                <a:headEnd type="none" w="med" len="med"/>
                <a:tailEnd type="none" w="med" len="med"/>
              </a:ln>
            </p:spPr>
          </p:sp>
          <p:sp>
            <p:nvSpPr>
              <p:cNvPr id="13323" name="文本框 13322"/>
              <p:cNvSpPr txBox="1"/>
              <p:nvPr/>
            </p:nvSpPr>
            <p:spPr>
              <a:xfrm>
                <a:off x="4548" y="1344"/>
                <a:ext cx="552" cy="543"/>
              </a:xfrm>
              <a:prstGeom prst="rect">
                <a:avLst/>
              </a:prstGeom>
              <a:noFill/>
              <a:ln w="9525">
                <a:noFill/>
              </a:ln>
            </p:spPr>
            <p:txBody>
              <a:bodyPr>
                <a:spAutoFit/>
              </a:bodyPr>
              <a:lstStyle/>
              <a:p>
                <a:pPr eaLnBrk="0" hangingPunct="0">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2</a:t>
                </a:r>
                <a:r>
                  <a:rPr lang="en-US" altLang="zh-CN" sz="1800" b="1">
                    <a:solidFill>
                      <a:srgbClr val="0000FF"/>
                    </a:solidFill>
                    <a:latin typeface="Times New Roman" panose="02020603050405020304" charset="0"/>
                  </a:rPr>
                  <a:t>= 4</a:t>
                </a:r>
              </a:p>
            </p:txBody>
          </p:sp>
        </p:grpSp>
        <p:grpSp>
          <p:nvGrpSpPr>
            <p:cNvPr id="13324" name="组合 13323"/>
            <p:cNvGrpSpPr/>
            <p:nvPr/>
          </p:nvGrpSpPr>
          <p:grpSpPr>
            <a:xfrm>
              <a:off x="3396" y="2976"/>
              <a:ext cx="612" cy="864"/>
              <a:chOff x="4380" y="2976"/>
              <a:chExt cx="612" cy="864"/>
            </a:xfrm>
          </p:grpSpPr>
          <p:sp>
            <p:nvSpPr>
              <p:cNvPr id="13325" name="椭圆 13324"/>
              <p:cNvSpPr/>
              <p:nvPr/>
            </p:nvSpPr>
            <p:spPr>
              <a:xfrm>
                <a:off x="4704" y="3576"/>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15</a:t>
                </a:r>
              </a:p>
            </p:txBody>
          </p:sp>
          <p:sp>
            <p:nvSpPr>
              <p:cNvPr id="13326" name="直接连接符 13325"/>
              <p:cNvSpPr/>
              <p:nvPr/>
            </p:nvSpPr>
            <p:spPr>
              <a:xfrm>
                <a:off x="4848" y="2976"/>
                <a:ext cx="0" cy="600"/>
              </a:xfrm>
              <a:prstGeom prst="line">
                <a:avLst/>
              </a:prstGeom>
              <a:ln w="31750" cap="flat" cmpd="sng">
                <a:solidFill>
                  <a:schemeClr val="tx1"/>
                </a:solidFill>
                <a:prstDash val="solid"/>
                <a:miter/>
                <a:headEnd type="none" w="med" len="med"/>
                <a:tailEnd type="none" w="med" len="med"/>
              </a:ln>
            </p:spPr>
          </p:sp>
          <p:sp>
            <p:nvSpPr>
              <p:cNvPr id="13327" name="文本框 13326"/>
              <p:cNvSpPr txBox="1"/>
              <p:nvPr/>
            </p:nvSpPr>
            <p:spPr>
              <a:xfrm>
                <a:off x="4380" y="3252"/>
                <a:ext cx="504" cy="408"/>
              </a:xfrm>
              <a:prstGeom prst="rect">
                <a:avLst/>
              </a:prstGeom>
              <a:noFill/>
              <a:ln w="9525">
                <a:noFill/>
              </a:ln>
            </p:spPr>
            <p:txBody>
              <a:bodyPr>
                <a:spAutoFit/>
              </a:bodyPr>
              <a:lstStyle/>
              <a:p>
                <a:pPr>
                  <a:lnSpc>
                    <a:spcPct val="70000"/>
                  </a:lnSpc>
                  <a:spcBef>
                    <a:spcPct val="50000"/>
                  </a:spcBef>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4</a:t>
                </a:r>
                <a:r>
                  <a:rPr lang="en-US" altLang="zh-CN" sz="1800" b="1">
                    <a:solidFill>
                      <a:srgbClr val="0000FF"/>
                    </a:solidFill>
                    <a:latin typeface="Times New Roman" panose="02020603050405020304" charset="0"/>
                  </a:rPr>
                  <a:t>=3</a:t>
                </a:r>
              </a:p>
            </p:txBody>
          </p:sp>
        </p:grpSp>
        <p:sp>
          <p:nvSpPr>
            <p:cNvPr id="13328" name="椭圆 13327"/>
            <p:cNvSpPr/>
            <p:nvPr/>
          </p:nvSpPr>
          <p:spPr>
            <a:xfrm>
              <a:off x="4116" y="540"/>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a:t>
              </a:r>
            </a:p>
          </p:txBody>
        </p:sp>
        <p:grpSp>
          <p:nvGrpSpPr>
            <p:cNvPr id="13329" name="组合 13328"/>
            <p:cNvGrpSpPr/>
            <p:nvPr/>
          </p:nvGrpSpPr>
          <p:grpSpPr>
            <a:xfrm>
              <a:off x="2340" y="1392"/>
              <a:ext cx="852" cy="732"/>
              <a:chOff x="3876" y="1392"/>
              <a:chExt cx="852" cy="732"/>
            </a:xfrm>
          </p:grpSpPr>
          <p:sp>
            <p:nvSpPr>
              <p:cNvPr id="13330" name="椭圆 13329"/>
              <p:cNvSpPr/>
              <p:nvPr/>
            </p:nvSpPr>
            <p:spPr>
              <a:xfrm>
                <a:off x="3876" y="1860"/>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3</a:t>
                </a:r>
              </a:p>
            </p:txBody>
          </p:sp>
          <p:sp>
            <p:nvSpPr>
              <p:cNvPr id="13331" name="直接连接符 13330"/>
              <p:cNvSpPr/>
              <p:nvPr/>
            </p:nvSpPr>
            <p:spPr>
              <a:xfrm flipH="1">
                <a:off x="4044" y="1392"/>
                <a:ext cx="684" cy="468"/>
              </a:xfrm>
              <a:prstGeom prst="line">
                <a:avLst/>
              </a:prstGeom>
              <a:ln w="31750" cap="flat" cmpd="sng">
                <a:solidFill>
                  <a:schemeClr val="tx1"/>
                </a:solidFill>
                <a:prstDash val="solid"/>
                <a:miter/>
                <a:headEnd type="none" w="med" len="med"/>
                <a:tailEnd type="none" w="med" len="med"/>
              </a:ln>
            </p:spPr>
          </p:sp>
          <p:sp>
            <p:nvSpPr>
              <p:cNvPr id="13332" name="文本框 13331"/>
              <p:cNvSpPr txBox="1"/>
              <p:nvPr/>
            </p:nvSpPr>
            <p:spPr>
              <a:xfrm>
                <a:off x="3924" y="1404"/>
                <a:ext cx="540" cy="543"/>
              </a:xfrm>
              <a:prstGeom prst="rect">
                <a:avLst/>
              </a:prstGeom>
              <a:noFill/>
              <a:ln w="9525">
                <a:noFill/>
              </a:ln>
            </p:spPr>
            <p:txBody>
              <a:bodyPr>
                <a:spAutoFit/>
              </a:bodyPr>
              <a:lstStyle/>
              <a:p>
                <a:pPr eaLnBrk="0" hangingPunct="0">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2</a:t>
                </a:r>
                <a:r>
                  <a:rPr lang="en-US" altLang="zh-CN" sz="1800" b="1">
                    <a:solidFill>
                      <a:srgbClr val="0000FF"/>
                    </a:solidFill>
                    <a:latin typeface="Times New Roman" panose="02020603050405020304" charset="0"/>
                  </a:rPr>
                  <a:t>= 2</a:t>
                </a:r>
              </a:p>
            </p:txBody>
          </p:sp>
        </p:grpSp>
        <p:grpSp>
          <p:nvGrpSpPr>
            <p:cNvPr id="13333" name="组合 13332"/>
            <p:cNvGrpSpPr/>
            <p:nvPr/>
          </p:nvGrpSpPr>
          <p:grpSpPr>
            <a:xfrm>
              <a:off x="3089" y="732"/>
              <a:ext cx="1111" cy="696"/>
              <a:chOff x="3089" y="732"/>
              <a:chExt cx="1111" cy="696"/>
            </a:xfrm>
          </p:grpSpPr>
          <p:sp>
            <p:nvSpPr>
              <p:cNvPr id="13334" name="椭圆 13333"/>
              <p:cNvSpPr/>
              <p:nvPr/>
            </p:nvSpPr>
            <p:spPr>
              <a:xfrm>
                <a:off x="3089" y="1164"/>
                <a:ext cx="295"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2</a:t>
                </a:r>
              </a:p>
            </p:txBody>
          </p:sp>
          <p:sp>
            <p:nvSpPr>
              <p:cNvPr id="13335" name="直接连接符 13334"/>
              <p:cNvSpPr/>
              <p:nvPr/>
            </p:nvSpPr>
            <p:spPr>
              <a:xfrm flipH="1">
                <a:off x="3242" y="792"/>
                <a:ext cx="958" cy="372"/>
              </a:xfrm>
              <a:prstGeom prst="line">
                <a:avLst/>
              </a:prstGeom>
              <a:ln w="31750" cap="flat" cmpd="sng">
                <a:solidFill>
                  <a:schemeClr val="tx1"/>
                </a:solidFill>
                <a:prstDash val="solid"/>
                <a:miter/>
                <a:headEnd type="none" w="med" len="med"/>
                <a:tailEnd type="none" w="med" len="med"/>
              </a:ln>
            </p:spPr>
          </p:sp>
          <p:sp>
            <p:nvSpPr>
              <p:cNvPr id="13336" name="文本框 13335"/>
              <p:cNvSpPr txBox="1"/>
              <p:nvPr/>
            </p:nvSpPr>
            <p:spPr>
              <a:xfrm>
                <a:off x="3216" y="732"/>
                <a:ext cx="516" cy="543"/>
              </a:xfrm>
              <a:prstGeom prst="rect">
                <a:avLst/>
              </a:prstGeom>
              <a:noFill/>
              <a:ln w="9525">
                <a:noFill/>
              </a:ln>
            </p:spPr>
            <p:txBody>
              <a:bodyPr>
                <a:spAutoFit/>
              </a:bodyPr>
              <a:lstStyle/>
              <a:p>
                <a:pPr eaLnBrk="0" hangingPunct="0">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1</a:t>
                </a:r>
                <a:r>
                  <a:rPr lang="en-US" altLang="zh-CN" sz="1800" b="1">
                    <a:solidFill>
                      <a:srgbClr val="0000FF"/>
                    </a:solidFill>
                    <a:latin typeface="Times New Roman" panose="02020603050405020304" charset="0"/>
                  </a:rPr>
                  <a:t>=1</a:t>
                </a:r>
              </a:p>
            </p:txBody>
          </p:sp>
        </p:grpSp>
        <p:sp>
          <p:nvSpPr>
            <p:cNvPr id="13337" name="文本框 13336"/>
            <p:cNvSpPr txBox="1"/>
            <p:nvPr/>
          </p:nvSpPr>
          <p:spPr>
            <a:xfrm>
              <a:off x="2352" y="2100"/>
              <a:ext cx="480" cy="264"/>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dirty="0">
                  <a:solidFill>
                    <a:srgbClr val="FF0000"/>
                  </a:solidFill>
                  <a:latin typeface="Times New Roman" panose="02020603050405020304" charset="0"/>
                </a:rPr>
                <a:t>kill</a:t>
              </a:r>
            </a:p>
          </p:txBody>
        </p:sp>
        <p:sp>
          <p:nvSpPr>
            <p:cNvPr id="13338" name="直接连接符 13337"/>
            <p:cNvSpPr/>
            <p:nvPr/>
          </p:nvSpPr>
          <p:spPr>
            <a:xfrm flipV="1">
              <a:off x="2508" y="1404"/>
              <a:ext cx="660" cy="456"/>
            </a:xfrm>
            <a:prstGeom prst="line">
              <a:avLst/>
            </a:prstGeom>
            <a:ln w="38100" cap="flat" cmpd="sng">
              <a:solidFill>
                <a:srgbClr val="FF0000"/>
              </a:solidFill>
              <a:prstDash val="solid"/>
              <a:miter/>
              <a:headEnd type="none" w="med" len="med"/>
              <a:tailEnd type="triangle" w="med" len="med"/>
            </a:ln>
          </p:spPr>
        </p:sp>
        <p:grpSp>
          <p:nvGrpSpPr>
            <p:cNvPr id="13339" name="组合 13338"/>
            <p:cNvGrpSpPr/>
            <p:nvPr/>
          </p:nvGrpSpPr>
          <p:grpSpPr>
            <a:xfrm>
              <a:off x="3228" y="2112"/>
              <a:ext cx="648" cy="864"/>
              <a:chOff x="4740" y="2112"/>
              <a:chExt cx="648" cy="864"/>
            </a:xfrm>
          </p:grpSpPr>
          <p:sp>
            <p:nvSpPr>
              <p:cNvPr id="13340" name="椭圆 13339"/>
              <p:cNvSpPr/>
              <p:nvPr/>
            </p:nvSpPr>
            <p:spPr>
              <a:xfrm>
                <a:off x="4860" y="2712"/>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11</a:t>
                </a:r>
              </a:p>
            </p:txBody>
          </p:sp>
          <p:sp>
            <p:nvSpPr>
              <p:cNvPr id="13341" name="直接连接符 13340"/>
              <p:cNvSpPr/>
              <p:nvPr/>
            </p:nvSpPr>
            <p:spPr>
              <a:xfrm>
                <a:off x="4740" y="2112"/>
                <a:ext cx="264" cy="600"/>
              </a:xfrm>
              <a:prstGeom prst="line">
                <a:avLst/>
              </a:prstGeom>
              <a:ln w="31750" cap="flat" cmpd="sng">
                <a:solidFill>
                  <a:schemeClr val="tx1"/>
                </a:solidFill>
                <a:prstDash val="solid"/>
                <a:miter/>
                <a:headEnd type="none" w="med" len="med"/>
                <a:tailEnd type="none" w="med" len="med"/>
              </a:ln>
            </p:spPr>
          </p:sp>
          <p:sp>
            <p:nvSpPr>
              <p:cNvPr id="13342" name="文本框 13341"/>
              <p:cNvSpPr txBox="1"/>
              <p:nvPr/>
            </p:nvSpPr>
            <p:spPr>
              <a:xfrm>
                <a:off x="4848" y="2208"/>
                <a:ext cx="540" cy="310"/>
              </a:xfrm>
              <a:prstGeom prst="rect">
                <a:avLst/>
              </a:prstGeom>
              <a:noFill/>
              <a:ln w="9525">
                <a:noFill/>
              </a:ln>
            </p:spPr>
            <p:txBody>
              <a:bodyPr>
                <a:spAutoFit/>
              </a:bodyPr>
              <a:lstStyle/>
              <a:p>
                <a:pPr eaLnBrk="0" hangingPunct="0">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3</a:t>
                </a:r>
                <a:r>
                  <a:rPr lang="en-US" altLang="zh-CN" sz="1800" b="1">
                    <a:solidFill>
                      <a:srgbClr val="0000FF"/>
                    </a:solidFill>
                    <a:latin typeface="Times New Roman" panose="02020603050405020304" charset="0"/>
                  </a:rPr>
                  <a:t>=4</a:t>
                </a:r>
              </a:p>
            </p:txBody>
          </p:sp>
        </p:grpSp>
        <p:grpSp>
          <p:nvGrpSpPr>
            <p:cNvPr id="13343" name="组合 13342"/>
            <p:cNvGrpSpPr/>
            <p:nvPr/>
          </p:nvGrpSpPr>
          <p:grpSpPr>
            <a:xfrm>
              <a:off x="2652" y="2124"/>
              <a:ext cx="564" cy="852"/>
              <a:chOff x="4164" y="2124"/>
              <a:chExt cx="564" cy="852"/>
            </a:xfrm>
          </p:grpSpPr>
          <p:sp>
            <p:nvSpPr>
              <p:cNvPr id="13344" name="椭圆 13343"/>
              <p:cNvSpPr/>
              <p:nvPr/>
            </p:nvSpPr>
            <p:spPr>
              <a:xfrm>
                <a:off x="4320" y="2712"/>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9</a:t>
                </a:r>
              </a:p>
            </p:txBody>
          </p:sp>
          <p:sp>
            <p:nvSpPr>
              <p:cNvPr id="13345" name="直接连接符 13344"/>
              <p:cNvSpPr/>
              <p:nvPr/>
            </p:nvSpPr>
            <p:spPr>
              <a:xfrm flipH="1">
                <a:off x="4464" y="2124"/>
                <a:ext cx="264" cy="588"/>
              </a:xfrm>
              <a:prstGeom prst="line">
                <a:avLst/>
              </a:prstGeom>
              <a:ln w="31750" cap="flat" cmpd="sng">
                <a:solidFill>
                  <a:schemeClr val="tx1"/>
                </a:solidFill>
                <a:prstDash val="solid"/>
                <a:miter/>
                <a:headEnd type="none" w="med" len="med"/>
                <a:tailEnd type="none" w="med" len="med"/>
              </a:ln>
            </p:spPr>
          </p:sp>
          <p:sp>
            <p:nvSpPr>
              <p:cNvPr id="13346" name="文本框 13345"/>
              <p:cNvSpPr txBox="1"/>
              <p:nvPr/>
            </p:nvSpPr>
            <p:spPr>
              <a:xfrm>
                <a:off x="4164" y="2220"/>
                <a:ext cx="516" cy="543"/>
              </a:xfrm>
              <a:prstGeom prst="rect">
                <a:avLst/>
              </a:prstGeom>
              <a:noFill/>
              <a:ln w="9525">
                <a:noFill/>
              </a:ln>
            </p:spPr>
            <p:txBody>
              <a:bodyPr>
                <a:spAutoFit/>
              </a:bodyPr>
              <a:lstStyle/>
              <a:p>
                <a:pPr eaLnBrk="0" hangingPunct="0">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3</a:t>
                </a:r>
                <a:r>
                  <a:rPr lang="en-US" altLang="zh-CN" sz="1800" b="1">
                    <a:solidFill>
                      <a:srgbClr val="0000FF"/>
                    </a:solidFill>
                    <a:latin typeface="Times New Roman" panose="02020603050405020304" charset="0"/>
                  </a:rPr>
                  <a:t>=2</a:t>
                </a:r>
              </a:p>
            </p:txBody>
          </p:sp>
        </p:grpSp>
        <p:sp>
          <p:nvSpPr>
            <p:cNvPr id="13347" name="文本框 13346"/>
            <p:cNvSpPr txBox="1"/>
            <p:nvPr/>
          </p:nvSpPr>
          <p:spPr>
            <a:xfrm>
              <a:off x="2748" y="2963"/>
              <a:ext cx="456" cy="264"/>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dirty="0">
                  <a:solidFill>
                    <a:srgbClr val="FF0000"/>
                  </a:solidFill>
                  <a:latin typeface="Times New Roman" panose="02020603050405020304" charset="0"/>
                </a:rPr>
                <a:t>kill</a:t>
              </a:r>
            </a:p>
          </p:txBody>
        </p:sp>
        <p:sp>
          <p:nvSpPr>
            <p:cNvPr id="13348" name="文本框 13347"/>
            <p:cNvSpPr txBox="1"/>
            <p:nvPr/>
          </p:nvSpPr>
          <p:spPr>
            <a:xfrm>
              <a:off x="3300" y="2963"/>
              <a:ext cx="468" cy="264"/>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dirty="0">
                  <a:solidFill>
                    <a:srgbClr val="FF0000"/>
                  </a:solidFill>
                  <a:latin typeface="Times New Roman" panose="02020603050405020304" charset="0"/>
                </a:rPr>
                <a:t>kill</a:t>
              </a:r>
            </a:p>
          </p:txBody>
        </p:sp>
        <p:grpSp>
          <p:nvGrpSpPr>
            <p:cNvPr id="13349" name="组合 13348"/>
            <p:cNvGrpSpPr/>
            <p:nvPr/>
          </p:nvGrpSpPr>
          <p:grpSpPr>
            <a:xfrm>
              <a:off x="2736" y="1404"/>
              <a:ext cx="636" cy="720"/>
              <a:chOff x="2736" y="1404"/>
              <a:chExt cx="636" cy="720"/>
            </a:xfrm>
          </p:grpSpPr>
          <p:grpSp>
            <p:nvGrpSpPr>
              <p:cNvPr id="13350" name="组合 13349"/>
              <p:cNvGrpSpPr/>
              <p:nvPr/>
            </p:nvGrpSpPr>
            <p:grpSpPr>
              <a:xfrm>
                <a:off x="2736" y="1428"/>
                <a:ext cx="636" cy="696"/>
                <a:chOff x="4236" y="1440"/>
                <a:chExt cx="636" cy="672"/>
              </a:xfrm>
            </p:grpSpPr>
            <p:sp>
              <p:nvSpPr>
                <p:cNvPr id="13351" name="椭圆 13350"/>
                <p:cNvSpPr/>
                <p:nvPr/>
              </p:nvSpPr>
              <p:spPr>
                <a:xfrm>
                  <a:off x="4584" y="1848"/>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8</a:t>
                  </a:r>
                </a:p>
              </p:txBody>
            </p:sp>
            <p:sp>
              <p:nvSpPr>
                <p:cNvPr id="13352" name="直接连接符 13351"/>
                <p:cNvSpPr/>
                <p:nvPr/>
              </p:nvSpPr>
              <p:spPr>
                <a:xfrm>
                  <a:off x="4740" y="1440"/>
                  <a:ext cx="0" cy="432"/>
                </a:xfrm>
                <a:prstGeom prst="line">
                  <a:avLst/>
                </a:prstGeom>
                <a:ln w="31750" cap="flat" cmpd="sng">
                  <a:solidFill>
                    <a:schemeClr val="tx1"/>
                  </a:solidFill>
                  <a:prstDash val="solid"/>
                  <a:miter/>
                  <a:headEnd type="none" w="med" len="med"/>
                  <a:tailEnd type="none" w="med" len="med"/>
                </a:ln>
              </p:spPr>
            </p:sp>
            <p:sp>
              <p:nvSpPr>
                <p:cNvPr id="13353" name="文本框 13352"/>
                <p:cNvSpPr txBox="1"/>
                <p:nvPr/>
              </p:nvSpPr>
              <p:spPr>
                <a:xfrm>
                  <a:off x="4236" y="1560"/>
                  <a:ext cx="540" cy="524"/>
                </a:xfrm>
                <a:prstGeom prst="rect">
                  <a:avLst/>
                </a:prstGeom>
                <a:noFill/>
                <a:ln w="9525">
                  <a:noFill/>
                </a:ln>
              </p:spPr>
              <p:txBody>
                <a:bodyPr>
                  <a:spAutoFit/>
                </a:bodyPr>
                <a:lstStyle/>
                <a:p>
                  <a:pPr eaLnBrk="0" hangingPunct="0">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2</a:t>
                  </a:r>
                  <a:r>
                    <a:rPr lang="en-US" altLang="zh-CN" sz="1800" b="1">
                      <a:solidFill>
                        <a:srgbClr val="0000FF"/>
                      </a:solidFill>
                      <a:latin typeface="Times New Roman" panose="02020603050405020304" charset="0"/>
                    </a:rPr>
                    <a:t>= 3</a:t>
                  </a:r>
                </a:p>
              </p:txBody>
            </p:sp>
          </p:grpSp>
          <p:sp>
            <p:nvSpPr>
              <p:cNvPr id="13354" name="直接连接符 13353"/>
              <p:cNvSpPr/>
              <p:nvPr/>
            </p:nvSpPr>
            <p:spPr>
              <a:xfrm flipV="1">
                <a:off x="3240" y="1404"/>
                <a:ext cx="0" cy="444"/>
              </a:xfrm>
              <a:prstGeom prst="line">
                <a:avLst/>
              </a:prstGeom>
              <a:ln w="38100" cap="flat" cmpd="sng">
                <a:solidFill>
                  <a:srgbClr val="FF0000"/>
                </a:solidFill>
                <a:prstDash val="solid"/>
                <a:miter/>
                <a:headEnd type="none" w="med" len="med"/>
                <a:tailEnd type="triangle" w="med" len="med"/>
              </a:ln>
            </p:spPr>
          </p:sp>
        </p:grpSp>
        <p:grpSp>
          <p:nvGrpSpPr>
            <p:cNvPr id="13355" name="组合 13354"/>
            <p:cNvGrpSpPr/>
            <p:nvPr/>
          </p:nvGrpSpPr>
          <p:grpSpPr>
            <a:xfrm>
              <a:off x="3636" y="2040"/>
              <a:ext cx="516" cy="936"/>
              <a:chOff x="4620" y="2040"/>
              <a:chExt cx="516" cy="936"/>
            </a:xfrm>
          </p:grpSpPr>
          <p:sp>
            <p:nvSpPr>
              <p:cNvPr id="13356" name="椭圆 13355"/>
              <p:cNvSpPr/>
              <p:nvPr/>
            </p:nvSpPr>
            <p:spPr>
              <a:xfrm>
                <a:off x="4704" y="2712"/>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14</a:t>
                </a:r>
              </a:p>
            </p:txBody>
          </p:sp>
          <p:sp>
            <p:nvSpPr>
              <p:cNvPr id="13357" name="直接连接符 13356"/>
              <p:cNvSpPr/>
              <p:nvPr/>
            </p:nvSpPr>
            <p:spPr>
              <a:xfrm flipH="1">
                <a:off x="4848" y="2124"/>
                <a:ext cx="264" cy="588"/>
              </a:xfrm>
              <a:prstGeom prst="line">
                <a:avLst/>
              </a:prstGeom>
              <a:ln w="31750" cap="flat" cmpd="sng">
                <a:solidFill>
                  <a:schemeClr val="tx1"/>
                </a:solidFill>
                <a:prstDash val="solid"/>
                <a:miter/>
                <a:headEnd type="none" w="med" len="med"/>
                <a:tailEnd type="none" w="med" len="med"/>
              </a:ln>
            </p:spPr>
          </p:sp>
          <p:sp>
            <p:nvSpPr>
              <p:cNvPr id="13358" name="文本框 13357"/>
              <p:cNvSpPr txBox="1"/>
              <p:nvPr/>
            </p:nvSpPr>
            <p:spPr>
              <a:xfrm>
                <a:off x="4620" y="2040"/>
                <a:ext cx="516" cy="543"/>
              </a:xfrm>
              <a:prstGeom prst="rect">
                <a:avLst/>
              </a:prstGeom>
              <a:noFill/>
              <a:ln w="9525">
                <a:noFill/>
              </a:ln>
            </p:spPr>
            <p:txBody>
              <a:bodyPr>
                <a:spAutoFit/>
              </a:bodyPr>
              <a:lstStyle/>
              <a:p>
                <a:pPr eaLnBrk="0" hangingPunct="0">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3</a:t>
                </a:r>
                <a:r>
                  <a:rPr lang="en-US" altLang="zh-CN" sz="1800" b="1">
                    <a:solidFill>
                      <a:srgbClr val="0000FF"/>
                    </a:solidFill>
                    <a:latin typeface="Times New Roman" panose="02020603050405020304" charset="0"/>
                  </a:rPr>
                  <a:t>=2</a:t>
                </a:r>
              </a:p>
            </p:txBody>
          </p:sp>
        </p:grpSp>
        <p:sp>
          <p:nvSpPr>
            <p:cNvPr id="13359" name="文本框 13358"/>
            <p:cNvSpPr txBox="1"/>
            <p:nvPr/>
          </p:nvSpPr>
          <p:spPr>
            <a:xfrm>
              <a:off x="3684" y="3827"/>
              <a:ext cx="576" cy="264"/>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dirty="0">
                  <a:solidFill>
                    <a:srgbClr val="FF0000"/>
                  </a:solidFill>
                  <a:latin typeface="Times New Roman" panose="02020603050405020304" charset="0"/>
                </a:rPr>
                <a:t>kill</a:t>
              </a:r>
            </a:p>
          </p:txBody>
        </p:sp>
        <p:grpSp>
          <p:nvGrpSpPr>
            <p:cNvPr id="13360" name="组合 13359"/>
            <p:cNvGrpSpPr/>
            <p:nvPr/>
          </p:nvGrpSpPr>
          <p:grpSpPr>
            <a:xfrm>
              <a:off x="4116" y="2124"/>
              <a:ext cx="648" cy="864"/>
              <a:chOff x="4740" y="2112"/>
              <a:chExt cx="648" cy="864"/>
            </a:xfrm>
          </p:grpSpPr>
          <p:sp>
            <p:nvSpPr>
              <p:cNvPr id="13361" name="椭圆 13360"/>
              <p:cNvSpPr/>
              <p:nvPr/>
            </p:nvSpPr>
            <p:spPr>
              <a:xfrm>
                <a:off x="4860" y="2712"/>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16</a:t>
                </a:r>
              </a:p>
            </p:txBody>
          </p:sp>
          <p:sp>
            <p:nvSpPr>
              <p:cNvPr id="13362" name="直接连接符 13361"/>
              <p:cNvSpPr/>
              <p:nvPr/>
            </p:nvSpPr>
            <p:spPr>
              <a:xfrm>
                <a:off x="4740" y="2112"/>
                <a:ext cx="264" cy="600"/>
              </a:xfrm>
              <a:prstGeom prst="line">
                <a:avLst/>
              </a:prstGeom>
              <a:ln w="31750" cap="flat" cmpd="sng">
                <a:solidFill>
                  <a:schemeClr val="tx1"/>
                </a:solidFill>
                <a:prstDash val="solid"/>
                <a:miter/>
                <a:headEnd type="none" w="med" len="med"/>
                <a:tailEnd type="none" w="med" len="med"/>
              </a:ln>
            </p:spPr>
          </p:sp>
          <p:sp>
            <p:nvSpPr>
              <p:cNvPr id="13363" name="文本框 13362"/>
              <p:cNvSpPr txBox="1"/>
              <p:nvPr/>
            </p:nvSpPr>
            <p:spPr>
              <a:xfrm>
                <a:off x="4848" y="2208"/>
                <a:ext cx="540" cy="310"/>
              </a:xfrm>
              <a:prstGeom prst="rect">
                <a:avLst/>
              </a:prstGeom>
              <a:noFill/>
              <a:ln w="9525">
                <a:noFill/>
              </a:ln>
            </p:spPr>
            <p:txBody>
              <a:bodyPr>
                <a:spAutoFit/>
              </a:bodyPr>
              <a:lstStyle/>
              <a:p>
                <a:pPr eaLnBrk="0" hangingPunct="0">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3</a:t>
                </a:r>
                <a:r>
                  <a:rPr lang="en-US" altLang="zh-CN" sz="1800" b="1">
                    <a:solidFill>
                      <a:srgbClr val="0000FF"/>
                    </a:solidFill>
                    <a:latin typeface="Times New Roman" panose="02020603050405020304" charset="0"/>
                  </a:rPr>
                  <a:t>=3</a:t>
                </a:r>
              </a:p>
            </p:txBody>
          </p:sp>
        </p:grpSp>
        <p:sp>
          <p:nvSpPr>
            <p:cNvPr id="13364" name="文本框 13363"/>
            <p:cNvSpPr txBox="1"/>
            <p:nvPr/>
          </p:nvSpPr>
          <p:spPr>
            <a:xfrm>
              <a:off x="4212" y="2975"/>
              <a:ext cx="516" cy="264"/>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dirty="0">
                  <a:solidFill>
                    <a:srgbClr val="FF0000"/>
                  </a:solidFill>
                  <a:latin typeface="Times New Roman" panose="02020603050405020304" charset="0"/>
                </a:rPr>
                <a:t>kill</a:t>
              </a:r>
            </a:p>
          </p:txBody>
        </p:sp>
        <p:sp>
          <p:nvSpPr>
            <p:cNvPr id="13365" name="直接连接符 13364"/>
            <p:cNvSpPr/>
            <p:nvPr/>
          </p:nvSpPr>
          <p:spPr>
            <a:xfrm flipH="1" flipV="1">
              <a:off x="3264" y="1416"/>
              <a:ext cx="828" cy="420"/>
            </a:xfrm>
            <a:prstGeom prst="line">
              <a:avLst/>
            </a:prstGeom>
            <a:ln w="38100" cap="flat" cmpd="sng">
              <a:solidFill>
                <a:srgbClr val="FF0000"/>
              </a:solidFill>
              <a:prstDash val="solid"/>
              <a:miter/>
              <a:headEnd type="none" w="med" len="med"/>
              <a:tailEnd type="triangle" w="med" len="med"/>
            </a:ln>
          </p:spPr>
        </p:sp>
      </p:grpSp>
      <p:sp>
        <p:nvSpPr>
          <p:cNvPr id="13366" name="文本框 13365"/>
          <p:cNvSpPr txBox="1"/>
          <p:nvPr/>
        </p:nvSpPr>
        <p:spPr>
          <a:xfrm>
            <a:off x="623899" y="1131119"/>
            <a:ext cx="5298327" cy="1015663"/>
          </a:xfrm>
          <a:prstGeom prst="rect">
            <a:avLst/>
          </a:prstGeom>
          <a:noFill/>
          <a:ln w="9525">
            <a:noFill/>
          </a:ln>
        </p:spPr>
        <p:txBody>
          <a:bodyPr wrap="square">
            <a:spAutoFit/>
          </a:bodyPr>
          <a:lstStyle/>
          <a:p>
            <a:pPr marL="285750" indent="-285750">
              <a:spcBef>
                <a:spcPct val="20000"/>
              </a:spcBef>
              <a:buClr>
                <a:srgbClr val="000000"/>
              </a:buClr>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结点</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的所有儿子表示的都是不可能导致答案的棋盘格局</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因此结点</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也被杀死</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再回溯到结点</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生成结点</a:t>
            </a:r>
            <a:r>
              <a:rPr lang="en-US" altLang="zh-CN" sz="2000" b="1" dirty="0">
                <a:latin typeface="宋体" panose="02010600030101010101" pitchFamily="2" charset="-122"/>
                <a:ea typeface="宋体" panose="02010600030101010101" pitchFamily="2" charset="-122"/>
              </a:rPr>
              <a:t>18, </a:t>
            </a:r>
            <a:r>
              <a:rPr lang="zh-CN" altLang="en-US" sz="2000" b="1" dirty="0">
                <a:latin typeface="宋体" panose="02010600030101010101" pitchFamily="2" charset="-122"/>
                <a:ea typeface="宋体" panose="02010600030101010101" pitchFamily="2" charset="-122"/>
              </a:rPr>
              <a:t>路径变为</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a:t>
            </a:r>
          </a:p>
        </p:txBody>
      </p:sp>
      <p:sp>
        <p:nvSpPr>
          <p:cNvPr id="13367" name="直接连接符 13366"/>
          <p:cNvSpPr/>
          <p:nvPr/>
        </p:nvSpPr>
        <p:spPr>
          <a:xfrm flipV="1">
            <a:off x="6185335" y="1911430"/>
            <a:ext cx="1411001" cy="471488"/>
          </a:xfrm>
          <a:prstGeom prst="line">
            <a:avLst/>
          </a:prstGeom>
          <a:ln w="38100" cap="flat" cmpd="sng">
            <a:solidFill>
              <a:srgbClr val="FF0000"/>
            </a:solidFill>
            <a:prstDash val="solid"/>
            <a:miter/>
            <a:headEnd type="none" w="med" len="med"/>
            <a:tailEnd type="triangle" w="med" len="med"/>
          </a:ln>
        </p:spPr>
      </p:sp>
      <p:grpSp>
        <p:nvGrpSpPr>
          <p:cNvPr id="13368" name="组合 13367"/>
          <p:cNvGrpSpPr/>
          <p:nvPr/>
        </p:nvGrpSpPr>
        <p:grpSpPr>
          <a:xfrm>
            <a:off x="7314486" y="2640092"/>
            <a:ext cx="1164076" cy="871538"/>
            <a:chOff x="4392" y="1380"/>
            <a:chExt cx="792" cy="732"/>
          </a:xfrm>
        </p:grpSpPr>
        <p:sp>
          <p:nvSpPr>
            <p:cNvPr id="13369" name="椭圆 13368"/>
            <p:cNvSpPr/>
            <p:nvPr/>
          </p:nvSpPr>
          <p:spPr>
            <a:xfrm>
              <a:off x="4392" y="1827"/>
              <a:ext cx="288" cy="285"/>
            </a:xfrm>
            <a:prstGeom prst="ellipse">
              <a:avLst/>
            </a:prstGeom>
            <a:solidFill>
              <a:srgbClr val="CCFFCC"/>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19</a:t>
              </a:r>
            </a:p>
          </p:txBody>
        </p:sp>
        <p:sp>
          <p:nvSpPr>
            <p:cNvPr id="13370" name="直接连接符 13369"/>
            <p:cNvSpPr/>
            <p:nvPr/>
          </p:nvSpPr>
          <p:spPr>
            <a:xfrm flipH="1">
              <a:off x="4548" y="1380"/>
              <a:ext cx="636" cy="447"/>
            </a:xfrm>
            <a:prstGeom prst="line">
              <a:avLst/>
            </a:prstGeom>
            <a:ln w="31750" cap="flat" cmpd="sng">
              <a:solidFill>
                <a:schemeClr val="tx1"/>
              </a:solidFill>
              <a:prstDash val="solid"/>
              <a:miter/>
              <a:headEnd type="none" w="med" len="med"/>
              <a:tailEnd type="none" w="med" len="med"/>
            </a:ln>
          </p:spPr>
        </p:sp>
        <p:sp>
          <p:nvSpPr>
            <p:cNvPr id="13371" name="文本框 13370"/>
            <p:cNvSpPr txBox="1"/>
            <p:nvPr/>
          </p:nvSpPr>
          <p:spPr>
            <a:xfrm>
              <a:off x="4440" y="1380"/>
              <a:ext cx="540" cy="543"/>
            </a:xfrm>
            <a:prstGeom prst="rect">
              <a:avLst/>
            </a:prstGeom>
            <a:noFill/>
            <a:ln w="9525">
              <a:noFill/>
            </a:ln>
          </p:spPr>
          <p:txBody>
            <a:bodyPr>
              <a:spAutoFit/>
            </a:bodyPr>
            <a:lstStyle/>
            <a:p>
              <a:pPr eaLnBrk="0" hangingPunct="0">
                <a:buClr>
                  <a:schemeClr val="bg1"/>
                </a:buClr>
              </a:pPr>
              <a:r>
                <a:rPr lang="en-US" altLang="zh-CN" sz="1800" b="1">
                  <a:solidFill>
                    <a:srgbClr val="006600"/>
                  </a:solidFill>
                  <a:latin typeface="Times New Roman" panose="02020603050405020304" charset="0"/>
                </a:rPr>
                <a:t>x</a:t>
              </a:r>
              <a:r>
                <a:rPr lang="en-US" altLang="zh-CN" sz="1800" b="1" baseline="-25000">
                  <a:solidFill>
                    <a:srgbClr val="006600"/>
                  </a:solidFill>
                  <a:latin typeface="Times New Roman" panose="02020603050405020304" charset="0"/>
                </a:rPr>
                <a:t>2</a:t>
              </a:r>
              <a:r>
                <a:rPr lang="en-US" altLang="zh-CN" sz="1800" b="1">
                  <a:solidFill>
                    <a:srgbClr val="006600"/>
                  </a:solidFill>
                  <a:latin typeface="Times New Roman" panose="02020603050405020304" charset="0"/>
                </a:rPr>
                <a:t>= 1</a:t>
              </a:r>
            </a:p>
          </p:txBody>
        </p:sp>
      </p:grpSp>
      <p:grpSp>
        <p:nvGrpSpPr>
          <p:cNvPr id="13372" name="组合 13371"/>
          <p:cNvGrpSpPr/>
          <p:nvPr/>
        </p:nvGrpSpPr>
        <p:grpSpPr>
          <a:xfrm>
            <a:off x="7714535" y="2682955"/>
            <a:ext cx="934789" cy="851297"/>
            <a:chOff x="4728" y="1416"/>
            <a:chExt cx="636" cy="715"/>
          </a:xfrm>
        </p:grpSpPr>
        <p:sp>
          <p:nvSpPr>
            <p:cNvPr id="13373" name="椭圆 13372"/>
            <p:cNvSpPr/>
            <p:nvPr/>
          </p:nvSpPr>
          <p:spPr>
            <a:xfrm>
              <a:off x="5076" y="1839"/>
              <a:ext cx="288" cy="273"/>
            </a:xfrm>
            <a:prstGeom prst="ellipse">
              <a:avLst/>
            </a:prstGeom>
            <a:solidFill>
              <a:srgbClr val="CCFFCC"/>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24</a:t>
              </a:r>
            </a:p>
          </p:txBody>
        </p:sp>
        <p:sp>
          <p:nvSpPr>
            <p:cNvPr id="13374" name="直接连接符 13373"/>
            <p:cNvSpPr/>
            <p:nvPr/>
          </p:nvSpPr>
          <p:spPr>
            <a:xfrm>
              <a:off x="5232" y="1416"/>
              <a:ext cx="0" cy="447"/>
            </a:xfrm>
            <a:prstGeom prst="line">
              <a:avLst/>
            </a:prstGeom>
            <a:ln w="31750" cap="flat" cmpd="sng">
              <a:solidFill>
                <a:schemeClr val="tx1"/>
              </a:solidFill>
              <a:prstDash val="solid"/>
              <a:miter/>
              <a:headEnd type="none" w="med" len="med"/>
              <a:tailEnd type="none" w="med" len="med"/>
            </a:ln>
          </p:spPr>
        </p:sp>
        <p:sp>
          <p:nvSpPr>
            <p:cNvPr id="13375" name="文本框 13374"/>
            <p:cNvSpPr txBox="1"/>
            <p:nvPr/>
          </p:nvSpPr>
          <p:spPr>
            <a:xfrm>
              <a:off x="4728" y="1588"/>
              <a:ext cx="540" cy="543"/>
            </a:xfrm>
            <a:prstGeom prst="rect">
              <a:avLst/>
            </a:prstGeom>
            <a:noFill/>
            <a:ln w="9525">
              <a:noFill/>
            </a:ln>
          </p:spPr>
          <p:txBody>
            <a:bodyPr>
              <a:spAutoFit/>
            </a:bodyPr>
            <a:lstStyle/>
            <a:p>
              <a:pPr eaLnBrk="0" hangingPunct="0">
                <a:buClr>
                  <a:schemeClr val="bg1"/>
                </a:buClr>
              </a:pPr>
              <a:r>
                <a:rPr lang="en-US" altLang="zh-CN" sz="1800" b="1">
                  <a:solidFill>
                    <a:srgbClr val="006600"/>
                  </a:solidFill>
                  <a:latin typeface="Times New Roman" panose="02020603050405020304" charset="0"/>
                </a:rPr>
                <a:t>x</a:t>
              </a:r>
              <a:r>
                <a:rPr lang="en-US" altLang="zh-CN" sz="1800" b="1" baseline="-25000">
                  <a:solidFill>
                    <a:srgbClr val="006600"/>
                  </a:solidFill>
                  <a:latin typeface="Times New Roman" panose="02020603050405020304" charset="0"/>
                </a:rPr>
                <a:t>2</a:t>
              </a:r>
              <a:r>
                <a:rPr lang="en-US" altLang="zh-CN" sz="1800" b="1">
                  <a:solidFill>
                    <a:srgbClr val="006600"/>
                  </a:solidFill>
                  <a:latin typeface="Times New Roman" panose="02020603050405020304" charset="0"/>
                </a:rPr>
                <a:t>= 3</a:t>
              </a:r>
            </a:p>
          </p:txBody>
        </p:sp>
      </p:grpSp>
      <p:sp>
        <p:nvSpPr>
          <p:cNvPr id="13376" name="直接连接符 13375"/>
          <p:cNvSpPr/>
          <p:nvPr/>
        </p:nvSpPr>
        <p:spPr>
          <a:xfrm flipV="1">
            <a:off x="8460432" y="2654380"/>
            <a:ext cx="0" cy="528638"/>
          </a:xfrm>
          <a:prstGeom prst="line">
            <a:avLst/>
          </a:prstGeom>
          <a:ln w="38100" cap="flat" cmpd="sng">
            <a:solidFill>
              <a:srgbClr val="FF0000"/>
            </a:solidFill>
            <a:prstDash val="solid"/>
            <a:miter/>
            <a:headEnd type="none" w="med" len="med"/>
            <a:tailEnd type="triangle" w="med" len="med"/>
          </a:ln>
        </p:spPr>
      </p:sp>
      <p:sp>
        <p:nvSpPr>
          <p:cNvPr id="13377" name="直接连接符 13376"/>
          <p:cNvSpPr/>
          <p:nvPr/>
        </p:nvSpPr>
        <p:spPr>
          <a:xfrm flipV="1">
            <a:off x="7500223" y="2654380"/>
            <a:ext cx="917151" cy="514350"/>
          </a:xfrm>
          <a:prstGeom prst="line">
            <a:avLst/>
          </a:prstGeom>
          <a:ln w="38100" cap="flat" cmpd="sng">
            <a:solidFill>
              <a:srgbClr val="FF0000"/>
            </a:solidFill>
            <a:prstDash val="solid"/>
            <a:miter/>
            <a:headEnd type="none" w="med" len="med"/>
            <a:tailEnd type="triangle" w="med" len="med"/>
          </a:ln>
        </p:spPr>
      </p:sp>
      <p:sp>
        <p:nvSpPr>
          <p:cNvPr id="13378" name="文本框 13377"/>
          <p:cNvSpPr txBox="1"/>
          <p:nvPr/>
        </p:nvSpPr>
        <p:spPr>
          <a:xfrm>
            <a:off x="7257336" y="3496151"/>
            <a:ext cx="687864" cy="313932"/>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dirty="0">
                <a:solidFill>
                  <a:srgbClr val="FF0000"/>
                </a:solidFill>
                <a:latin typeface="Times New Roman" panose="02020603050405020304" charset="0"/>
              </a:rPr>
              <a:t>kill</a:t>
            </a:r>
          </a:p>
        </p:txBody>
      </p:sp>
      <p:sp>
        <p:nvSpPr>
          <p:cNvPr id="13379" name="文本框 13378"/>
          <p:cNvSpPr txBox="1"/>
          <p:nvPr/>
        </p:nvSpPr>
        <p:spPr>
          <a:xfrm>
            <a:off x="8086010" y="3496151"/>
            <a:ext cx="687863" cy="313932"/>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dirty="0">
                <a:solidFill>
                  <a:srgbClr val="FF0000"/>
                </a:solidFill>
                <a:latin typeface="Times New Roman" panose="02020603050405020304" charset="0"/>
              </a:rPr>
              <a:t>kill</a:t>
            </a:r>
          </a:p>
        </p:txBody>
      </p:sp>
      <p:sp>
        <p:nvSpPr>
          <p:cNvPr id="13380" name="文本框 13379"/>
          <p:cNvSpPr txBox="1"/>
          <p:nvPr/>
        </p:nvSpPr>
        <p:spPr>
          <a:xfrm>
            <a:off x="623264" y="2157815"/>
            <a:ext cx="4144804" cy="707886"/>
          </a:xfrm>
          <a:prstGeom prst="rect">
            <a:avLst/>
          </a:prstGeom>
          <a:noFill/>
          <a:ln w="9525">
            <a:noFill/>
          </a:ln>
        </p:spPr>
        <p:txBody>
          <a:bodyPr wrap="square">
            <a:spAutoFit/>
          </a:bodyPr>
          <a:lstStyle/>
          <a:p>
            <a:pPr marL="342900" indent="-342900">
              <a:spcBef>
                <a:spcPct val="50000"/>
              </a:spcBef>
              <a:buClr>
                <a:srgbClr val="000000"/>
              </a:buClr>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结点</a:t>
            </a:r>
            <a:r>
              <a:rPr lang="en-US" altLang="zh-CN" sz="2000" b="1" dirty="0">
                <a:latin typeface="宋体" panose="02010600030101010101" pitchFamily="2" charset="-122"/>
                <a:ea typeface="宋体" panose="02010600030101010101" pitchFamily="2" charset="-122"/>
              </a:rPr>
              <a:t>18</a:t>
            </a:r>
            <a:r>
              <a:rPr lang="zh-CN" altLang="en-US" sz="2000" b="1" dirty="0">
                <a:latin typeface="宋体" panose="02010600030101010101" pitchFamily="2" charset="-122"/>
                <a:ea typeface="宋体" panose="02010600030101010101" pitchFamily="2" charset="-122"/>
              </a:rPr>
              <a:t>的子结点</a:t>
            </a:r>
            <a:r>
              <a:rPr lang="en-US" altLang="zh-CN" sz="2000" b="1" dirty="0">
                <a:latin typeface="宋体" panose="02010600030101010101" pitchFamily="2" charset="-122"/>
                <a:ea typeface="宋体" panose="02010600030101010101" pitchFamily="2" charset="-122"/>
              </a:rPr>
              <a:t>19</a:t>
            </a:r>
            <a:r>
              <a:rPr lang="zh-CN" altLang="en-US" sz="2000" b="1" dirty="0">
                <a:latin typeface="宋体" panose="02010600030101010101" pitchFamily="2" charset="-122"/>
                <a:ea typeface="宋体" panose="02010600030101010101" pitchFamily="2" charset="-122"/>
              </a:rPr>
              <a:t>、结点</a:t>
            </a:r>
            <a:r>
              <a:rPr lang="en-US" altLang="zh-CN" sz="2000" b="1" dirty="0">
                <a:latin typeface="宋体" panose="02010600030101010101" pitchFamily="2" charset="-122"/>
                <a:ea typeface="宋体" panose="02010600030101010101" pitchFamily="2" charset="-122"/>
              </a:rPr>
              <a:t>24</a:t>
            </a:r>
            <a:r>
              <a:rPr lang="zh-CN" altLang="en-US" sz="2000" b="1" dirty="0">
                <a:latin typeface="宋体" panose="02010600030101010101" pitchFamily="2" charset="-122"/>
                <a:ea typeface="宋体" panose="02010600030101010101" pitchFamily="2" charset="-122"/>
              </a:rPr>
              <a:t>被杀死</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应回溯。</a:t>
            </a:r>
            <a:endParaRPr lang="en-US" altLang="zh-CN" sz="2000" b="1" dirty="0">
              <a:latin typeface="宋体" panose="02010600030101010101" pitchFamily="2" charset="-122"/>
              <a:ea typeface="宋体" panose="02010600030101010101" pitchFamily="2" charset="-122"/>
            </a:endParaRPr>
          </a:p>
        </p:txBody>
      </p:sp>
      <p:sp>
        <p:nvSpPr>
          <p:cNvPr id="13381" name="直接连接符 13380"/>
          <p:cNvSpPr/>
          <p:nvPr/>
        </p:nvSpPr>
        <p:spPr>
          <a:xfrm flipV="1">
            <a:off x="5802928" y="3448992"/>
            <a:ext cx="370388" cy="700088"/>
          </a:xfrm>
          <a:prstGeom prst="line">
            <a:avLst/>
          </a:prstGeom>
          <a:ln w="44450" cap="flat" cmpd="sng">
            <a:solidFill>
              <a:srgbClr val="FF0000"/>
            </a:solidFill>
            <a:prstDash val="solid"/>
            <a:headEnd type="none" w="med" len="med"/>
            <a:tailEnd type="triangle" w="med" len="med"/>
          </a:ln>
        </p:spPr>
      </p:sp>
      <p:sp>
        <p:nvSpPr>
          <p:cNvPr id="13382" name="直接连接符 13381"/>
          <p:cNvSpPr/>
          <p:nvPr/>
        </p:nvSpPr>
        <p:spPr>
          <a:xfrm flipH="1" flipV="1">
            <a:off x="6145828" y="3448992"/>
            <a:ext cx="370388" cy="700088"/>
          </a:xfrm>
          <a:prstGeom prst="line">
            <a:avLst/>
          </a:prstGeom>
          <a:ln w="44450" cap="flat" cmpd="sng">
            <a:solidFill>
              <a:srgbClr val="FF0000"/>
            </a:solidFill>
            <a:prstDash val="solid"/>
            <a:headEnd type="none" w="med" len="med"/>
            <a:tailEnd type="triangle" w="med" len="med"/>
          </a:ln>
        </p:spPr>
      </p:sp>
      <p:sp>
        <p:nvSpPr>
          <p:cNvPr id="13383" name="直接连接符 13382"/>
          <p:cNvSpPr/>
          <p:nvPr/>
        </p:nvSpPr>
        <p:spPr>
          <a:xfrm flipV="1">
            <a:off x="7092280" y="4540330"/>
            <a:ext cx="0" cy="700088"/>
          </a:xfrm>
          <a:prstGeom prst="line">
            <a:avLst/>
          </a:prstGeom>
          <a:ln w="44450" cap="flat" cmpd="sng">
            <a:solidFill>
              <a:srgbClr val="FF0000"/>
            </a:solidFill>
            <a:prstDash val="solid"/>
            <a:headEnd type="none" w="med" len="med"/>
            <a:tailEnd type="triangle" w="med" len="med"/>
          </a:ln>
        </p:spPr>
      </p:sp>
      <p:sp>
        <p:nvSpPr>
          <p:cNvPr id="13384" name="直接连接符 13383"/>
          <p:cNvSpPr/>
          <p:nvPr/>
        </p:nvSpPr>
        <p:spPr>
          <a:xfrm flipV="1">
            <a:off x="7092280" y="3540205"/>
            <a:ext cx="370388" cy="685800"/>
          </a:xfrm>
          <a:prstGeom prst="line">
            <a:avLst/>
          </a:prstGeom>
          <a:ln w="44450" cap="flat" cmpd="sng">
            <a:solidFill>
              <a:srgbClr val="FF0000"/>
            </a:solidFill>
            <a:prstDash val="solid"/>
            <a:headEnd type="none" w="med" len="med"/>
            <a:tailEnd type="triangle" w="med" len="med"/>
          </a:ln>
        </p:spPr>
      </p:sp>
      <p:sp>
        <p:nvSpPr>
          <p:cNvPr id="13385" name="直接连接符 13384"/>
          <p:cNvSpPr/>
          <p:nvPr/>
        </p:nvSpPr>
        <p:spPr>
          <a:xfrm flipH="1" flipV="1">
            <a:off x="7531618" y="3540205"/>
            <a:ext cx="352750" cy="700088"/>
          </a:xfrm>
          <a:prstGeom prst="line">
            <a:avLst/>
          </a:prstGeom>
          <a:ln w="44450" cap="flat" cmpd="sng">
            <a:solidFill>
              <a:srgbClr val="FF0000"/>
            </a:solidFill>
            <a:prstDash val="solid"/>
            <a:headEnd type="none" w="med" len="med"/>
            <a:tailEnd type="triangle" w="med" len="med"/>
          </a:ln>
        </p:spPr>
      </p:sp>
      <p:graphicFrame>
        <p:nvGraphicFramePr>
          <p:cNvPr id="13386" name="表格 13385"/>
          <p:cNvGraphicFramePr/>
          <p:nvPr>
            <p:extLst>
              <p:ext uri="{D42A27DB-BD31-4B8C-83A1-F6EECF244321}">
                <p14:modId xmlns:p14="http://schemas.microsoft.com/office/powerpoint/2010/main" val="2650304812"/>
              </p:ext>
            </p:extLst>
          </p:nvPr>
        </p:nvGraphicFramePr>
        <p:xfrm>
          <a:off x="1412660" y="3481863"/>
          <a:ext cx="971552" cy="1064708"/>
        </p:xfrm>
        <a:graphic>
          <a:graphicData uri="http://schemas.openxmlformats.org/drawingml/2006/table">
            <a:tbl>
              <a:tblPr/>
              <a:tblGrid>
                <a:gridCol w="242888">
                  <a:extLst>
                    <a:ext uri="{9D8B030D-6E8A-4147-A177-3AD203B41FA5}">
                      <a16:colId xmlns:a16="http://schemas.microsoft.com/office/drawing/2014/main" val="20000"/>
                    </a:ext>
                  </a:extLst>
                </a:gridCol>
                <a:gridCol w="242888">
                  <a:extLst>
                    <a:ext uri="{9D8B030D-6E8A-4147-A177-3AD203B41FA5}">
                      <a16:colId xmlns:a16="http://schemas.microsoft.com/office/drawing/2014/main" val="20001"/>
                    </a:ext>
                  </a:extLst>
                </a:gridCol>
                <a:gridCol w="242888">
                  <a:extLst>
                    <a:ext uri="{9D8B030D-6E8A-4147-A177-3AD203B41FA5}">
                      <a16:colId xmlns:a16="http://schemas.microsoft.com/office/drawing/2014/main" val="20002"/>
                    </a:ext>
                  </a:extLst>
                </a:gridCol>
                <a:gridCol w="242888">
                  <a:extLst>
                    <a:ext uri="{9D8B030D-6E8A-4147-A177-3AD203B41FA5}">
                      <a16:colId xmlns:a16="http://schemas.microsoft.com/office/drawing/2014/main" val="20003"/>
                    </a:ext>
                  </a:extLst>
                </a:gridCol>
              </a:tblGrid>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r>
                        <a:rPr lang="en-US" altLang="zh-CN" sz="1800" b="1">
                          <a:latin typeface="Times New Roman" panose="02020603050405020304" charset="0"/>
                        </a:rPr>
                        <a:t>1</a:t>
                      </a:r>
                      <a:endParaRPr lang="zh-CN" altLang="en-US" sz="1800" b="1">
                        <a:latin typeface="Times New Roman" panose="02020603050405020304" charset="0"/>
                      </a:endParaRPr>
                    </a:p>
                  </a:txBody>
                  <a:tcPr marL="68580" marR="68580" marT="34290" marB="34290" anchor="ctr" anchorCtr="1">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solidFill>
                          <a:srgbClr val="FF0000"/>
                        </a:solidFill>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graphicFrame>
        <p:nvGraphicFramePr>
          <p:cNvPr id="13413" name="表格 13412"/>
          <p:cNvGraphicFramePr/>
          <p:nvPr>
            <p:extLst>
              <p:ext uri="{D42A27DB-BD31-4B8C-83A1-F6EECF244321}">
                <p14:modId xmlns:p14="http://schemas.microsoft.com/office/powerpoint/2010/main" val="766615449"/>
              </p:ext>
            </p:extLst>
          </p:nvPr>
        </p:nvGraphicFramePr>
        <p:xfrm>
          <a:off x="2922372" y="3183017"/>
          <a:ext cx="1000124" cy="1086567"/>
        </p:xfrm>
        <a:graphic>
          <a:graphicData uri="http://schemas.openxmlformats.org/drawingml/2006/table">
            <a:tbl>
              <a:tblPr/>
              <a:tblGrid>
                <a:gridCol w="250031">
                  <a:extLst>
                    <a:ext uri="{9D8B030D-6E8A-4147-A177-3AD203B41FA5}">
                      <a16:colId xmlns:a16="http://schemas.microsoft.com/office/drawing/2014/main" val="20000"/>
                    </a:ext>
                  </a:extLst>
                </a:gridCol>
                <a:gridCol w="250031">
                  <a:extLst>
                    <a:ext uri="{9D8B030D-6E8A-4147-A177-3AD203B41FA5}">
                      <a16:colId xmlns:a16="http://schemas.microsoft.com/office/drawing/2014/main" val="20001"/>
                    </a:ext>
                  </a:extLst>
                </a:gridCol>
                <a:gridCol w="250031">
                  <a:extLst>
                    <a:ext uri="{9D8B030D-6E8A-4147-A177-3AD203B41FA5}">
                      <a16:colId xmlns:a16="http://schemas.microsoft.com/office/drawing/2014/main" val="20002"/>
                    </a:ext>
                  </a:extLst>
                </a:gridCol>
                <a:gridCol w="250031">
                  <a:extLst>
                    <a:ext uri="{9D8B030D-6E8A-4147-A177-3AD203B41FA5}">
                      <a16:colId xmlns:a16="http://schemas.microsoft.com/office/drawing/2014/main" val="20003"/>
                    </a:ext>
                  </a:extLst>
                </a:gridCol>
              </a:tblGrid>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r>
                        <a:rPr lang="en-US" altLang="zh-CN" sz="1800" b="1">
                          <a:latin typeface="Times New Roman" panose="02020603050405020304" charset="0"/>
                        </a:rPr>
                        <a:t>1</a:t>
                      </a:r>
                      <a:endParaRPr lang="zh-CN" altLang="en-US" sz="1800" b="1">
                        <a:latin typeface="Times New Roman" panose="02020603050405020304" charset="0"/>
                      </a:endParaRPr>
                    </a:p>
                  </a:txBody>
                  <a:tcPr marL="68580" marR="68580" marT="34290" marB="34290" anchor="ctr" anchorCtr="1">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288036">
                <a:tc>
                  <a:txBody>
                    <a:bodyPr/>
                    <a:lstStyle/>
                    <a:p>
                      <a:pPr marL="0" lvl="0" indent="0" algn="ctr">
                        <a:lnSpc>
                          <a:spcPct val="80000"/>
                        </a:lnSpc>
                        <a:spcBef>
                          <a:spcPct val="0"/>
                        </a:spcBef>
                        <a:buClr>
                          <a:schemeClr val="bg1"/>
                        </a:buClr>
                        <a:buNone/>
                      </a:pPr>
                      <a:r>
                        <a:rPr lang="en-US" altLang="zh-CN" sz="1800" b="1">
                          <a:solidFill>
                            <a:srgbClr val="FF0000"/>
                          </a:solidFill>
                          <a:latin typeface="Times New Roman" panose="02020603050405020304" charset="0"/>
                        </a:rPr>
                        <a:t>2</a:t>
                      </a:r>
                      <a:endParaRPr lang="zh-CN" altLang="en-US" sz="1800" b="1">
                        <a:solidFill>
                          <a:srgbClr val="FF0000"/>
                        </a:solidFill>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solidFill>
                          <a:srgbClr val="FF0000"/>
                        </a:solidFill>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graphicFrame>
        <p:nvGraphicFramePr>
          <p:cNvPr id="13440" name="表格 13439"/>
          <p:cNvGraphicFramePr/>
          <p:nvPr>
            <p:extLst>
              <p:ext uri="{D42A27DB-BD31-4B8C-83A1-F6EECF244321}">
                <p14:modId xmlns:p14="http://schemas.microsoft.com/office/powerpoint/2010/main" val="2132985839"/>
              </p:ext>
            </p:extLst>
          </p:nvPr>
        </p:nvGraphicFramePr>
        <p:xfrm>
          <a:off x="2922372" y="4697492"/>
          <a:ext cx="1000124" cy="1086567"/>
        </p:xfrm>
        <a:graphic>
          <a:graphicData uri="http://schemas.openxmlformats.org/drawingml/2006/table">
            <a:tbl>
              <a:tblPr/>
              <a:tblGrid>
                <a:gridCol w="250031">
                  <a:extLst>
                    <a:ext uri="{9D8B030D-6E8A-4147-A177-3AD203B41FA5}">
                      <a16:colId xmlns:a16="http://schemas.microsoft.com/office/drawing/2014/main" val="20000"/>
                    </a:ext>
                  </a:extLst>
                </a:gridCol>
                <a:gridCol w="250031">
                  <a:extLst>
                    <a:ext uri="{9D8B030D-6E8A-4147-A177-3AD203B41FA5}">
                      <a16:colId xmlns:a16="http://schemas.microsoft.com/office/drawing/2014/main" val="20001"/>
                    </a:ext>
                  </a:extLst>
                </a:gridCol>
                <a:gridCol w="250031">
                  <a:extLst>
                    <a:ext uri="{9D8B030D-6E8A-4147-A177-3AD203B41FA5}">
                      <a16:colId xmlns:a16="http://schemas.microsoft.com/office/drawing/2014/main" val="20002"/>
                    </a:ext>
                  </a:extLst>
                </a:gridCol>
                <a:gridCol w="250031">
                  <a:extLst>
                    <a:ext uri="{9D8B030D-6E8A-4147-A177-3AD203B41FA5}">
                      <a16:colId xmlns:a16="http://schemas.microsoft.com/office/drawing/2014/main" val="20003"/>
                    </a:ext>
                  </a:extLst>
                </a:gridCol>
              </a:tblGrid>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r>
                        <a:rPr lang="en-US" altLang="zh-CN" sz="1800" b="1">
                          <a:latin typeface="Times New Roman" panose="02020603050405020304" charset="0"/>
                        </a:rPr>
                        <a:t>1</a:t>
                      </a:r>
                      <a:endParaRPr lang="zh-CN" altLang="en-US" sz="1800" b="1">
                        <a:latin typeface="Times New Roman" panose="02020603050405020304" charset="0"/>
                      </a:endParaRPr>
                    </a:p>
                  </a:txBody>
                  <a:tcPr marL="68580" marR="68580" marT="34290" marB="34290" anchor="ctr" anchorCtr="1">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288036">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80000"/>
                        </a:lnSpc>
                        <a:spcBef>
                          <a:spcPct val="0"/>
                        </a:spcBef>
                        <a:buClr>
                          <a:schemeClr val="bg1"/>
                        </a:buClr>
                        <a:buNone/>
                      </a:pPr>
                      <a:r>
                        <a:rPr lang="en-US" altLang="zh-CN" sz="1800" b="1">
                          <a:solidFill>
                            <a:srgbClr val="FF0000"/>
                          </a:solidFill>
                          <a:latin typeface="Times New Roman" panose="02020603050405020304" charset="0"/>
                        </a:rPr>
                        <a:t>2</a:t>
                      </a:r>
                      <a:endParaRPr lang="zh-CN" altLang="en-US" sz="1800" b="1">
                        <a:solidFill>
                          <a:srgbClr val="FF0000"/>
                        </a:solidFill>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solidFill>
                          <a:srgbClr val="FF0000"/>
                        </a:solidFill>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sp>
        <p:nvSpPr>
          <p:cNvPr id="13467" name="直接连接符 13466"/>
          <p:cNvSpPr/>
          <p:nvPr/>
        </p:nvSpPr>
        <p:spPr>
          <a:xfrm>
            <a:off x="3422435" y="4292679"/>
            <a:ext cx="0" cy="371475"/>
          </a:xfrm>
          <a:prstGeom prst="line">
            <a:avLst/>
          </a:prstGeom>
          <a:ln w="44450" cap="flat" cmpd="sng">
            <a:solidFill>
              <a:schemeClr val="tx1"/>
            </a:solidFill>
            <a:prstDash val="solid"/>
            <a:headEnd type="none" w="med" len="med"/>
            <a:tailEnd type="triangle" w="med" len="med"/>
          </a:ln>
        </p:spPr>
      </p:sp>
      <p:sp>
        <p:nvSpPr>
          <p:cNvPr id="80" name="Rectangle 5">
            <a:extLst>
              <a:ext uri="{FF2B5EF4-FFF2-40B4-BE49-F238E27FC236}">
                <a16:creationId xmlns:a16="http://schemas.microsoft.com/office/drawing/2014/main" id="{847FF99D-7D16-47CA-87E3-7178B2FFD786}"/>
              </a:ext>
            </a:extLst>
          </p:cNvPr>
          <p:cNvSpPr>
            <a:spLocks noChangeArrowheads="1"/>
          </p:cNvSpPr>
          <p:nvPr/>
        </p:nvSpPr>
        <p:spPr bwMode="auto">
          <a:xfrm>
            <a:off x="611188" y="401638"/>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zh-CN" sz="3600" b="1" dirty="0" smtClean="0">
                <a:solidFill>
                  <a:srgbClr val="2324CB"/>
                </a:solidFill>
                <a:latin typeface="+mj-lt"/>
                <a:ea typeface="+mj-ea"/>
                <a:cs typeface="+mj-cs"/>
              </a:rPr>
              <a:t>7.5  </a:t>
            </a:r>
            <a:r>
              <a:rPr lang="en-US" altLang="zh-CN" sz="3600" b="1" dirty="0">
                <a:solidFill>
                  <a:srgbClr val="2324CB"/>
                </a:solidFill>
                <a:latin typeface="+mj-lt"/>
                <a:ea typeface="+mj-ea"/>
                <a:cs typeface="+mj-cs"/>
              </a:rPr>
              <a:t>n</a:t>
            </a:r>
            <a:r>
              <a:rPr lang="zh-CN" altLang="en-US" sz="3600" b="1" dirty="0">
                <a:solidFill>
                  <a:srgbClr val="2324CB"/>
                </a:solidFill>
                <a:latin typeface="+mj-lt"/>
                <a:ea typeface="+mj-ea"/>
                <a:cs typeface="+mj-cs"/>
              </a:rPr>
              <a:t>后问题</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367"/>
                                        </p:tgtEl>
                                        <p:attrNameLst>
                                          <p:attrName>style.visibility</p:attrName>
                                        </p:attrNameLst>
                                      </p:cBhvr>
                                      <p:to>
                                        <p:strVal val="visible"/>
                                      </p:to>
                                    </p:set>
                                    <p:animEffect transition="in" filter="wipe(down)">
                                      <p:cBhvr>
                                        <p:cTn id="7" dur="500"/>
                                        <p:tgtEl>
                                          <p:spTgt spid="133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314"/>
                                        </p:tgtEl>
                                        <p:attrNameLst>
                                          <p:attrName>style.visibility</p:attrName>
                                        </p:attrNameLst>
                                      </p:cBhvr>
                                      <p:to>
                                        <p:strVal val="visible"/>
                                      </p:to>
                                    </p:set>
                                    <p:animEffect transition="in" filter="wipe(up)">
                                      <p:cBhvr>
                                        <p:cTn id="12" dur="500"/>
                                        <p:tgtEl>
                                          <p:spTgt spid="1331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1338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33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3368"/>
                                        </p:tgtEl>
                                        <p:attrNameLst>
                                          <p:attrName>style.visibility</p:attrName>
                                        </p:attrNameLst>
                                      </p:cBhvr>
                                      <p:to>
                                        <p:strVal val="visible"/>
                                      </p:to>
                                    </p:set>
                                    <p:animEffect transition="in" filter="wipe(up)">
                                      <p:cBhvr>
                                        <p:cTn id="25" dur="500"/>
                                        <p:tgtEl>
                                          <p:spTgt spid="1336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3318"/>
                                        </p:tgtEl>
                                        <p:attrNameLst>
                                          <p:attrName>style.visibility</p:attrName>
                                        </p:attrNameLst>
                                      </p:cBhvr>
                                      <p:to>
                                        <p:strVal val="visible"/>
                                      </p:to>
                                    </p:set>
                                    <p:animEffect transition="in" filter="wipe(left)">
                                      <p:cBhvr>
                                        <p:cTn id="30" dur="500"/>
                                        <p:tgtEl>
                                          <p:spTgt spid="1331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34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33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3377"/>
                                        </p:tgtEl>
                                        <p:attrNameLst>
                                          <p:attrName>style.visibility</p:attrName>
                                        </p:attrNameLst>
                                      </p:cBhvr>
                                      <p:to>
                                        <p:strVal val="visible"/>
                                      </p:to>
                                    </p:set>
                                    <p:animEffect transition="in" filter="wipe(down)">
                                      <p:cBhvr>
                                        <p:cTn id="43" dur="500"/>
                                        <p:tgtEl>
                                          <p:spTgt spid="1337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3372"/>
                                        </p:tgtEl>
                                        <p:attrNameLst>
                                          <p:attrName>style.visibility</p:attrName>
                                        </p:attrNameLst>
                                      </p:cBhvr>
                                      <p:to>
                                        <p:strVal val="visible"/>
                                      </p:to>
                                    </p:set>
                                    <p:animEffect transition="in" filter="wipe(up)">
                                      <p:cBhvr>
                                        <p:cTn id="48" dur="500"/>
                                        <p:tgtEl>
                                          <p:spTgt spid="1337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3467"/>
                                        </p:tgtEl>
                                        <p:attrNameLst>
                                          <p:attrName>style.visibility</p:attrName>
                                        </p:attrNameLst>
                                      </p:cBhvr>
                                      <p:to>
                                        <p:strVal val="visible"/>
                                      </p:to>
                                    </p:set>
                                    <p:animEffect transition="in" filter="wipe(up)">
                                      <p:cBhvr>
                                        <p:cTn id="53" dur="500"/>
                                        <p:tgtEl>
                                          <p:spTgt spid="1346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499"/>
                                          </p:stCondLst>
                                        </p:cTn>
                                        <p:tgtEl>
                                          <p:spTgt spid="1344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499"/>
                                          </p:stCondLst>
                                        </p:cTn>
                                        <p:tgtEl>
                                          <p:spTgt spid="1337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13376"/>
                                        </p:tgtEl>
                                        <p:attrNameLst>
                                          <p:attrName>style.visibility</p:attrName>
                                        </p:attrNameLst>
                                      </p:cBhvr>
                                      <p:to>
                                        <p:strVal val="visible"/>
                                      </p:to>
                                    </p:set>
                                    <p:animEffect transition="in" filter="wipe(down)">
                                      <p:cBhvr>
                                        <p:cTn id="66" dur="500"/>
                                        <p:tgtEl>
                                          <p:spTgt spid="13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78" grpId="0"/>
      <p:bldP spid="13379" grpId="0"/>
      <p:bldP spid="1338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表格 14337"/>
          <p:cNvGraphicFramePr/>
          <p:nvPr>
            <p:extLst>
              <p:ext uri="{D42A27DB-BD31-4B8C-83A1-F6EECF244321}">
                <p14:modId xmlns:p14="http://schemas.microsoft.com/office/powerpoint/2010/main" val="1004208898"/>
              </p:ext>
            </p:extLst>
          </p:nvPr>
        </p:nvGraphicFramePr>
        <p:xfrm>
          <a:off x="981106" y="3599260"/>
          <a:ext cx="971552" cy="1064708"/>
        </p:xfrm>
        <a:graphic>
          <a:graphicData uri="http://schemas.openxmlformats.org/drawingml/2006/table">
            <a:tbl>
              <a:tblPr/>
              <a:tblGrid>
                <a:gridCol w="242888">
                  <a:extLst>
                    <a:ext uri="{9D8B030D-6E8A-4147-A177-3AD203B41FA5}">
                      <a16:colId xmlns:a16="http://schemas.microsoft.com/office/drawing/2014/main" val="20000"/>
                    </a:ext>
                  </a:extLst>
                </a:gridCol>
                <a:gridCol w="242888">
                  <a:extLst>
                    <a:ext uri="{9D8B030D-6E8A-4147-A177-3AD203B41FA5}">
                      <a16:colId xmlns:a16="http://schemas.microsoft.com/office/drawing/2014/main" val="20001"/>
                    </a:ext>
                  </a:extLst>
                </a:gridCol>
                <a:gridCol w="242888">
                  <a:extLst>
                    <a:ext uri="{9D8B030D-6E8A-4147-A177-3AD203B41FA5}">
                      <a16:colId xmlns:a16="http://schemas.microsoft.com/office/drawing/2014/main" val="20002"/>
                    </a:ext>
                  </a:extLst>
                </a:gridCol>
                <a:gridCol w="242888">
                  <a:extLst>
                    <a:ext uri="{9D8B030D-6E8A-4147-A177-3AD203B41FA5}">
                      <a16:colId xmlns:a16="http://schemas.microsoft.com/office/drawing/2014/main" val="20003"/>
                    </a:ext>
                  </a:extLst>
                </a:gridCol>
              </a:tblGrid>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r>
                        <a:rPr lang="en-US" altLang="zh-CN" sz="1800" b="1">
                          <a:latin typeface="Times New Roman" panose="02020603050405020304" charset="0"/>
                        </a:rPr>
                        <a:t>1</a:t>
                      </a:r>
                      <a:endParaRPr lang="zh-CN" altLang="en-US" sz="1800" b="1">
                        <a:latin typeface="Times New Roman" panose="02020603050405020304" charset="0"/>
                      </a:endParaRPr>
                    </a:p>
                  </a:txBody>
                  <a:tcPr marL="68580" marR="68580" marT="34290" marB="34290" anchor="ctr" anchorCtr="1">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solidFill>
                          <a:srgbClr val="FF0000"/>
                        </a:solidFill>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grpSp>
        <p:nvGrpSpPr>
          <p:cNvPr id="14365" name="组合 14364"/>
          <p:cNvGrpSpPr/>
          <p:nvPr/>
        </p:nvGrpSpPr>
        <p:grpSpPr>
          <a:xfrm>
            <a:off x="7717771" y="4014787"/>
            <a:ext cx="925249" cy="1042988"/>
            <a:chOff x="5076" y="2532"/>
            <a:chExt cx="673" cy="876"/>
          </a:xfrm>
        </p:grpSpPr>
        <p:sp>
          <p:nvSpPr>
            <p:cNvPr id="14366" name="椭圆 14365"/>
            <p:cNvSpPr/>
            <p:nvPr/>
          </p:nvSpPr>
          <p:spPr>
            <a:xfrm>
              <a:off x="5076" y="3132"/>
              <a:ext cx="288" cy="276"/>
            </a:xfrm>
            <a:prstGeom prst="ellipse">
              <a:avLst/>
            </a:prstGeom>
            <a:solidFill>
              <a:srgbClr val="CCFFCC"/>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31</a:t>
              </a:r>
            </a:p>
          </p:txBody>
        </p:sp>
        <p:sp>
          <p:nvSpPr>
            <p:cNvPr id="14367" name="直接连接符 14366"/>
            <p:cNvSpPr/>
            <p:nvPr/>
          </p:nvSpPr>
          <p:spPr>
            <a:xfrm>
              <a:off x="5220" y="2532"/>
              <a:ext cx="0" cy="600"/>
            </a:xfrm>
            <a:prstGeom prst="line">
              <a:avLst/>
            </a:prstGeom>
            <a:ln w="31750" cap="flat" cmpd="sng">
              <a:solidFill>
                <a:schemeClr val="tx1"/>
              </a:solidFill>
              <a:prstDash val="solid"/>
              <a:miter/>
              <a:headEnd type="none" w="med" len="med"/>
              <a:tailEnd type="none" w="med" len="med"/>
            </a:ln>
          </p:spPr>
        </p:sp>
        <p:sp>
          <p:nvSpPr>
            <p:cNvPr id="14368" name="文本框 14367"/>
            <p:cNvSpPr txBox="1"/>
            <p:nvPr/>
          </p:nvSpPr>
          <p:spPr>
            <a:xfrm>
              <a:off x="5197" y="2676"/>
              <a:ext cx="552" cy="310"/>
            </a:xfrm>
            <a:prstGeom prst="rect">
              <a:avLst/>
            </a:prstGeom>
            <a:noFill/>
            <a:ln w="9525">
              <a:noFill/>
            </a:ln>
          </p:spPr>
          <p:txBody>
            <a:bodyPr>
              <a:spAutoFit/>
            </a:bodyPr>
            <a:lstStyle/>
            <a:p>
              <a:pPr eaLnBrk="0" hangingPunct="0">
                <a:buClr>
                  <a:schemeClr val="bg1"/>
                </a:buClr>
              </a:pPr>
              <a:r>
                <a:rPr lang="en-US" altLang="zh-CN" sz="1800" b="1" dirty="0">
                  <a:solidFill>
                    <a:srgbClr val="006600"/>
                  </a:solidFill>
                  <a:latin typeface="Times New Roman" panose="02020603050405020304" charset="0"/>
                </a:rPr>
                <a:t>x</a:t>
              </a:r>
              <a:r>
                <a:rPr lang="en-US" altLang="zh-CN" sz="1800" b="1" baseline="-25000" dirty="0">
                  <a:solidFill>
                    <a:srgbClr val="006600"/>
                  </a:solidFill>
                  <a:latin typeface="Times New Roman" panose="02020603050405020304" charset="0"/>
                </a:rPr>
                <a:t>4</a:t>
              </a:r>
              <a:r>
                <a:rPr lang="en-US" altLang="zh-CN" sz="1800" b="1" dirty="0">
                  <a:solidFill>
                    <a:srgbClr val="006600"/>
                  </a:solidFill>
                  <a:latin typeface="Times New Roman" panose="02020603050405020304" charset="0"/>
                </a:rPr>
                <a:t>=3</a:t>
              </a:r>
            </a:p>
          </p:txBody>
        </p:sp>
      </p:grpSp>
      <p:sp>
        <p:nvSpPr>
          <p:cNvPr id="14369" name="文本框 14368"/>
          <p:cNvSpPr txBox="1"/>
          <p:nvPr/>
        </p:nvSpPr>
        <p:spPr>
          <a:xfrm>
            <a:off x="738592" y="763515"/>
            <a:ext cx="4311292" cy="707886"/>
          </a:xfrm>
          <a:prstGeom prst="rect">
            <a:avLst/>
          </a:prstGeom>
          <a:noFill/>
          <a:ln w="9525">
            <a:noFill/>
          </a:ln>
        </p:spPr>
        <p:txBody>
          <a:bodyPr wrap="square">
            <a:spAutoFit/>
          </a:bodyPr>
          <a:lstStyle/>
          <a:p>
            <a:pPr marL="285750" indent="-285750">
              <a:spcBef>
                <a:spcPct val="20000"/>
              </a:spcBef>
              <a:buClr>
                <a:srgbClr val="0D0D0D"/>
              </a:buClr>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结点</a:t>
            </a:r>
            <a:r>
              <a:rPr lang="en-US" altLang="zh-CN" sz="2000" b="1" dirty="0">
                <a:latin typeface="宋体" panose="02010600030101010101" pitchFamily="2" charset="-122"/>
                <a:ea typeface="宋体" panose="02010600030101010101" pitchFamily="2" charset="-122"/>
              </a:rPr>
              <a:t>18</a:t>
            </a:r>
            <a:r>
              <a:rPr lang="zh-CN" altLang="en-US" sz="2000" b="1" dirty="0">
                <a:latin typeface="宋体" panose="02010600030101010101" pitchFamily="2" charset="-122"/>
                <a:ea typeface="宋体" panose="02010600030101010101" pitchFamily="2" charset="-122"/>
              </a:rPr>
              <a:t>生成结点</a:t>
            </a:r>
            <a:r>
              <a:rPr lang="en-US" altLang="zh-CN" sz="2000" b="1" dirty="0">
                <a:latin typeface="宋体" panose="02010600030101010101" pitchFamily="2" charset="-122"/>
                <a:ea typeface="宋体" panose="02010600030101010101" pitchFamily="2" charset="-122"/>
              </a:rPr>
              <a:t>29, </a:t>
            </a:r>
            <a:r>
              <a:rPr lang="zh-CN" altLang="en-US" sz="2000" b="1" dirty="0">
                <a:latin typeface="宋体" panose="02010600030101010101" pitchFamily="2" charset="-122"/>
                <a:ea typeface="宋体" panose="02010600030101010101" pitchFamily="2" charset="-122"/>
              </a:rPr>
              <a:t>结点</a:t>
            </a:r>
            <a:r>
              <a:rPr lang="en-US" altLang="zh-CN" sz="2000" b="1" dirty="0">
                <a:latin typeface="宋体" panose="02010600030101010101" pitchFamily="2" charset="-122"/>
                <a:ea typeface="宋体" panose="02010600030101010101" pitchFamily="2" charset="-122"/>
              </a:rPr>
              <a:t>29</a:t>
            </a:r>
            <a:r>
              <a:rPr lang="zh-CN" altLang="en-US" sz="2000" b="1" dirty="0">
                <a:latin typeface="宋体" panose="02010600030101010101" pitchFamily="2" charset="-122"/>
                <a:ea typeface="宋体" panose="02010600030101010101" pitchFamily="2" charset="-122"/>
              </a:rPr>
              <a:t>成为扩展结点</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路径变为</a:t>
            </a:r>
            <a:r>
              <a:rPr lang="en-US" altLang="zh-CN" sz="2000" b="1" dirty="0">
                <a:latin typeface="宋体" panose="02010600030101010101" pitchFamily="2" charset="-122"/>
                <a:ea typeface="宋体" panose="02010600030101010101" pitchFamily="2" charset="-122"/>
              </a:rPr>
              <a:t>(2,4);</a:t>
            </a:r>
          </a:p>
        </p:txBody>
      </p:sp>
      <p:grpSp>
        <p:nvGrpSpPr>
          <p:cNvPr id="14370" name="组合 14369"/>
          <p:cNvGrpSpPr/>
          <p:nvPr/>
        </p:nvGrpSpPr>
        <p:grpSpPr>
          <a:xfrm>
            <a:off x="3829050" y="1100137"/>
            <a:ext cx="4404900" cy="4227911"/>
            <a:chOff x="2556" y="540"/>
            <a:chExt cx="3204" cy="3551"/>
          </a:xfrm>
        </p:grpSpPr>
        <p:grpSp>
          <p:nvGrpSpPr>
            <p:cNvPr id="14371" name="组合 14370"/>
            <p:cNvGrpSpPr/>
            <p:nvPr/>
          </p:nvGrpSpPr>
          <p:grpSpPr>
            <a:xfrm>
              <a:off x="4524" y="720"/>
              <a:ext cx="1092" cy="696"/>
              <a:chOff x="4308" y="720"/>
              <a:chExt cx="1092" cy="696"/>
            </a:xfrm>
          </p:grpSpPr>
          <p:sp>
            <p:nvSpPr>
              <p:cNvPr id="14372" name="椭圆 14371"/>
              <p:cNvSpPr/>
              <p:nvPr/>
            </p:nvSpPr>
            <p:spPr>
              <a:xfrm>
                <a:off x="5112" y="1140"/>
                <a:ext cx="288" cy="276"/>
              </a:xfrm>
              <a:prstGeom prst="ellipse">
                <a:avLst/>
              </a:prstGeom>
              <a:solidFill>
                <a:srgbClr val="CCFFCC"/>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18</a:t>
                </a:r>
              </a:p>
            </p:txBody>
          </p:sp>
          <p:sp>
            <p:nvSpPr>
              <p:cNvPr id="14373" name="直接连接符 14372"/>
              <p:cNvSpPr/>
              <p:nvPr/>
            </p:nvSpPr>
            <p:spPr>
              <a:xfrm>
                <a:off x="4308" y="788"/>
                <a:ext cx="912" cy="368"/>
              </a:xfrm>
              <a:prstGeom prst="line">
                <a:avLst/>
              </a:prstGeom>
              <a:ln w="31750" cap="flat" cmpd="sng">
                <a:solidFill>
                  <a:schemeClr val="tx1"/>
                </a:solidFill>
                <a:prstDash val="solid"/>
                <a:miter/>
                <a:headEnd type="none" w="med" len="med"/>
                <a:tailEnd type="none" w="med" len="med"/>
              </a:ln>
            </p:spPr>
          </p:sp>
          <p:sp>
            <p:nvSpPr>
              <p:cNvPr id="14374" name="文本框 14373"/>
              <p:cNvSpPr txBox="1"/>
              <p:nvPr/>
            </p:nvSpPr>
            <p:spPr>
              <a:xfrm>
                <a:off x="4680" y="720"/>
                <a:ext cx="552" cy="543"/>
              </a:xfrm>
              <a:prstGeom prst="rect">
                <a:avLst/>
              </a:prstGeom>
              <a:noFill/>
              <a:ln w="9525">
                <a:noFill/>
              </a:ln>
            </p:spPr>
            <p:txBody>
              <a:bodyPr>
                <a:spAutoFit/>
              </a:bodyPr>
              <a:lstStyle/>
              <a:p>
                <a:pPr eaLnBrk="0" hangingPunct="0">
                  <a:buClr>
                    <a:schemeClr val="bg1"/>
                  </a:buClr>
                </a:pPr>
                <a:r>
                  <a:rPr lang="en-US" altLang="zh-CN" sz="1800" b="1">
                    <a:solidFill>
                      <a:srgbClr val="006600"/>
                    </a:solidFill>
                    <a:latin typeface="Times New Roman" panose="02020603050405020304" charset="0"/>
                  </a:rPr>
                  <a:t>x</a:t>
                </a:r>
                <a:r>
                  <a:rPr lang="en-US" altLang="zh-CN" sz="1800" b="1" baseline="-25000">
                    <a:solidFill>
                      <a:srgbClr val="006600"/>
                    </a:solidFill>
                    <a:latin typeface="Times New Roman" panose="02020603050405020304" charset="0"/>
                  </a:rPr>
                  <a:t>1</a:t>
                </a:r>
                <a:r>
                  <a:rPr lang="en-US" altLang="zh-CN" sz="1800" b="1">
                    <a:solidFill>
                      <a:srgbClr val="006600"/>
                    </a:solidFill>
                    <a:latin typeface="Times New Roman" panose="02020603050405020304" charset="0"/>
                  </a:rPr>
                  <a:t>= 2</a:t>
                </a:r>
              </a:p>
            </p:txBody>
          </p:sp>
        </p:grpSp>
        <p:grpSp>
          <p:nvGrpSpPr>
            <p:cNvPr id="14375" name="组合 14374"/>
            <p:cNvGrpSpPr/>
            <p:nvPr/>
          </p:nvGrpSpPr>
          <p:grpSpPr>
            <a:xfrm>
              <a:off x="2556" y="540"/>
              <a:ext cx="2424" cy="3551"/>
              <a:chOff x="2340" y="540"/>
              <a:chExt cx="2424" cy="3551"/>
            </a:xfrm>
          </p:grpSpPr>
          <p:grpSp>
            <p:nvGrpSpPr>
              <p:cNvPr id="14376" name="组合 14375"/>
              <p:cNvGrpSpPr/>
              <p:nvPr/>
            </p:nvGrpSpPr>
            <p:grpSpPr>
              <a:xfrm>
                <a:off x="3264" y="1344"/>
                <a:ext cx="996" cy="780"/>
                <a:chOff x="4248" y="1344"/>
                <a:chExt cx="996" cy="780"/>
              </a:xfrm>
            </p:grpSpPr>
            <p:sp>
              <p:nvSpPr>
                <p:cNvPr id="14377" name="椭圆 14376"/>
                <p:cNvSpPr/>
                <p:nvPr/>
              </p:nvSpPr>
              <p:spPr>
                <a:xfrm>
                  <a:off x="4956" y="1836"/>
                  <a:ext cx="288" cy="288"/>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13</a:t>
                  </a:r>
                </a:p>
              </p:txBody>
            </p:sp>
            <p:sp>
              <p:nvSpPr>
                <p:cNvPr id="14378" name="直接连接符 14377"/>
                <p:cNvSpPr/>
                <p:nvPr/>
              </p:nvSpPr>
              <p:spPr>
                <a:xfrm>
                  <a:off x="4248" y="1416"/>
                  <a:ext cx="840" cy="420"/>
                </a:xfrm>
                <a:prstGeom prst="line">
                  <a:avLst/>
                </a:prstGeom>
                <a:ln w="31750" cap="flat" cmpd="sng">
                  <a:solidFill>
                    <a:schemeClr val="tx1"/>
                  </a:solidFill>
                  <a:prstDash val="solid"/>
                  <a:miter/>
                  <a:headEnd type="none" w="med" len="med"/>
                  <a:tailEnd type="none" w="med" len="med"/>
                </a:ln>
              </p:spPr>
            </p:sp>
            <p:sp>
              <p:nvSpPr>
                <p:cNvPr id="14379" name="文本框 14378"/>
                <p:cNvSpPr txBox="1"/>
                <p:nvPr/>
              </p:nvSpPr>
              <p:spPr>
                <a:xfrm>
                  <a:off x="4548" y="1344"/>
                  <a:ext cx="552" cy="543"/>
                </a:xfrm>
                <a:prstGeom prst="rect">
                  <a:avLst/>
                </a:prstGeom>
                <a:noFill/>
                <a:ln w="9525">
                  <a:noFill/>
                </a:ln>
              </p:spPr>
              <p:txBody>
                <a:bodyPr>
                  <a:spAutoFit/>
                </a:bodyPr>
                <a:lstStyle/>
                <a:p>
                  <a:pPr eaLnBrk="0" hangingPunct="0">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2</a:t>
                  </a:r>
                  <a:r>
                    <a:rPr lang="en-US" altLang="zh-CN" sz="1800" b="1">
                      <a:solidFill>
                        <a:srgbClr val="0000FF"/>
                      </a:solidFill>
                      <a:latin typeface="Times New Roman" panose="02020603050405020304" charset="0"/>
                    </a:rPr>
                    <a:t>= 4</a:t>
                  </a:r>
                </a:p>
              </p:txBody>
            </p:sp>
          </p:grpSp>
          <p:grpSp>
            <p:nvGrpSpPr>
              <p:cNvPr id="14380" name="组合 14379"/>
              <p:cNvGrpSpPr/>
              <p:nvPr/>
            </p:nvGrpSpPr>
            <p:grpSpPr>
              <a:xfrm>
                <a:off x="3396" y="2976"/>
                <a:ext cx="612" cy="864"/>
                <a:chOff x="4380" y="2976"/>
                <a:chExt cx="612" cy="864"/>
              </a:xfrm>
            </p:grpSpPr>
            <p:sp>
              <p:nvSpPr>
                <p:cNvPr id="14381" name="椭圆 14380"/>
                <p:cNvSpPr/>
                <p:nvPr/>
              </p:nvSpPr>
              <p:spPr>
                <a:xfrm>
                  <a:off x="4704" y="3576"/>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15</a:t>
                  </a:r>
                </a:p>
              </p:txBody>
            </p:sp>
            <p:sp>
              <p:nvSpPr>
                <p:cNvPr id="14382" name="直接连接符 14381"/>
                <p:cNvSpPr/>
                <p:nvPr/>
              </p:nvSpPr>
              <p:spPr>
                <a:xfrm>
                  <a:off x="4848" y="2976"/>
                  <a:ext cx="0" cy="600"/>
                </a:xfrm>
                <a:prstGeom prst="line">
                  <a:avLst/>
                </a:prstGeom>
                <a:ln w="31750" cap="flat" cmpd="sng">
                  <a:solidFill>
                    <a:schemeClr val="tx1"/>
                  </a:solidFill>
                  <a:prstDash val="solid"/>
                  <a:miter/>
                  <a:headEnd type="none" w="med" len="med"/>
                  <a:tailEnd type="none" w="med" len="med"/>
                </a:ln>
              </p:spPr>
            </p:sp>
            <p:sp>
              <p:nvSpPr>
                <p:cNvPr id="14383" name="文本框 14382"/>
                <p:cNvSpPr txBox="1"/>
                <p:nvPr/>
              </p:nvSpPr>
              <p:spPr>
                <a:xfrm>
                  <a:off x="4380" y="3252"/>
                  <a:ext cx="504" cy="408"/>
                </a:xfrm>
                <a:prstGeom prst="rect">
                  <a:avLst/>
                </a:prstGeom>
                <a:noFill/>
                <a:ln w="9525">
                  <a:noFill/>
                </a:ln>
              </p:spPr>
              <p:txBody>
                <a:bodyPr>
                  <a:spAutoFit/>
                </a:bodyPr>
                <a:lstStyle/>
                <a:p>
                  <a:pPr>
                    <a:lnSpc>
                      <a:spcPct val="70000"/>
                    </a:lnSpc>
                    <a:spcBef>
                      <a:spcPct val="50000"/>
                    </a:spcBef>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4</a:t>
                  </a:r>
                  <a:r>
                    <a:rPr lang="en-US" altLang="zh-CN" sz="1800" b="1">
                      <a:solidFill>
                        <a:srgbClr val="0000FF"/>
                      </a:solidFill>
                      <a:latin typeface="Times New Roman" panose="02020603050405020304" charset="0"/>
                    </a:rPr>
                    <a:t>=3</a:t>
                  </a:r>
                </a:p>
              </p:txBody>
            </p:sp>
          </p:grpSp>
          <p:sp>
            <p:nvSpPr>
              <p:cNvPr id="14384" name="椭圆 14383"/>
              <p:cNvSpPr/>
              <p:nvPr/>
            </p:nvSpPr>
            <p:spPr>
              <a:xfrm>
                <a:off x="4116" y="540"/>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a:t>
                </a:r>
              </a:p>
            </p:txBody>
          </p:sp>
          <p:grpSp>
            <p:nvGrpSpPr>
              <p:cNvPr id="14385" name="组合 14384"/>
              <p:cNvGrpSpPr/>
              <p:nvPr/>
            </p:nvGrpSpPr>
            <p:grpSpPr>
              <a:xfrm>
                <a:off x="2340" y="1392"/>
                <a:ext cx="852" cy="732"/>
                <a:chOff x="3876" y="1392"/>
                <a:chExt cx="852" cy="732"/>
              </a:xfrm>
            </p:grpSpPr>
            <p:sp>
              <p:nvSpPr>
                <p:cNvPr id="14386" name="椭圆 14385"/>
                <p:cNvSpPr/>
                <p:nvPr/>
              </p:nvSpPr>
              <p:spPr>
                <a:xfrm>
                  <a:off x="3876" y="1860"/>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3</a:t>
                  </a:r>
                </a:p>
              </p:txBody>
            </p:sp>
            <p:sp>
              <p:nvSpPr>
                <p:cNvPr id="14387" name="直接连接符 14386"/>
                <p:cNvSpPr/>
                <p:nvPr/>
              </p:nvSpPr>
              <p:spPr>
                <a:xfrm flipH="1">
                  <a:off x="4044" y="1392"/>
                  <a:ext cx="684" cy="468"/>
                </a:xfrm>
                <a:prstGeom prst="line">
                  <a:avLst/>
                </a:prstGeom>
                <a:ln w="31750" cap="flat" cmpd="sng">
                  <a:solidFill>
                    <a:schemeClr val="tx1"/>
                  </a:solidFill>
                  <a:prstDash val="solid"/>
                  <a:miter/>
                  <a:headEnd type="none" w="med" len="med"/>
                  <a:tailEnd type="none" w="med" len="med"/>
                </a:ln>
              </p:spPr>
            </p:sp>
            <p:sp>
              <p:nvSpPr>
                <p:cNvPr id="14388" name="文本框 14387"/>
                <p:cNvSpPr txBox="1"/>
                <p:nvPr/>
              </p:nvSpPr>
              <p:spPr>
                <a:xfrm>
                  <a:off x="3924" y="1404"/>
                  <a:ext cx="540" cy="543"/>
                </a:xfrm>
                <a:prstGeom prst="rect">
                  <a:avLst/>
                </a:prstGeom>
                <a:noFill/>
                <a:ln w="9525">
                  <a:noFill/>
                </a:ln>
              </p:spPr>
              <p:txBody>
                <a:bodyPr>
                  <a:spAutoFit/>
                </a:bodyPr>
                <a:lstStyle/>
                <a:p>
                  <a:pPr eaLnBrk="0" hangingPunct="0">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2</a:t>
                  </a:r>
                  <a:r>
                    <a:rPr lang="en-US" altLang="zh-CN" sz="1800" b="1">
                      <a:solidFill>
                        <a:srgbClr val="0000FF"/>
                      </a:solidFill>
                      <a:latin typeface="Times New Roman" panose="02020603050405020304" charset="0"/>
                    </a:rPr>
                    <a:t>= 2</a:t>
                  </a:r>
                </a:p>
              </p:txBody>
            </p:sp>
          </p:grpSp>
          <p:grpSp>
            <p:nvGrpSpPr>
              <p:cNvPr id="14389" name="组合 14388"/>
              <p:cNvGrpSpPr/>
              <p:nvPr/>
            </p:nvGrpSpPr>
            <p:grpSpPr>
              <a:xfrm>
                <a:off x="3089" y="732"/>
                <a:ext cx="1111" cy="696"/>
                <a:chOff x="3089" y="732"/>
                <a:chExt cx="1111" cy="696"/>
              </a:xfrm>
            </p:grpSpPr>
            <p:sp>
              <p:nvSpPr>
                <p:cNvPr id="14390" name="椭圆 14389"/>
                <p:cNvSpPr/>
                <p:nvPr/>
              </p:nvSpPr>
              <p:spPr>
                <a:xfrm>
                  <a:off x="3089" y="1164"/>
                  <a:ext cx="295"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2</a:t>
                  </a:r>
                </a:p>
              </p:txBody>
            </p:sp>
            <p:sp>
              <p:nvSpPr>
                <p:cNvPr id="14391" name="直接连接符 14390"/>
                <p:cNvSpPr/>
                <p:nvPr/>
              </p:nvSpPr>
              <p:spPr>
                <a:xfrm flipH="1">
                  <a:off x="3242" y="792"/>
                  <a:ext cx="958" cy="372"/>
                </a:xfrm>
                <a:prstGeom prst="line">
                  <a:avLst/>
                </a:prstGeom>
                <a:ln w="31750" cap="flat" cmpd="sng">
                  <a:solidFill>
                    <a:schemeClr val="tx1"/>
                  </a:solidFill>
                  <a:prstDash val="solid"/>
                  <a:miter/>
                  <a:headEnd type="none" w="med" len="med"/>
                  <a:tailEnd type="none" w="med" len="med"/>
                </a:ln>
              </p:spPr>
            </p:sp>
            <p:sp>
              <p:nvSpPr>
                <p:cNvPr id="14392" name="文本框 14391"/>
                <p:cNvSpPr txBox="1"/>
                <p:nvPr/>
              </p:nvSpPr>
              <p:spPr>
                <a:xfrm>
                  <a:off x="3216" y="732"/>
                  <a:ext cx="516" cy="543"/>
                </a:xfrm>
                <a:prstGeom prst="rect">
                  <a:avLst/>
                </a:prstGeom>
                <a:noFill/>
                <a:ln w="9525">
                  <a:noFill/>
                </a:ln>
              </p:spPr>
              <p:txBody>
                <a:bodyPr>
                  <a:spAutoFit/>
                </a:bodyPr>
                <a:lstStyle/>
                <a:p>
                  <a:pPr eaLnBrk="0" hangingPunct="0">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1</a:t>
                  </a:r>
                  <a:r>
                    <a:rPr lang="en-US" altLang="zh-CN" sz="1800" b="1">
                      <a:solidFill>
                        <a:srgbClr val="0000FF"/>
                      </a:solidFill>
                      <a:latin typeface="Times New Roman" panose="02020603050405020304" charset="0"/>
                    </a:rPr>
                    <a:t>=1</a:t>
                  </a:r>
                </a:p>
              </p:txBody>
            </p:sp>
          </p:grpSp>
          <p:sp>
            <p:nvSpPr>
              <p:cNvPr id="14393" name="文本框 14392"/>
              <p:cNvSpPr txBox="1"/>
              <p:nvPr/>
            </p:nvSpPr>
            <p:spPr>
              <a:xfrm>
                <a:off x="2352" y="2100"/>
                <a:ext cx="467" cy="264"/>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dirty="0">
                    <a:solidFill>
                      <a:srgbClr val="FF0000"/>
                    </a:solidFill>
                    <a:latin typeface="Times New Roman" panose="02020603050405020304" charset="0"/>
                  </a:rPr>
                  <a:t>kill</a:t>
                </a:r>
              </a:p>
            </p:txBody>
          </p:sp>
          <p:sp>
            <p:nvSpPr>
              <p:cNvPr id="14394" name="直接连接符 14393"/>
              <p:cNvSpPr/>
              <p:nvPr/>
            </p:nvSpPr>
            <p:spPr>
              <a:xfrm flipV="1">
                <a:off x="2508" y="1404"/>
                <a:ext cx="660" cy="456"/>
              </a:xfrm>
              <a:prstGeom prst="line">
                <a:avLst/>
              </a:prstGeom>
              <a:ln w="38100" cap="flat" cmpd="sng">
                <a:solidFill>
                  <a:srgbClr val="FF0000"/>
                </a:solidFill>
                <a:prstDash val="solid"/>
                <a:miter/>
                <a:headEnd type="none" w="med" len="med"/>
                <a:tailEnd type="triangle" w="med" len="med"/>
              </a:ln>
            </p:spPr>
          </p:sp>
          <p:grpSp>
            <p:nvGrpSpPr>
              <p:cNvPr id="14395" name="组合 14394"/>
              <p:cNvGrpSpPr/>
              <p:nvPr/>
            </p:nvGrpSpPr>
            <p:grpSpPr>
              <a:xfrm>
                <a:off x="3228" y="2112"/>
                <a:ext cx="648" cy="864"/>
                <a:chOff x="4740" y="2112"/>
                <a:chExt cx="648" cy="864"/>
              </a:xfrm>
            </p:grpSpPr>
            <p:sp>
              <p:nvSpPr>
                <p:cNvPr id="14396" name="椭圆 14395"/>
                <p:cNvSpPr/>
                <p:nvPr/>
              </p:nvSpPr>
              <p:spPr>
                <a:xfrm>
                  <a:off x="4860" y="2712"/>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11</a:t>
                  </a:r>
                </a:p>
              </p:txBody>
            </p:sp>
            <p:sp>
              <p:nvSpPr>
                <p:cNvPr id="14397" name="直接连接符 14396"/>
                <p:cNvSpPr/>
                <p:nvPr/>
              </p:nvSpPr>
              <p:spPr>
                <a:xfrm>
                  <a:off x="4740" y="2112"/>
                  <a:ext cx="264" cy="600"/>
                </a:xfrm>
                <a:prstGeom prst="line">
                  <a:avLst/>
                </a:prstGeom>
                <a:ln w="31750" cap="flat" cmpd="sng">
                  <a:solidFill>
                    <a:schemeClr val="tx1"/>
                  </a:solidFill>
                  <a:prstDash val="solid"/>
                  <a:miter/>
                  <a:headEnd type="none" w="med" len="med"/>
                  <a:tailEnd type="none" w="med" len="med"/>
                </a:ln>
              </p:spPr>
            </p:sp>
            <p:sp>
              <p:nvSpPr>
                <p:cNvPr id="14398" name="文本框 14397"/>
                <p:cNvSpPr txBox="1"/>
                <p:nvPr/>
              </p:nvSpPr>
              <p:spPr>
                <a:xfrm>
                  <a:off x="4848" y="2208"/>
                  <a:ext cx="540" cy="310"/>
                </a:xfrm>
                <a:prstGeom prst="rect">
                  <a:avLst/>
                </a:prstGeom>
                <a:noFill/>
                <a:ln w="9525">
                  <a:noFill/>
                </a:ln>
              </p:spPr>
              <p:txBody>
                <a:bodyPr>
                  <a:spAutoFit/>
                </a:bodyPr>
                <a:lstStyle/>
                <a:p>
                  <a:pPr eaLnBrk="0" hangingPunct="0">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3</a:t>
                  </a:r>
                  <a:r>
                    <a:rPr lang="en-US" altLang="zh-CN" sz="1800" b="1">
                      <a:solidFill>
                        <a:srgbClr val="0000FF"/>
                      </a:solidFill>
                      <a:latin typeface="Times New Roman" panose="02020603050405020304" charset="0"/>
                    </a:rPr>
                    <a:t>=4</a:t>
                  </a:r>
                </a:p>
              </p:txBody>
            </p:sp>
          </p:grpSp>
          <p:grpSp>
            <p:nvGrpSpPr>
              <p:cNvPr id="14399" name="组合 14398"/>
              <p:cNvGrpSpPr/>
              <p:nvPr/>
            </p:nvGrpSpPr>
            <p:grpSpPr>
              <a:xfrm>
                <a:off x="2652" y="2124"/>
                <a:ext cx="564" cy="852"/>
                <a:chOff x="4164" y="2124"/>
                <a:chExt cx="564" cy="852"/>
              </a:xfrm>
            </p:grpSpPr>
            <p:sp>
              <p:nvSpPr>
                <p:cNvPr id="14400" name="椭圆 14399"/>
                <p:cNvSpPr/>
                <p:nvPr/>
              </p:nvSpPr>
              <p:spPr>
                <a:xfrm>
                  <a:off x="4320" y="2712"/>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9</a:t>
                  </a:r>
                </a:p>
              </p:txBody>
            </p:sp>
            <p:sp>
              <p:nvSpPr>
                <p:cNvPr id="14401" name="直接连接符 14400"/>
                <p:cNvSpPr/>
                <p:nvPr/>
              </p:nvSpPr>
              <p:spPr>
                <a:xfrm flipH="1">
                  <a:off x="4464" y="2124"/>
                  <a:ext cx="264" cy="588"/>
                </a:xfrm>
                <a:prstGeom prst="line">
                  <a:avLst/>
                </a:prstGeom>
                <a:ln w="31750" cap="flat" cmpd="sng">
                  <a:solidFill>
                    <a:schemeClr val="tx1"/>
                  </a:solidFill>
                  <a:prstDash val="solid"/>
                  <a:miter/>
                  <a:headEnd type="none" w="med" len="med"/>
                  <a:tailEnd type="none" w="med" len="med"/>
                </a:ln>
              </p:spPr>
            </p:sp>
            <p:sp>
              <p:nvSpPr>
                <p:cNvPr id="14402" name="文本框 14401"/>
                <p:cNvSpPr txBox="1"/>
                <p:nvPr/>
              </p:nvSpPr>
              <p:spPr>
                <a:xfrm>
                  <a:off x="4164" y="2220"/>
                  <a:ext cx="516" cy="543"/>
                </a:xfrm>
                <a:prstGeom prst="rect">
                  <a:avLst/>
                </a:prstGeom>
                <a:noFill/>
                <a:ln w="9525">
                  <a:noFill/>
                </a:ln>
              </p:spPr>
              <p:txBody>
                <a:bodyPr>
                  <a:spAutoFit/>
                </a:bodyPr>
                <a:lstStyle/>
                <a:p>
                  <a:pPr eaLnBrk="0" hangingPunct="0">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3</a:t>
                  </a:r>
                  <a:r>
                    <a:rPr lang="en-US" altLang="zh-CN" sz="1800" b="1">
                      <a:solidFill>
                        <a:srgbClr val="0000FF"/>
                      </a:solidFill>
                      <a:latin typeface="Times New Roman" panose="02020603050405020304" charset="0"/>
                    </a:rPr>
                    <a:t>=2</a:t>
                  </a:r>
                </a:p>
              </p:txBody>
            </p:sp>
          </p:grpSp>
          <p:sp>
            <p:nvSpPr>
              <p:cNvPr id="14403" name="文本框 14402"/>
              <p:cNvSpPr txBox="1"/>
              <p:nvPr/>
            </p:nvSpPr>
            <p:spPr>
              <a:xfrm>
                <a:off x="2748" y="2963"/>
                <a:ext cx="444" cy="264"/>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dirty="0">
                    <a:solidFill>
                      <a:srgbClr val="FF0000"/>
                    </a:solidFill>
                    <a:latin typeface="Times New Roman" panose="02020603050405020304" charset="0"/>
                  </a:rPr>
                  <a:t>kill</a:t>
                </a:r>
              </a:p>
            </p:txBody>
          </p:sp>
          <p:sp>
            <p:nvSpPr>
              <p:cNvPr id="14404" name="文本框 14403"/>
              <p:cNvSpPr txBox="1"/>
              <p:nvPr/>
            </p:nvSpPr>
            <p:spPr>
              <a:xfrm>
                <a:off x="3300" y="2963"/>
                <a:ext cx="456" cy="264"/>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dirty="0">
                    <a:solidFill>
                      <a:srgbClr val="FF0000"/>
                    </a:solidFill>
                    <a:latin typeface="Times New Roman" panose="02020603050405020304" charset="0"/>
                  </a:rPr>
                  <a:t>kill</a:t>
                </a:r>
              </a:p>
            </p:txBody>
          </p:sp>
          <p:grpSp>
            <p:nvGrpSpPr>
              <p:cNvPr id="14405" name="组合 14404"/>
              <p:cNvGrpSpPr/>
              <p:nvPr/>
            </p:nvGrpSpPr>
            <p:grpSpPr>
              <a:xfrm>
                <a:off x="2736" y="1404"/>
                <a:ext cx="636" cy="720"/>
                <a:chOff x="2736" y="1404"/>
                <a:chExt cx="636" cy="720"/>
              </a:xfrm>
            </p:grpSpPr>
            <p:grpSp>
              <p:nvGrpSpPr>
                <p:cNvPr id="14406" name="组合 14405"/>
                <p:cNvGrpSpPr/>
                <p:nvPr/>
              </p:nvGrpSpPr>
              <p:grpSpPr>
                <a:xfrm>
                  <a:off x="2736" y="1428"/>
                  <a:ext cx="636" cy="696"/>
                  <a:chOff x="4236" y="1440"/>
                  <a:chExt cx="636" cy="672"/>
                </a:xfrm>
              </p:grpSpPr>
              <p:sp>
                <p:nvSpPr>
                  <p:cNvPr id="14407" name="椭圆 14406"/>
                  <p:cNvSpPr/>
                  <p:nvPr/>
                </p:nvSpPr>
                <p:spPr>
                  <a:xfrm>
                    <a:off x="4584" y="1848"/>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8</a:t>
                    </a:r>
                  </a:p>
                </p:txBody>
              </p:sp>
              <p:sp>
                <p:nvSpPr>
                  <p:cNvPr id="14408" name="直接连接符 14407"/>
                  <p:cNvSpPr/>
                  <p:nvPr/>
                </p:nvSpPr>
                <p:spPr>
                  <a:xfrm>
                    <a:off x="4740" y="1440"/>
                    <a:ext cx="0" cy="432"/>
                  </a:xfrm>
                  <a:prstGeom prst="line">
                    <a:avLst/>
                  </a:prstGeom>
                  <a:ln w="31750" cap="flat" cmpd="sng">
                    <a:solidFill>
                      <a:schemeClr val="tx1"/>
                    </a:solidFill>
                    <a:prstDash val="solid"/>
                    <a:miter/>
                    <a:headEnd type="none" w="med" len="med"/>
                    <a:tailEnd type="none" w="med" len="med"/>
                  </a:ln>
                </p:spPr>
              </p:sp>
              <p:sp>
                <p:nvSpPr>
                  <p:cNvPr id="14409" name="文本框 14408"/>
                  <p:cNvSpPr txBox="1"/>
                  <p:nvPr/>
                </p:nvSpPr>
                <p:spPr>
                  <a:xfrm>
                    <a:off x="4236" y="1560"/>
                    <a:ext cx="540" cy="524"/>
                  </a:xfrm>
                  <a:prstGeom prst="rect">
                    <a:avLst/>
                  </a:prstGeom>
                  <a:noFill/>
                  <a:ln w="9525">
                    <a:noFill/>
                  </a:ln>
                </p:spPr>
                <p:txBody>
                  <a:bodyPr>
                    <a:spAutoFit/>
                  </a:bodyPr>
                  <a:lstStyle/>
                  <a:p>
                    <a:pPr eaLnBrk="0" hangingPunct="0">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2</a:t>
                    </a:r>
                    <a:r>
                      <a:rPr lang="en-US" altLang="zh-CN" sz="1800" b="1">
                        <a:solidFill>
                          <a:srgbClr val="0000FF"/>
                        </a:solidFill>
                        <a:latin typeface="Times New Roman" panose="02020603050405020304" charset="0"/>
                      </a:rPr>
                      <a:t>= 3</a:t>
                    </a:r>
                  </a:p>
                </p:txBody>
              </p:sp>
            </p:grpSp>
            <p:sp>
              <p:nvSpPr>
                <p:cNvPr id="14410" name="直接连接符 14409"/>
                <p:cNvSpPr/>
                <p:nvPr/>
              </p:nvSpPr>
              <p:spPr>
                <a:xfrm flipV="1">
                  <a:off x="3240" y="1404"/>
                  <a:ext cx="0" cy="444"/>
                </a:xfrm>
                <a:prstGeom prst="line">
                  <a:avLst/>
                </a:prstGeom>
                <a:ln w="38100" cap="flat" cmpd="sng">
                  <a:solidFill>
                    <a:srgbClr val="FF0000"/>
                  </a:solidFill>
                  <a:prstDash val="solid"/>
                  <a:miter/>
                  <a:headEnd type="none" w="med" len="med"/>
                  <a:tailEnd type="triangle" w="med" len="med"/>
                </a:ln>
              </p:spPr>
            </p:sp>
          </p:grpSp>
          <p:grpSp>
            <p:nvGrpSpPr>
              <p:cNvPr id="14411" name="组合 14410"/>
              <p:cNvGrpSpPr/>
              <p:nvPr/>
            </p:nvGrpSpPr>
            <p:grpSpPr>
              <a:xfrm>
                <a:off x="3636" y="2040"/>
                <a:ext cx="516" cy="936"/>
                <a:chOff x="4620" y="2040"/>
                <a:chExt cx="516" cy="936"/>
              </a:xfrm>
            </p:grpSpPr>
            <p:sp>
              <p:nvSpPr>
                <p:cNvPr id="14412" name="椭圆 14411"/>
                <p:cNvSpPr/>
                <p:nvPr/>
              </p:nvSpPr>
              <p:spPr>
                <a:xfrm>
                  <a:off x="4704" y="2712"/>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14</a:t>
                  </a:r>
                </a:p>
              </p:txBody>
            </p:sp>
            <p:sp>
              <p:nvSpPr>
                <p:cNvPr id="14413" name="直接连接符 14412"/>
                <p:cNvSpPr/>
                <p:nvPr/>
              </p:nvSpPr>
              <p:spPr>
                <a:xfrm flipH="1">
                  <a:off x="4848" y="2124"/>
                  <a:ext cx="264" cy="588"/>
                </a:xfrm>
                <a:prstGeom prst="line">
                  <a:avLst/>
                </a:prstGeom>
                <a:ln w="31750" cap="flat" cmpd="sng">
                  <a:solidFill>
                    <a:schemeClr val="tx1"/>
                  </a:solidFill>
                  <a:prstDash val="solid"/>
                  <a:miter/>
                  <a:headEnd type="none" w="med" len="med"/>
                  <a:tailEnd type="none" w="med" len="med"/>
                </a:ln>
              </p:spPr>
            </p:sp>
            <p:sp>
              <p:nvSpPr>
                <p:cNvPr id="14414" name="文本框 14413"/>
                <p:cNvSpPr txBox="1"/>
                <p:nvPr/>
              </p:nvSpPr>
              <p:spPr>
                <a:xfrm>
                  <a:off x="4620" y="2040"/>
                  <a:ext cx="516" cy="543"/>
                </a:xfrm>
                <a:prstGeom prst="rect">
                  <a:avLst/>
                </a:prstGeom>
                <a:noFill/>
                <a:ln w="9525">
                  <a:noFill/>
                </a:ln>
              </p:spPr>
              <p:txBody>
                <a:bodyPr>
                  <a:spAutoFit/>
                </a:bodyPr>
                <a:lstStyle/>
                <a:p>
                  <a:pPr eaLnBrk="0" hangingPunct="0">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3</a:t>
                  </a:r>
                  <a:r>
                    <a:rPr lang="en-US" altLang="zh-CN" sz="1800" b="1">
                      <a:solidFill>
                        <a:srgbClr val="0000FF"/>
                      </a:solidFill>
                      <a:latin typeface="Times New Roman" panose="02020603050405020304" charset="0"/>
                    </a:rPr>
                    <a:t>=2</a:t>
                  </a:r>
                </a:p>
              </p:txBody>
            </p:sp>
          </p:grpSp>
          <p:sp>
            <p:nvSpPr>
              <p:cNvPr id="14415" name="文本框 14414"/>
              <p:cNvSpPr txBox="1"/>
              <p:nvPr/>
            </p:nvSpPr>
            <p:spPr>
              <a:xfrm>
                <a:off x="3684" y="3827"/>
                <a:ext cx="660" cy="264"/>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dirty="0">
                    <a:solidFill>
                      <a:srgbClr val="FF0000"/>
                    </a:solidFill>
                    <a:latin typeface="Times New Roman" panose="02020603050405020304" charset="0"/>
                  </a:rPr>
                  <a:t>kill</a:t>
                </a:r>
              </a:p>
            </p:txBody>
          </p:sp>
          <p:grpSp>
            <p:nvGrpSpPr>
              <p:cNvPr id="14416" name="组合 14415"/>
              <p:cNvGrpSpPr/>
              <p:nvPr/>
            </p:nvGrpSpPr>
            <p:grpSpPr>
              <a:xfrm>
                <a:off x="4116" y="2124"/>
                <a:ext cx="648" cy="864"/>
                <a:chOff x="4740" y="2112"/>
                <a:chExt cx="648" cy="864"/>
              </a:xfrm>
            </p:grpSpPr>
            <p:sp>
              <p:nvSpPr>
                <p:cNvPr id="14417" name="椭圆 14416"/>
                <p:cNvSpPr/>
                <p:nvPr/>
              </p:nvSpPr>
              <p:spPr>
                <a:xfrm>
                  <a:off x="4860" y="2712"/>
                  <a:ext cx="288" cy="264"/>
                </a:xfrm>
                <a:prstGeom prst="ellipse">
                  <a:avLst/>
                </a:prstGeom>
                <a:solidFill>
                  <a:srgbClr val="CCFFFF"/>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16</a:t>
                  </a:r>
                </a:p>
              </p:txBody>
            </p:sp>
            <p:sp>
              <p:nvSpPr>
                <p:cNvPr id="14418" name="直接连接符 14417"/>
                <p:cNvSpPr/>
                <p:nvPr/>
              </p:nvSpPr>
              <p:spPr>
                <a:xfrm>
                  <a:off x="4740" y="2112"/>
                  <a:ext cx="264" cy="600"/>
                </a:xfrm>
                <a:prstGeom prst="line">
                  <a:avLst/>
                </a:prstGeom>
                <a:ln w="31750" cap="flat" cmpd="sng">
                  <a:solidFill>
                    <a:schemeClr val="tx1"/>
                  </a:solidFill>
                  <a:prstDash val="solid"/>
                  <a:miter/>
                  <a:headEnd type="none" w="med" len="med"/>
                  <a:tailEnd type="none" w="med" len="med"/>
                </a:ln>
              </p:spPr>
            </p:sp>
            <p:sp>
              <p:nvSpPr>
                <p:cNvPr id="14419" name="文本框 14418"/>
                <p:cNvSpPr txBox="1"/>
                <p:nvPr/>
              </p:nvSpPr>
              <p:spPr>
                <a:xfrm>
                  <a:off x="4848" y="2208"/>
                  <a:ext cx="540" cy="310"/>
                </a:xfrm>
                <a:prstGeom prst="rect">
                  <a:avLst/>
                </a:prstGeom>
                <a:noFill/>
                <a:ln w="9525">
                  <a:noFill/>
                </a:ln>
              </p:spPr>
              <p:txBody>
                <a:bodyPr>
                  <a:spAutoFit/>
                </a:bodyPr>
                <a:lstStyle/>
                <a:p>
                  <a:pPr eaLnBrk="0" hangingPunct="0">
                    <a:buClr>
                      <a:schemeClr val="bg1"/>
                    </a:buClr>
                  </a:pPr>
                  <a:r>
                    <a:rPr lang="en-US" altLang="zh-CN" sz="1800" b="1">
                      <a:solidFill>
                        <a:srgbClr val="0000FF"/>
                      </a:solidFill>
                      <a:latin typeface="Times New Roman" panose="02020603050405020304" charset="0"/>
                    </a:rPr>
                    <a:t>x</a:t>
                  </a:r>
                  <a:r>
                    <a:rPr lang="en-US" altLang="zh-CN" sz="1800" b="1" baseline="-25000">
                      <a:solidFill>
                        <a:srgbClr val="0000FF"/>
                      </a:solidFill>
                      <a:latin typeface="Times New Roman" panose="02020603050405020304" charset="0"/>
                    </a:rPr>
                    <a:t>3</a:t>
                  </a:r>
                  <a:r>
                    <a:rPr lang="en-US" altLang="zh-CN" sz="1800" b="1">
                      <a:solidFill>
                        <a:srgbClr val="0000FF"/>
                      </a:solidFill>
                      <a:latin typeface="Times New Roman" panose="02020603050405020304" charset="0"/>
                    </a:rPr>
                    <a:t>=3</a:t>
                  </a:r>
                </a:p>
              </p:txBody>
            </p:sp>
          </p:grpSp>
          <p:sp>
            <p:nvSpPr>
              <p:cNvPr id="14420" name="文本框 14419"/>
              <p:cNvSpPr txBox="1"/>
              <p:nvPr/>
            </p:nvSpPr>
            <p:spPr>
              <a:xfrm>
                <a:off x="4212" y="2975"/>
                <a:ext cx="552" cy="264"/>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a:solidFill>
                      <a:srgbClr val="FF0000"/>
                    </a:solidFill>
                    <a:latin typeface="Times New Roman" panose="02020603050405020304" charset="0"/>
                  </a:rPr>
                  <a:t>kill</a:t>
                </a:r>
              </a:p>
            </p:txBody>
          </p:sp>
          <p:sp>
            <p:nvSpPr>
              <p:cNvPr id="14421" name="直接连接符 14420"/>
              <p:cNvSpPr/>
              <p:nvPr/>
            </p:nvSpPr>
            <p:spPr>
              <a:xfrm flipH="1" flipV="1">
                <a:off x="3264" y="1416"/>
                <a:ext cx="828" cy="420"/>
              </a:xfrm>
              <a:prstGeom prst="line">
                <a:avLst/>
              </a:prstGeom>
              <a:ln w="38100" cap="flat" cmpd="sng">
                <a:solidFill>
                  <a:srgbClr val="FF0000"/>
                </a:solidFill>
                <a:prstDash val="solid"/>
                <a:miter/>
                <a:headEnd type="none" w="med" len="med"/>
                <a:tailEnd type="triangle" w="med" len="med"/>
              </a:ln>
            </p:spPr>
          </p:sp>
        </p:grpSp>
        <p:sp>
          <p:nvSpPr>
            <p:cNvPr id="14422" name="直接连接符 14421"/>
            <p:cNvSpPr/>
            <p:nvPr/>
          </p:nvSpPr>
          <p:spPr>
            <a:xfrm flipV="1">
              <a:off x="3468" y="768"/>
              <a:ext cx="960" cy="396"/>
            </a:xfrm>
            <a:prstGeom prst="line">
              <a:avLst/>
            </a:prstGeom>
            <a:ln w="38100" cap="flat" cmpd="sng">
              <a:solidFill>
                <a:srgbClr val="FF0000"/>
              </a:solidFill>
              <a:prstDash val="solid"/>
              <a:miter/>
              <a:headEnd type="none" w="med" len="med"/>
              <a:tailEnd type="triangle" w="med" len="med"/>
            </a:ln>
          </p:spPr>
        </p:sp>
        <p:grpSp>
          <p:nvGrpSpPr>
            <p:cNvPr id="14423" name="组合 14422"/>
            <p:cNvGrpSpPr/>
            <p:nvPr/>
          </p:nvGrpSpPr>
          <p:grpSpPr>
            <a:xfrm>
              <a:off x="4608" y="1380"/>
              <a:ext cx="792" cy="732"/>
              <a:chOff x="4392" y="1380"/>
              <a:chExt cx="792" cy="732"/>
            </a:xfrm>
          </p:grpSpPr>
          <p:sp>
            <p:nvSpPr>
              <p:cNvPr id="14424" name="椭圆 14423"/>
              <p:cNvSpPr/>
              <p:nvPr/>
            </p:nvSpPr>
            <p:spPr>
              <a:xfrm>
                <a:off x="4392" y="1827"/>
                <a:ext cx="288" cy="285"/>
              </a:xfrm>
              <a:prstGeom prst="ellipse">
                <a:avLst/>
              </a:prstGeom>
              <a:solidFill>
                <a:srgbClr val="CCFFCC"/>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19</a:t>
                </a:r>
              </a:p>
            </p:txBody>
          </p:sp>
          <p:sp>
            <p:nvSpPr>
              <p:cNvPr id="14425" name="直接连接符 14424"/>
              <p:cNvSpPr/>
              <p:nvPr/>
            </p:nvSpPr>
            <p:spPr>
              <a:xfrm flipH="1">
                <a:off x="4548" y="1380"/>
                <a:ext cx="636" cy="447"/>
              </a:xfrm>
              <a:prstGeom prst="line">
                <a:avLst/>
              </a:prstGeom>
              <a:ln w="31750" cap="flat" cmpd="sng">
                <a:solidFill>
                  <a:schemeClr val="tx1"/>
                </a:solidFill>
                <a:prstDash val="solid"/>
                <a:miter/>
                <a:headEnd type="none" w="med" len="med"/>
                <a:tailEnd type="none" w="med" len="med"/>
              </a:ln>
            </p:spPr>
          </p:sp>
          <p:sp>
            <p:nvSpPr>
              <p:cNvPr id="14426" name="文本框 14425"/>
              <p:cNvSpPr txBox="1"/>
              <p:nvPr/>
            </p:nvSpPr>
            <p:spPr>
              <a:xfrm>
                <a:off x="4440" y="1380"/>
                <a:ext cx="540" cy="543"/>
              </a:xfrm>
              <a:prstGeom prst="rect">
                <a:avLst/>
              </a:prstGeom>
              <a:noFill/>
              <a:ln w="9525">
                <a:noFill/>
              </a:ln>
            </p:spPr>
            <p:txBody>
              <a:bodyPr>
                <a:spAutoFit/>
              </a:bodyPr>
              <a:lstStyle/>
              <a:p>
                <a:pPr eaLnBrk="0" hangingPunct="0">
                  <a:buClr>
                    <a:schemeClr val="bg1"/>
                  </a:buClr>
                </a:pPr>
                <a:r>
                  <a:rPr lang="en-US" altLang="zh-CN" sz="1800" b="1">
                    <a:solidFill>
                      <a:srgbClr val="006600"/>
                    </a:solidFill>
                    <a:latin typeface="Times New Roman" panose="02020603050405020304" charset="0"/>
                  </a:rPr>
                  <a:t>x</a:t>
                </a:r>
                <a:r>
                  <a:rPr lang="en-US" altLang="zh-CN" sz="1800" b="1" baseline="-25000">
                    <a:solidFill>
                      <a:srgbClr val="006600"/>
                    </a:solidFill>
                    <a:latin typeface="Times New Roman" panose="02020603050405020304" charset="0"/>
                  </a:rPr>
                  <a:t>2</a:t>
                </a:r>
                <a:r>
                  <a:rPr lang="en-US" altLang="zh-CN" sz="1800" b="1">
                    <a:solidFill>
                      <a:srgbClr val="006600"/>
                    </a:solidFill>
                    <a:latin typeface="Times New Roman" panose="02020603050405020304" charset="0"/>
                  </a:rPr>
                  <a:t>= 1</a:t>
                </a:r>
              </a:p>
            </p:txBody>
          </p:sp>
        </p:grpSp>
        <p:grpSp>
          <p:nvGrpSpPr>
            <p:cNvPr id="14427" name="组合 14426"/>
            <p:cNvGrpSpPr/>
            <p:nvPr/>
          </p:nvGrpSpPr>
          <p:grpSpPr>
            <a:xfrm>
              <a:off x="4944" y="1416"/>
              <a:ext cx="636" cy="715"/>
              <a:chOff x="4728" y="1416"/>
              <a:chExt cx="636" cy="715"/>
            </a:xfrm>
          </p:grpSpPr>
          <p:sp>
            <p:nvSpPr>
              <p:cNvPr id="14428" name="椭圆 14427"/>
              <p:cNvSpPr/>
              <p:nvPr/>
            </p:nvSpPr>
            <p:spPr>
              <a:xfrm>
                <a:off x="5076" y="1839"/>
                <a:ext cx="288" cy="273"/>
              </a:xfrm>
              <a:prstGeom prst="ellipse">
                <a:avLst/>
              </a:prstGeom>
              <a:solidFill>
                <a:srgbClr val="CCFFCC"/>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24</a:t>
                </a:r>
              </a:p>
            </p:txBody>
          </p:sp>
          <p:sp>
            <p:nvSpPr>
              <p:cNvPr id="14429" name="直接连接符 14428"/>
              <p:cNvSpPr/>
              <p:nvPr/>
            </p:nvSpPr>
            <p:spPr>
              <a:xfrm>
                <a:off x="5232" y="1416"/>
                <a:ext cx="0" cy="447"/>
              </a:xfrm>
              <a:prstGeom prst="line">
                <a:avLst/>
              </a:prstGeom>
              <a:ln w="31750" cap="flat" cmpd="sng">
                <a:solidFill>
                  <a:schemeClr val="tx1"/>
                </a:solidFill>
                <a:prstDash val="solid"/>
                <a:miter/>
                <a:headEnd type="none" w="med" len="med"/>
                <a:tailEnd type="none" w="med" len="med"/>
              </a:ln>
            </p:spPr>
          </p:sp>
          <p:sp>
            <p:nvSpPr>
              <p:cNvPr id="14430" name="文本框 14429"/>
              <p:cNvSpPr txBox="1"/>
              <p:nvPr/>
            </p:nvSpPr>
            <p:spPr>
              <a:xfrm>
                <a:off x="4728" y="1588"/>
                <a:ext cx="540" cy="543"/>
              </a:xfrm>
              <a:prstGeom prst="rect">
                <a:avLst/>
              </a:prstGeom>
              <a:noFill/>
              <a:ln w="9525">
                <a:noFill/>
              </a:ln>
            </p:spPr>
            <p:txBody>
              <a:bodyPr>
                <a:spAutoFit/>
              </a:bodyPr>
              <a:lstStyle/>
              <a:p>
                <a:pPr eaLnBrk="0" hangingPunct="0">
                  <a:buClr>
                    <a:schemeClr val="bg1"/>
                  </a:buClr>
                </a:pPr>
                <a:r>
                  <a:rPr lang="en-US" altLang="zh-CN" sz="1800" b="1">
                    <a:solidFill>
                      <a:srgbClr val="006600"/>
                    </a:solidFill>
                    <a:latin typeface="Times New Roman" panose="02020603050405020304" charset="0"/>
                  </a:rPr>
                  <a:t>x</a:t>
                </a:r>
                <a:r>
                  <a:rPr lang="en-US" altLang="zh-CN" sz="1800" b="1" baseline="-25000">
                    <a:solidFill>
                      <a:srgbClr val="006600"/>
                    </a:solidFill>
                    <a:latin typeface="Times New Roman" panose="02020603050405020304" charset="0"/>
                  </a:rPr>
                  <a:t>2</a:t>
                </a:r>
                <a:r>
                  <a:rPr lang="en-US" altLang="zh-CN" sz="1800" b="1">
                    <a:solidFill>
                      <a:srgbClr val="006600"/>
                    </a:solidFill>
                    <a:latin typeface="Times New Roman" panose="02020603050405020304" charset="0"/>
                  </a:rPr>
                  <a:t>= 3</a:t>
                </a:r>
              </a:p>
            </p:txBody>
          </p:sp>
        </p:grpSp>
        <p:sp>
          <p:nvSpPr>
            <p:cNvPr id="14431" name="直接连接符 14430"/>
            <p:cNvSpPr/>
            <p:nvPr/>
          </p:nvSpPr>
          <p:spPr>
            <a:xfrm flipV="1">
              <a:off x="5448" y="1392"/>
              <a:ext cx="0" cy="444"/>
            </a:xfrm>
            <a:prstGeom prst="line">
              <a:avLst/>
            </a:prstGeom>
            <a:ln w="38100" cap="flat" cmpd="sng">
              <a:solidFill>
                <a:srgbClr val="FF0000"/>
              </a:solidFill>
              <a:prstDash val="solid"/>
              <a:miter/>
              <a:headEnd type="none" w="med" len="med"/>
              <a:tailEnd type="triangle" w="med" len="med"/>
            </a:ln>
          </p:spPr>
        </p:sp>
        <p:sp>
          <p:nvSpPr>
            <p:cNvPr id="14432" name="直接连接符 14431"/>
            <p:cNvSpPr/>
            <p:nvPr/>
          </p:nvSpPr>
          <p:spPr>
            <a:xfrm flipV="1">
              <a:off x="4764" y="1392"/>
              <a:ext cx="624" cy="432"/>
            </a:xfrm>
            <a:prstGeom prst="line">
              <a:avLst/>
            </a:prstGeom>
            <a:ln w="38100" cap="flat" cmpd="sng">
              <a:solidFill>
                <a:srgbClr val="FF0000"/>
              </a:solidFill>
              <a:prstDash val="solid"/>
              <a:miter/>
              <a:headEnd type="none" w="med" len="med"/>
              <a:tailEnd type="triangle" w="med" len="med"/>
            </a:ln>
          </p:spPr>
        </p:sp>
        <p:sp>
          <p:nvSpPr>
            <p:cNvPr id="14433" name="文本框 14432"/>
            <p:cNvSpPr txBox="1"/>
            <p:nvPr/>
          </p:nvSpPr>
          <p:spPr>
            <a:xfrm>
              <a:off x="4560" y="2099"/>
              <a:ext cx="540" cy="264"/>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dirty="0">
                  <a:solidFill>
                    <a:srgbClr val="FF0000"/>
                  </a:solidFill>
                  <a:latin typeface="Times New Roman" panose="02020603050405020304" charset="0"/>
                </a:rPr>
                <a:t>kill</a:t>
              </a:r>
            </a:p>
          </p:txBody>
        </p:sp>
        <p:sp>
          <p:nvSpPr>
            <p:cNvPr id="14434" name="文本框 14433"/>
            <p:cNvSpPr txBox="1"/>
            <p:nvPr/>
          </p:nvSpPr>
          <p:spPr>
            <a:xfrm>
              <a:off x="5256" y="2099"/>
              <a:ext cx="504" cy="264"/>
            </a:xfrm>
            <a:prstGeom prst="rect">
              <a:avLst/>
            </a:prstGeom>
            <a:noFill/>
            <a:ln w="9525">
              <a:noFill/>
            </a:ln>
          </p:spPr>
          <p:txBody>
            <a:bodyPr wrap="square">
              <a:spAutoFit/>
            </a:bodyPr>
            <a:lstStyle/>
            <a:p>
              <a:pPr>
                <a:lnSpc>
                  <a:spcPct val="80000"/>
                </a:lnSpc>
                <a:spcBef>
                  <a:spcPct val="50000"/>
                </a:spcBef>
                <a:buClr>
                  <a:schemeClr val="bg1"/>
                </a:buClr>
              </a:pPr>
              <a:r>
                <a:rPr lang="en-US" altLang="zh-CN" sz="1800" b="1" dirty="0">
                  <a:solidFill>
                    <a:srgbClr val="FF0000"/>
                  </a:solidFill>
                  <a:latin typeface="Times New Roman" panose="02020603050405020304" charset="0"/>
                </a:rPr>
                <a:t>kill</a:t>
              </a:r>
            </a:p>
          </p:txBody>
        </p:sp>
      </p:grpSp>
      <p:graphicFrame>
        <p:nvGraphicFramePr>
          <p:cNvPr id="14435" name="表格 14434"/>
          <p:cNvGraphicFramePr/>
          <p:nvPr>
            <p:extLst>
              <p:ext uri="{D42A27DB-BD31-4B8C-83A1-F6EECF244321}">
                <p14:modId xmlns:p14="http://schemas.microsoft.com/office/powerpoint/2010/main" val="3332767516"/>
              </p:ext>
            </p:extLst>
          </p:nvPr>
        </p:nvGraphicFramePr>
        <p:xfrm>
          <a:off x="995394" y="5013723"/>
          <a:ext cx="971552" cy="1064708"/>
        </p:xfrm>
        <a:graphic>
          <a:graphicData uri="http://schemas.openxmlformats.org/drawingml/2006/table">
            <a:tbl>
              <a:tblPr/>
              <a:tblGrid>
                <a:gridCol w="242888">
                  <a:extLst>
                    <a:ext uri="{9D8B030D-6E8A-4147-A177-3AD203B41FA5}">
                      <a16:colId xmlns:a16="http://schemas.microsoft.com/office/drawing/2014/main" val="20000"/>
                    </a:ext>
                  </a:extLst>
                </a:gridCol>
                <a:gridCol w="242888">
                  <a:extLst>
                    <a:ext uri="{9D8B030D-6E8A-4147-A177-3AD203B41FA5}">
                      <a16:colId xmlns:a16="http://schemas.microsoft.com/office/drawing/2014/main" val="20001"/>
                    </a:ext>
                  </a:extLst>
                </a:gridCol>
                <a:gridCol w="242888">
                  <a:extLst>
                    <a:ext uri="{9D8B030D-6E8A-4147-A177-3AD203B41FA5}">
                      <a16:colId xmlns:a16="http://schemas.microsoft.com/office/drawing/2014/main" val="20002"/>
                    </a:ext>
                  </a:extLst>
                </a:gridCol>
                <a:gridCol w="242888">
                  <a:extLst>
                    <a:ext uri="{9D8B030D-6E8A-4147-A177-3AD203B41FA5}">
                      <a16:colId xmlns:a16="http://schemas.microsoft.com/office/drawing/2014/main" val="20003"/>
                    </a:ext>
                  </a:extLst>
                </a:gridCol>
              </a:tblGrid>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r>
                        <a:rPr lang="en-US" altLang="zh-CN" sz="1800" b="1">
                          <a:latin typeface="Times New Roman" panose="02020603050405020304" charset="0"/>
                        </a:rPr>
                        <a:t>1</a:t>
                      </a:r>
                      <a:endParaRPr lang="zh-CN" altLang="en-US" sz="1800" b="1">
                        <a:latin typeface="Times New Roman" panose="02020603050405020304" charset="0"/>
                      </a:endParaRPr>
                    </a:p>
                  </a:txBody>
                  <a:tcPr marL="68580" marR="68580" marT="34290" marB="34290" anchor="ctr" anchorCtr="1">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r>
                        <a:rPr lang="en-US" altLang="zh-CN" sz="1800" b="1">
                          <a:latin typeface="Times New Roman" panose="02020603050405020304" charset="0"/>
                        </a:rPr>
                        <a:t>2</a:t>
                      </a:r>
                      <a:endParaRPr lang="zh-CN" altLang="en-US" sz="1800" b="1">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solidFill>
                          <a:srgbClr val="FF0000"/>
                        </a:solidFill>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graphicFrame>
        <p:nvGraphicFramePr>
          <p:cNvPr id="14462" name="表格 14461"/>
          <p:cNvGraphicFramePr/>
          <p:nvPr>
            <p:extLst>
              <p:ext uri="{D42A27DB-BD31-4B8C-83A1-F6EECF244321}">
                <p14:modId xmlns:p14="http://schemas.microsoft.com/office/powerpoint/2010/main" val="3686810977"/>
              </p:ext>
            </p:extLst>
          </p:nvPr>
        </p:nvGraphicFramePr>
        <p:xfrm>
          <a:off x="2424144" y="5013723"/>
          <a:ext cx="971552" cy="1064708"/>
        </p:xfrm>
        <a:graphic>
          <a:graphicData uri="http://schemas.openxmlformats.org/drawingml/2006/table">
            <a:tbl>
              <a:tblPr/>
              <a:tblGrid>
                <a:gridCol w="242888">
                  <a:extLst>
                    <a:ext uri="{9D8B030D-6E8A-4147-A177-3AD203B41FA5}">
                      <a16:colId xmlns:a16="http://schemas.microsoft.com/office/drawing/2014/main" val="20000"/>
                    </a:ext>
                  </a:extLst>
                </a:gridCol>
                <a:gridCol w="242888">
                  <a:extLst>
                    <a:ext uri="{9D8B030D-6E8A-4147-A177-3AD203B41FA5}">
                      <a16:colId xmlns:a16="http://schemas.microsoft.com/office/drawing/2014/main" val="20001"/>
                    </a:ext>
                  </a:extLst>
                </a:gridCol>
                <a:gridCol w="242888">
                  <a:extLst>
                    <a:ext uri="{9D8B030D-6E8A-4147-A177-3AD203B41FA5}">
                      <a16:colId xmlns:a16="http://schemas.microsoft.com/office/drawing/2014/main" val="20002"/>
                    </a:ext>
                  </a:extLst>
                </a:gridCol>
                <a:gridCol w="242888">
                  <a:extLst>
                    <a:ext uri="{9D8B030D-6E8A-4147-A177-3AD203B41FA5}">
                      <a16:colId xmlns:a16="http://schemas.microsoft.com/office/drawing/2014/main" val="20003"/>
                    </a:ext>
                  </a:extLst>
                </a:gridCol>
              </a:tblGrid>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r>
                        <a:rPr lang="en-US" altLang="zh-CN" sz="1800" b="1">
                          <a:latin typeface="Times New Roman" panose="02020603050405020304" charset="0"/>
                        </a:rPr>
                        <a:t>1</a:t>
                      </a:r>
                      <a:endParaRPr lang="zh-CN" altLang="en-US" sz="1800" b="1">
                        <a:latin typeface="Times New Roman" panose="02020603050405020304" charset="0"/>
                      </a:endParaRPr>
                    </a:p>
                  </a:txBody>
                  <a:tcPr marL="68580" marR="68580" marT="34290" marB="34290" anchor="ctr" anchorCtr="1">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r>
                        <a:rPr lang="en-US" altLang="zh-CN" sz="1800" b="1">
                          <a:latin typeface="Times New Roman" panose="02020603050405020304" charset="0"/>
                        </a:rPr>
                        <a:t>2</a:t>
                      </a:r>
                      <a:endParaRPr lang="zh-CN" altLang="en-US" sz="1800" b="1">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266177">
                <a:tc>
                  <a:txBody>
                    <a:bodyPr/>
                    <a:lstStyle/>
                    <a:p>
                      <a:pPr marL="0" lvl="0" indent="0" algn="ctr">
                        <a:lnSpc>
                          <a:spcPct val="70000"/>
                        </a:lnSpc>
                        <a:spcBef>
                          <a:spcPct val="0"/>
                        </a:spcBef>
                        <a:buClr>
                          <a:schemeClr val="bg1"/>
                        </a:buClr>
                        <a:buNone/>
                      </a:pPr>
                      <a:r>
                        <a:rPr lang="en-US" altLang="zh-CN" sz="1800" b="1">
                          <a:latin typeface="Times New Roman" panose="02020603050405020304" charset="0"/>
                        </a:rPr>
                        <a:t>3</a:t>
                      </a:r>
                      <a:endParaRPr lang="zh-CN" altLang="en-US" sz="1800" b="1">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solidFill>
                          <a:srgbClr val="FF0000"/>
                        </a:solidFill>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graphicFrame>
        <p:nvGraphicFramePr>
          <p:cNvPr id="14489" name="表格 14488"/>
          <p:cNvGraphicFramePr/>
          <p:nvPr>
            <p:extLst>
              <p:ext uri="{D42A27DB-BD31-4B8C-83A1-F6EECF244321}">
                <p14:modId xmlns:p14="http://schemas.microsoft.com/office/powerpoint/2010/main" val="1545918902"/>
              </p:ext>
            </p:extLst>
          </p:nvPr>
        </p:nvGraphicFramePr>
        <p:xfrm>
          <a:off x="2409856" y="3599260"/>
          <a:ext cx="971552" cy="1064708"/>
        </p:xfrm>
        <a:graphic>
          <a:graphicData uri="http://schemas.openxmlformats.org/drawingml/2006/table">
            <a:tbl>
              <a:tblPr/>
              <a:tblGrid>
                <a:gridCol w="242888">
                  <a:extLst>
                    <a:ext uri="{9D8B030D-6E8A-4147-A177-3AD203B41FA5}">
                      <a16:colId xmlns:a16="http://schemas.microsoft.com/office/drawing/2014/main" val="20000"/>
                    </a:ext>
                  </a:extLst>
                </a:gridCol>
                <a:gridCol w="242888">
                  <a:extLst>
                    <a:ext uri="{9D8B030D-6E8A-4147-A177-3AD203B41FA5}">
                      <a16:colId xmlns:a16="http://schemas.microsoft.com/office/drawing/2014/main" val="20001"/>
                    </a:ext>
                  </a:extLst>
                </a:gridCol>
                <a:gridCol w="242888">
                  <a:extLst>
                    <a:ext uri="{9D8B030D-6E8A-4147-A177-3AD203B41FA5}">
                      <a16:colId xmlns:a16="http://schemas.microsoft.com/office/drawing/2014/main" val="20002"/>
                    </a:ext>
                  </a:extLst>
                </a:gridCol>
                <a:gridCol w="242888">
                  <a:extLst>
                    <a:ext uri="{9D8B030D-6E8A-4147-A177-3AD203B41FA5}">
                      <a16:colId xmlns:a16="http://schemas.microsoft.com/office/drawing/2014/main" val="20003"/>
                    </a:ext>
                  </a:extLst>
                </a:gridCol>
              </a:tblGrid>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CCFFCC"/>
                    </a:solidFill>
                  </a:tcPr>
                </a:tc>
                <a:tc>
                  <a:txBody>
                    <a:bodyPr/>
                    <a:lstStyle/>
                    <a:p>
                      <a:pPr marL="0" lvl="0" indent="0" algn="ctr">
                        <a:lnSpc>
                          <a:spcPct val="70000"/>
                        </a:lnSpc>
                        <a:spcBef>
                          <a:spcPct val="0"/>
                        </a:spcBef>
                        <a:buClr>
                          <a:schemeClr val="bg1"/>
                        </a:buClr>
                        <a:buNone/>
                      </a:pPr>
                      <a:r>
                        <a:rPr lang="en-US" altLang="zh-CN" sz="1800" b="1">
                          <a:latin typeface="Times New Roman" panose="02020603050405020304" charset="0"/>
                        </a:rPr>
                        <a:t>1</a:t>
                      </a:r>
                      <a:endParaRPr lang="zh-CN" altLang="en-US" sz="1800" b="1">
                        <a:latin typeface="Times New Roman" panose="02020603050405020304" charset="0"/>
                      </a:endParaRPr>
                    </a:p>
                  </a:txBody>
                  <a:tcPr marL="68580" marR="68580" marT="34290" marB="34290" anchor="ctr" anchorCtr="1">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CC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CC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CC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CC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CCFFCC"/>
                    </a:solidFill>
                  </a:tcPr>
                </a:tc>
                <a:tc>
                  <a:txBody>
                    <a:bodyPr/>
                    <a:lstStyle/>
                    <a:p>
                      <a:pPr marL="0" lvl="0" indent="0" algn="ctr">
                        <a:lnSpc>
                          <a:spcPct val="70000"/>
                        </a:lnSpc>
                        <a:spcBef>
                          <a:spcPct val="0"/>
                        </a:spcBef>
                        <a:buClr>
                          <a:schemeClr val="bg1"/>
                        </a:buClr>
                        <a:buNone/>
                      </a:pPr>
                      <a:r>
                        <a:rPr lang="en-US" altLang="zh-CN" sz="1800" b="1">
                          <a:latin typeface="Times New Roman" panose="02020603050405020304" charset="0"/>
                        </a:rPr>
                        <a:t>2</a:t>
                      </a:r>
                      <a:endParaRPr lang="zh-CN" altLang="en-US" sz="1800" b="1">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1"/>
                  </a:ext>
                </a:extLst>
              </a:tr>
              <a:tr h="266177">
                <a:tc>
                  <a:txBody>
                    <a:bodyPr/>
                    <a:lstStyle/>
                    <a:p>
                      <a:pPr marL="0" lvl="0" indent="0" algn="ctr">
                        <a:lnSpc>
                          <a:spcPct val="70000"/>
                        </a:lnSpc>
                        <a:spcBef>
                          <a:spcPct val="0"/>
                        </a:spcBef>
                        <a:buClr>
                          <a:schemeClr val="bg1"/>
                        </a:buClr>
                        <a:buNone/>
                      </a:pPr>
                      <a:r>
                        <a:rPr lang="en-US" altLang="zh-CN" sz="1800" b="1">
                          <a:latin typeface="Times New Roman" panose="02020603050405020304" charset="0"/>
                        </a:rPr>
                        <a:t>3</a:t>
                      </a:r>
                      <a:endParaRPr lang="zh-CN" altLang="en-US" sz="1800" b="1">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CC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CCFFCC"/>
                    </a:solidFill>
                  </a:tcPr>
                </a:tc>
                <a:tc>
                  <a:txBody>
                    <a:bodyPr/>
                    <a:lstStyle/>
                    <a:p>
                      <a:pPr marL="0" lvl="0" indent="0" algn="ctr">
                        <a:lnSpc>
                          <a:spcPct val="70000"/>
                        </a:lnSpc>
                        <a:spcBef>
                          <a:spcPct val="0"/>
                        </a:spcBef>
                        <a:buClr>
                          <a:schemeClr val="bg1"/>
                        </a:buClr>
                        <a:buNone/>
                      </a:pPr>
                      <a:endParaRPr lang="zh-CN" altLang="en-US" sz="1800" b="1" dirty="0">
                        <a:solidFill>
                          <a:srgbClr val="FF0000"/>
                        </a:solidFill>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CC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2"/>
                  </a:ext>
                </a:extLst>
              </a:tr>
              <a:tr h="266177">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CC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CCFFCC"/>
                    </a:solidFill>
                  </a:tcPr>
                </a:tc>
                <a:tc>
                  <a:txBody>
                    <a:bodyPr/>
                    <a:lstStyle/>
                    <a:p>
                      <a:pPr marL="0" lvl="0" indent="0" algn="ctr">
                        <a:lnSpc>
                          <a:spcPct val="70000"/>
                        </a:lnSpc>
                        <a:spcBef>
                          <a:spcPct val="0"/>
                        </a:spcBef>
                        <a:buClr>
                          <a:schemeClr val="bg1"/>
                        </a:buClr>
                        <a:buNone/>
                      </a:pPr>
                      <a:r>
                        <a:rPr lang="en-US" altLang="zh-CN" sz="1800" b="1">
                          <a:latin typeface="Times New Roman" panose="02020603050405020304" charset="0"/>
                        </a:rPr>
                        <a:t>4</a:t>
                      </a:r>
                      <a:endParaRPr lang="zh-CN" altLang="en-US" sz="1800" b="1">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CCFFCC"/>
                    </a:solidFill>
                  </a:tcPr>
                </a:tc>
                <a:tc>
                  <a:txBody>
                    <a:bodyPr/>
                    <a:lstStyle/>
                    <a:p>
                      <a:pPr marL="0" lvl="0" indent="0" algn="ctr">
                        <a:lnSpc>
                          <a:spcPct val="70000"/>
                        </a:lnSpc>
                        <a:spcBef>
                          <a:spcPct val="0"/>
                        </a:spcBef>
                        <a:buClr>
                          <a:schemeClr val="bg1"/>
                        </a:buClr>
                        <a:buNone/>
                      </a:pPr>
                      <a:endParaRPr lang="zh-CN" altLang="en-US" sz="1800" b="1" dirty="0">
                        <a:latin typeface="Times New Roman" panose="02020603050405020304" charset="0"/>
                      </a:endParaRPr>
                    </a:p>
                  </a:txBody>
                  <a:tcPr marL="68580" marR="68580" marT="34290" marB="34290">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3"/>
                  </a:ext>
                </a:extLst>
              </a:tr>
            </a:tbl>
          </a:graphicData>
        </a:graphic>
      </p:graphicFrame>
      <p:sp>
        <p:nvSpPr>
          <p:cNvPr id="14516" name="文本框 14515"/>
          <p:cNvSpPr txBox="1"/>
          <p:nvPr/>
        </p:nvSpPr>
        <p:spPr>
          <a:xfrm>
            <a:off x="738592" y="1484097"/>
            <a:ext cx="3754930" cy="646331"/>
          </a:xfrm>
          <a:prstGeom prst="rect">
            <a:avLst/>
          </a:prstGeom>
          <a:noFill/>
          <a:ln w="9525">
            <a:noFill/>
          </a:ln>
        </p:spPr>
        <p:txBody>
          <a:bodyPr wrap="square">
            <a:spAutoFit/>
          </a:bodyPr>
          <a:lstStyle/>
          <a:p>
            <a:pPr marL="285750" indent="-285750">
              <a:spcBef>
                <a:spcPct val="50000"/>
              </a:spcBef>
              <a:buClr>
                <a:srgbClr val="000000"/>
              </a:buClr>
              <a:buFont typeface="Wingdings" panose="05000000000000000000" pitchFamily="2" charset="2"/>
              <a:buChar char="Ø"/>
            </a:pPr>
            <a:r>
              <a:rPr lang="zh-CN" altLang="en-US" sz="1800" b="1" dirty="0">
                <a:latin typeface="宋体" panose="02010600030101010101" pitchFamily="2" charset="-122"/>
                <a:ea typeface="宋体" panose="02010600030101010101" pitchFamily="2" charset="-122"/>
              </a:rPr>
              <a:t>结点</a:t>
            </a:r>
            <a:r>
              <a:rPr lang="en-US" altLang="zh-CN" sz="1800" b="1" dirty="0">
                <a:latin typeface="宋体" panose="02010600030101010101" pitchFamily="2" charset="-122"/>
                <a:ea typeface="宋体" panose="02010600030101010101" pitchFamily="2" charset="-122"/>
              </a:rPr>
              <a:t>29</a:t>
            </a:r>
            <a:r>
              <a:rPr lang="zh-CN" altLang="en-US" sz="1800" b="1" dirty="0">
                <a:latin typeface="宋体" panose="02010600030101010101" pitchFamily="2" charset="-122"/>
                <a:ea typeface="宋体" panose="02010600030101010101" pitchFamily="2" charset="-122"/>
              </a:rPr>
              <a:t>生成结点</a:t>
            </a:r>
            <a:r>
              <a:rPr lang="en-US" altLang="zh-CN" sz="1800" b="1" dirty="0">
                <a:latin typeface="宋体" panose="02010600030101010101" pitchFamily="2" charset="-122"/>
                <a:ea typeface="宋体" panose="02010600030101010101" pitchFamily="2" charset="-122"/>
              </a:rPr>
              <a:t>30, </a:t>
            </a:r>
            <a:r>
              <a:rPr lang="zh-CN" altLang="en-US" sz="1800" b="1" dirty="0">
                <a:latin typeface="宋体" panose="02010600030101010101" pitchFamily="2" charset="-122"/>
                <a:ea typeface="宋体" panose="02010600030101010101" pitchFamily="2" charset="-122"/>
              </a:rPr>
              <a:t>路径变为</a:t>
            </a:r>
            <a:r>
              <a:rPr lang="en-US" altLang="zh-CN" sz="1800" b="1" dirty="0">
                <a:latin typeface="宋体" panose="02010600030101010101" pitchFamily="2" charset="-122"/>
                <a:ea typeface="宋体" panose="02010600030101010101" pitchFamily="2" charset="-122"/>
              </a:rPr>
              <a:t>(2,4,1)</a:t>
            </a:r>
          </a:p>
        </p:txBody>
      </p:sp>
      <p:sp>
        <p:nvSpPr>
          <p:cNvPr id="14517" name="文本框 14516"/>
          <p:cNvSpPr txBox="1"/>
          <p:nvPr/>
        </p:nvSpPr>
        <p:spPr>
          <a:xfrm>
            <a:off x="701728" y="2143124"/>
            <a:ext cx="2958366" cy="1323439"/>
          </a:xfrm>
          <a:prstGeom prst="rect">
            <a:avLst/>
          </a:prstGeom>
          <a:noFill/>
          <a:ln w="9525">
            <a:noFill/>
          </a:ln>
        </p:spPr>
        <p:txBody>
          <a:bodyPr wrap="square">
            <a:spAutoFit/>
          </a:bodyPr>
          <a:lstStyle/>
          <a:p>
            <a:pPr marL="285750" indent="-285750">
              <a:spcBef>
                <a:spcPct val="50000"/>
              </a:spcBef>
              <a:buClr>
                <a:srgbClr val="0D0D0D"/>
              </a:buClr>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结点</a:t>
            </a:r>
            <a:r>
              <a:rPr lang="en-US" altLang="zh-CN" sz="2000" b="1" dirty="0">
                <a:latin typeface="宋体" panose="02010600030101010101" pitchFamily="2" charset="-122"/>
                <a:ea typeface="宋体" panose="02010600030101010101" pitchFamily="2" charset="-122"/>
              </a:rPr>
              <a:t>30</a:t>
            </a:r>
            <a:r>
              <a:rPr lang="zh-CN" altLang="en-US" sz="2000" b="1" dirty="0">
                <a:latin typeface="宋体" panose="02010600030101010101" pitchFamily="2" charset="-122"/>
                <a:ea typeface="宋体" panose="02010600030101010101" pitchFamily="2" charset="-122"/>
              </a:rPr>
              <a:t>生成结点</a:t>
            </a:r>
            <a:r>
              <a:rPr lang="en-US" altLang="zh-CN" sz="2000" b="1" dirty="0">
                <a:latin typeface="宋体" panose="02010600030101010101" pitchFamily="2" charset="-122"/>
                <a:ea typeface="宋体" panose="02010600030101010101" pitchFamily="2" charset="-122"/>
              </a:rPr>
              <a:t>31, </a:t>
            </a:r>
            <a:r>
              <a:rPr lang="zh-CN" altLang="en-US" sz="2000" b="1" dirty="0">
                <a:latin typeface="宋体" panose="02010600030101010101" pitchFamily="2" charset="-122"/>
                <a:ea typeface="宋体" panose="02010600030101010101" pitchFamily="2" charset="-122"/>
              </a:rPr>
              <a:t>路径变为</a:t>
            </a:r>
            <a:r>
              <a:rPr lang="en-US" altLang="zh-CN" sz="2000" b="1" dirty="0">
                <a:latin typeface="宋体" panose="02010600030101010101" pitchFamily="2" charset="-122"/>
                <a:ea typeface="宋体" panose="02010600030101010101" pitchFamily="2" charset="-122"/>
              </a:rPr>
              <a:t>(2,4,1,3), </a:t>
            </a:r>
            <a:r>
              <a:rPr lang="zh-CN" altLang="en-US" sz="2000" b="1" dirty="0">
                <a:latin typeface="宋体" panose="02010600030101010101" pitchFamily="2" charset="-122"/>
                <a:ea typeface="宋体" panose="02010600030101010101" pitchFamily="2" charset="-122"/>
              </a:rPr>
              <a:t>找到一个</a:t>
            </a:r>
            <a:r>
              <a:rPr lang="en-US" altLang="zh-CN" sz="2000" b="1" dirty="0">
                <a:latin typeface="宋体" panose="02010600030101010101" pitchFamily="2" charset="-122"/>
                <a:ea typeface="宋体" panose="02010600030101010101" pitchFamily="2" charset="-122"/>
              </a:rPr>
              <a:t>4</a:t>
            </a:r>
            <a:r>
              <a:rPr lang="zh-CN" altLang="en-US" sz="2000" b="1" dirty="0">
                <a:latin typeface="宋体" panose="02010600030101010101" pitchFamily="2" charset="-122"/>
                <a:ea typeface="宋体" panose="02010600030101010101" pitchFamily="2" charset="-122"/>
              </a:rPr>
              <a:t>皇后问题的可行解</a:t>
            </a:r>
          </a:p>
        </p:txBody>
      </p:sp>
      <p:grpSp>
        <p:nvGrpSpPr>
          <p:cNvPr id="14518" name="组合 14517"/>
          <p:cNvGrpSpPr/>
          <p:nvPr/>
        </p:nvGrpSpPr>
        <p:grpSpPr>
          <a:xfrm>
            <a:off x="7770506" y="2100262"/>
            <a:ext cx="758897" cy="871538"/>
            <a:chOff x="5124" y="924"/>
            <a:chExt cx="552" cy="732"/>
          </a:xfrm>
        </p:grpSpPr>
        <p:sp>
          <p:nvSpPr>
            <p:cNvPr id="14519" name="椭圆 14518"/>
            <p:cNvSpPr/>
            <p:nvPr/>
          </p:nvSpPr>
          <p:spPr>
            <a:xfrm>
              <a:off x="5352" y="1368"/>
              <a:ext cx="288" cy="288"/>
            </a:xfrm>
            <a:prstGeom prst="ellipse">
              <a:avLst/>
            </a:prstGeom>
            <a:solidFill>
              <a:srgbClr val="CCFFCC"/>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29</a:t>
              </a:r>
            </a:p>
          </p:txBody>
        </p:sp>
        <p:sp>
          <p:nvSpPr>
            <p:cNvPr id="14520" name="直接连接符 14519"/>
            <p:cNvSpPr/>
            <p:nvPr/>
          </p:nvSpPr>
          <p:spPr>
            <a:xfrm>
              <a:off x="5245" y="933"/>
              <a:ext cx="251" cy="447"/>
            </a:xfrm>
            <a:prstGeom prst="line">
              <a:avLst/>
            </a:prstGeom>
            <a:ln w="31750" cap="flat" cmpd="sng">
              <a:solidFill>
                <a:schemeClr val="tx1"/>
              </a:solidFill>
              <a:prstDash val="solid"/>
              <a:miter/>
              <a:headEnd type="none" w="med" len="med"/>
              <a:tailEnd type="none" w="med" len="med"/>
            </a:ln>
          </p:spPr>
        </p:sp>
        <p:sp>
          <p:nvSpPr>
            <p:cNvPr id="14521" name="文本框 14520"/>
            <p:cNvSpPr txBox="1"/>
            <p:nvPr/>
          </p:nvSpPr>
          <p:spPr>
            <a:xfrm>
              <a:off x="5124" y="924"/>
              <a:ext cx="552" cy="543"/>
            </a:xfrm>
            <a:prstGeom prst="rect">
              <a:avLst/>
            </a:prstGeom>
            <a:noFill/>
            <a:ln w="9525">
              <a:noFill/>
            </a:ln>
          </p:spPr>
          <p:txBody>
            <a:bodyPr>
              <a:spAutoFit/>
            </a:bodyPr>
            <a:lstStyle/>
            <a:p>
              <a:pPr eaLnBrk="0" hangingPunct="0">
                <a:buClr>
                  <a:schemeClr val="bg1"/>
                </a:buClr>
              </a:pPr>
              <a:r>
                <a:rPr lang="en-US" altLang="zh-CN" sz="1800" b="1">
                  <a:solidFill>
                    <a:srgbClr val="006600"/>
                  </a:solidFill>
                  <a:latin typeface="Times New Roman" panose="02020603050405020304" charset="0"/>
                </a:rPr>
                <a:t>x</a:t>
              </a:r>
              <a:r>
                <a:rPr lang="en-US" altLang="zh-CN" sz="1800" b="1" baseline="-25000">
                  <a:solidFill>
                    <a:srgbClr val="006600"/>
                  </a:solidFill>
                  <a:latin typeface="Times New Roman" panose="02020603050405020304" charset="0"/>
                </a:rPr>
                <a:t>2</a:t>
              </a:r>
              <a:r>
                <a:rPr lang="en-US" altLang="zh-CN" sz="1800" b="1">
                  <a:solidFill>
                    <a:srgbClr val="006600"/>
                  </a:solidFill>
                  <a:latin typeface="Times New Roman" panose="02020603050405020304" charset="0"/>
                </a:rPr>
                <a:t>= 4</a:t>
              </a:r>
            </a:p>
          </p:txBody>
        </p:sp>
      </p:grpSp>
      <p:grpSp>
        <p:nvGrpSpPr>
          <p:cNvPr id="14522" name="组合 14521"/>
          <p:cNvGrpSpPr/>
          <p:nvPr/>
        </p:nvGrpSpPr>
        <p:grpSpPr>
          <a:xfrm>
            <a:off x="7686826" y="2971800"/>
            <a:ext cx="1061355" cy="1028700"/>
            <a:chOff x="5076" y="1656"/>
            <a:chExt cx="772" cy="864"/>
          </a:xfrm>
        </p:grpSpPr>
        <p:sp>
          <p:nvSpPr>
            <p:cNvPr id="14523" name="椭圆 14522"/>
            <p:cNvSpPr/>
            <p:nvPr/>
          </p:nvSpPr>
          <p:spPr>
            <a:xfrm>
              <a:off x="5076" y="2244"/>
              <a:ext cx="288" cy="276"/>
            </a:xfrm>
            <a:prstGeom prst="ellipse">
              <a:avLst/>
            </a:prstGeom>
            <a:solidFill>
              <a:srgbClr val="CCFFCC"/>
            </a:solidFill>
            <a:ln w="19050" cap="flat" cmpd="sng">
              <a:solidFill>
                <a:schemeClr val="tx1"/>
              </a:solidFill>
              <a:prstDash val="solid"/>
              <a:miter/>
              <a:headEnd type="none" w="med" len="med"/>
              <a:tailEnd type="none" w="med" len="med"/>
            </a:ln>
          </p:spPr>
          <p:txBody>
            <a:bodyPr wrap="none" anchor="ctr"/>
            <a:lstStyle/>
            <a:p>
              <a:pPr algn="ctr">
                <a:buClr>
                  <a:schemeClr val="bg1"/>
                </a:buClr>
              </a:pPr>
              <a:r>
                <a:rPr lang="en-US" altLang="zh-CN" sz="1800" b="1">
                  <a:latin typeface="Times New Roman" panose="02020603050405020304" charset="0"/>
                </a:rPr>
                <a:t>30</a:t>
              </a:r>
            </a:p>
          </p:txBody>
        </p:sp>
        <p:sp>
          <p:nvSpPr>
            <p:cNvPr id="14524" name="直接连接符 14523"/>
            <p:cNvSpPr/>
            <p:nvPr/>
          </p:nvSpPr>
          <p:spPr>
            <a:xfrm flipH="1">
              <a:off x="5220" y="1656"/>
              <a:ext cx="264" cy="588"/>
            </a:xfrm>
            <a:prstGeom prst="line">
              <a:avLst/>
            </a:prstGeom>
            <a:ln w="31750" cap="flat" cmpd="sng">
              <a:solidFill>
                <a:schemeClr val="tx1"/>
              </a:solidFill>
              <a:prstDash val="solid"/>
              <a:miter/>
              <a:headEnd type="none" w="med" len="med"/>
              <a:tailEnd type="none" w="med" len="med"/>
            </a:ln>
          </p:spPr>
        </p:sp>
        <p:sp>
          <p:nvSpPr>
            <p:cNvPr id="14525" name="文本框 14524"/>
            <p:cNvSpPr txBox="1"/>
            <p:nvPr/>
          </p:nvSpPr>
          <p:spPr>
            <a:xfrm>
              <a:off x="5332" y="1799"/>
              <a:ext cx="516" cy="543"/>
            </a:xfrm>
            <a:prstGeom prst="rect">
              <a:avLst/>
            </a:prstGeom>
            <a:noFill/>
            <a:ln w="9525">
              <a:noFill/>
            </a:ln>
          </p:spPr>
          <p:txBody>
            <a:bodyPr>
              <a:spAutoFit/>
            </a:bodyPr>
            <a:lstStyle/>
            <a:p>
              <a:pPr eaLnBrk="0" hangingPunct="0">
                <a:buClr>
                  <a:schemeClr val="bg1"/>
                </a:buClr>
              </a:pPr>
              <a:r>
                <a:rPr lang="en-US" altLang="zh-CN" sz="1800" b="1" dirty="0">
                  <a:solidFill>
                    <a:srgbClr val="006600"/>
                  </a:solidFill>
                  <a:latin typeface="Times New Roman" panose="02020603050405020304" charset="0"/>
                </a:rPr>
                <a:t>x</a:t>
              </a:r>
              <a:r>
                <a:rPr lang="en-US" altLang="zh-CN" sz="1800" b="1" baseline="-25000" dirty="0">
                  <a:solidFill>
                    <a:srgbClr val="006600"/>
                  </a:solidFill>
                  <a:latin typeface="Times New Roman" panose="02020603050405020304" charset="0"/>
                </a:rPr>
                <a:t>3</a:t>
              </a:r>
              <a:r>
                <a:rPr lang="en-US" altLang="zh-CN" sz="1800" b="1" dirty="0">
                  <a:solidFill>
                    <a:srgbClr val="006600"/>
                  </a:solidFill>
                  <a:latin typeface="Times New Roman" panose="02020603050405020304" charset="0"/>
                </a:rPr>
                <a:t>=1</a:t>
              </a:r>
            </a:p>
          </p:txBody>
        </p:sp>
      </p:grpSp>
      <p:sp>
        <p:nvSpPr>
          <p:cNvPr id="14526" name="直接连接符 14525"/>
          <p:cNvSpPr/>
          <p:nvPr/>
        </p:nvSpPr>
        <p:spPr>
          <a:xfrm>
            <a:off x="1466881" y="4666060"/>
            <a:ext cx="0" cy="328613"/>
          </a:xfrm>
          <a:prstGeom prst="line">
            <a:avLst/>
          </a:prstGeom>
          <a:ln w="38100" cap="flat" cmpd="sng">
            <a:solidFill>
              <a:schemeClr val="tx1"/>
            </a:solidFill>
            <a:prstDash val="solid"/>
            <a:miter/>
            <a:headEnd type="none" w="med" len="med"/>
            <a:tailEnd type="triangle" w="med" len="med"/>
          </a:ln>
        </p:spPr>
      </p:sp>
      <p:sp>
        <p:nvSpPr>
          <p:cNvPr id="14527" name="直接连接符 14526"/>
          <p:cNvSpPr/>
          <p:nvPr/>
        </p:nvSpPr>
        <p:spPr>
          <a:xfrm>
            <a:off x="1995519" y="5536407"/>
            <a:ext cx="400050" cy="0"/>
          </a:xfrm>
          <a:prstGeom prst="line">
            <a:avLst/>
          </a:prstGeom>
          <a:ln w="38100" cap="flat" cmpd="sng">
            <a:solidFill>
              <a:schemeClr val="tx1"/>
            </a:solidFill>
            <a:prstDash val="solid"/>
            <a:miter/>
            <a:headEnd type="none" w="med" len="med"/>
            <a:tailEnd type="triangle" w="med" len="med"/>
          </a:ln>
        </p:spPr>
      </p:sp>
      <p:sp>
        <p:nvSpPr>
          <p:cNvPr id="14528" name="直接连接符 14527"/>
          <p:cNvSpPr/>
          <p:nvPr/>
        </p:nvSpPr>
        <p:spPr>
          <a:xfrm flipH="1" flipV="1">
            <a:off x="2895631" y="4637485"/>
            <a:ext cx="0" cy="357188"/>
          </a:xfrm>
          <a:prstGeom prst="line">
            <a:avLst/>
          </a:prstGeom>
          <a:ln w="38100" cap="flat" cmpd="sng">
            <a:solidFill>
              <a:schemeClr val="tx1"/>
            </a:solidFill>
            <a:prstDash val="solid"/>
            <a:miter/>
            <a:headEnd type="none" w="med" len="med"/>
            <a:tailEnd type="triangle" w="med" len="med"/>
          </a:ln>
        </p:spPr>
      </p:sp>
      <p:sp>
        <p:nvSpPr>
          <p:cNvPr id="14529" name="云形标注 14528"/>
          <p:cNvSpPr/>
          <p:nvPr/>
        </p:nvSpPr>
        <p:spPr>
          <a:xfrm>
            <a:off x="4206562" y="4814889"/>
            <a:ext cx="659910" cy="1200150"/>
          </a:xfrm>
          <a:prstGeom prst="cloudCallout">
            <a:avLst>
              <a:gd name="adj1" fmla="val -141043"/>
              <a:gd name="adj2" fmla="val -80356"/>
            </a:avLst>
          </a:prstGeom>
          <a:solidFill>
            <a:schemeClr val="bg1"/>
          </a:solidFill>
          <a:ln w="44450" cap="flat" cmpd="sng">
            <a:solidFill>
              <a:schemeClr val="accent2"/>
            </a:solidFill>
            <a:prstDash val="solid"/>
            <a:headEnd type="none" w="med" len="med"/>
            <a:tailEnd type="none" w="med" len="med"/>
          </a:ln>
        </p:spPr>
        <p:txBody>
          <a:bodyPr lIns="67500" tIns="35100" rIns="67500" bIns="35100"/>
          <a:lstStyle/>
          <a:p>
            <a:pPr algn="ctr">
              <a:buClr>
                <a:schemeClr val="bg1"/>
              </a:buClr>
            </a:pPr>
            <a:r>
              <a:rPr lang="zh-CN" altLang="en-US" sz="1800" b="1" dirty="0">
                <a:solidFill>
                  <a:srgbClr val="0000FF"/>
                </a:solidFill>
                <a:latin typeface="Times New Roman" panose="02020603050405020304" charset="0"/>
              </a:rPr>
              <a:t>可行解</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4518"/>
                                        </p:tgtEl>
                                        <p:attrNameLst>
                                          <p:attrName>style.visibility</p:attrName>
                                        </p:attrNameLst>
                                      </p:cBhvr>
                                      <p:to>
                                        <p:strVal val="visible"/>
                                      </p:to>
                                    </p:set>
                                    <p:animEffect transition="in" filter="wipe(up)">
                                      <p:cBhvr>
                                        <p:cTn id="11" dur="500"/>
                                        <p:tgtEl>
                                          <p:spTgt spid="145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4526"/>
                                        </p:tgtEl>
                                        <p:attrNameLst>
                                          <p:attrName>style.visibility</p:attrName>
                                        </p:attrNameLst>
                                      </p:cBhvr>
                                      <p:to>
                                        <p:strVal val="visible"/>
                                      </p:to>
                                    </p:set>
                                    <p:animEffect transition="in" filter="wipe(up)">
                                      <p:cBhvr>
                                        <p:cTn id="16" dur="500"/>
                                        <p:tgtEl>
                                          <p:spTgt spid="1452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144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45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4522"/>
                                        </p:tgtEl>
                                        <p:attrNameLst>
                                          <p:attrName>style.visibility</p:attrName>
                                        </p:attrNameLst>
                                      </p:cBhvr>
                                      <p:to>
                                        <p:strVal val="visible"/>
                                      </p:to>
                                    </p:set>
                                    <p:animEffect transition="in" filter="wipe(up)">
                                      <p:cBhvr>
                                        <p:cTn id="29" dur="500"/>
                                        <p:tgtEl>
                                          <p:spTgt spid="1452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4527"/>
                                        </p:tgtEl>
                                        <p:attrNameLst>
                                          <p:attrName>style.visibility</p:attrName>
                                        </p:attrNameLst>
                                      </p:cBhvr>
                                      <p:to>
                                        <p:strVal val="visible"/>
                                      </p:to>
                                    </p:set>
                                    <p:animEffect transition="in" filter="wipe(left)">
                                      <p:cBhvr>
                                        <p:cTn id="34" dur="500"/>
                                        <p:tgtEl>
                                          <p:spTgt spid="1452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1446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45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4365"/>
                                        </p:tgtEl>
                                        <p:attrNameLst>
                                          <p:attrName>style.visibility</p:attrName>
                                        </p:attrNameLst>
                                      </p:cBhvr>
                                      <p:to>
                                        <p:strVal val="visible"/>
                                      </p:to>
                                    </p:set>
                                    <p:animEffect transition="in" filter="wipe(up)">
                                      <p:cBhvr>
                                        <p:cTn id="47" dur="500"/>
                                        <p:tgtEl>
                                          <p:spTgt spid="143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4528"/>
                                        </p:tgtEl>
                                        <p:attrNameLst>
                                          <p:attrName>style.visibility</p:attrName>
                                        </p:attrNameLst>
                                      </p:cBhvr>
                                      <p:to>
                                        <p:strVal val="visible"/>
                                      </p:to>
                                    </p:set>
                                    <p:animEffect transition="in" filter="wipe(down)">
                                      <p:cBhvr>
                                        <p:cTn id="52" dur="500"/>
                                        <p:tgtEl>
                                          <p:spTgt spid="14528"/>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1448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4529"/>
                                        </p:tgtEl>
                                        <p:attrNameLst>
                                          <p:attrName>style.visibility</p:attrName>
                                        </p:attrNameLst>
                                      </p:cBhvr>
                                      <p:to>
                                        <p:strVal val="visible"/>
                                      </p:to>
                                    </p:set>
                                    <p:animEffect transition="in" filter="dissolve">
                                      <p:cBhvr>
                                        <p:cTn id="61" dur="500"/>
                                        <p:tgtEl>
                                          <p:spTgt spid="14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69" grpId="0"/>
      <p:bldP spid="14516" grpId="0"/>
      <p:bldP spid="14517" grpId="0"/>
      <p:bldP spid="14529"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p:nvPr/>
        </p:nvSpPr>
        <p:spPr>
          <a:xfrm>
            <a:off x="1448515" y="2877742"/>
            <a:ext cx="14406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2</a:t>
            </a:r>
          </a:p>
        </p:txBody>
      </p:sp>
      <p:sp>
        <p:nvSpPr>
          <p:cNvPr id="15363" name="Text Box 5"/>
          <p:cNvSpPr txBox="1"/>
          <p:nvPr/>
        </p:nvSpPr>
        <p:spPr>
          <a:xfrm>
            <a:off x="1768793" y="3021807"/>
            <a:ext cx="144066"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3</a:t>
            </a:r>
          </a:p>
        </p:txBody>
      </p:sp>
      <p:sp>
        <p:nvSpPr>
          <p:cNvPr id="15364" name="Text Box 6"/>
          <p:cNvSpPr txBox="1"/>
          <p:nvPr/>
        </p:nvSpPr>
        <p:spPr>
          <a:xfrm>
            <a:off x="2165271" y="2880123"/>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4</a:t>
            </a:r>
          </a:p>
        </p:txBody>
      </p:sp>
      <p:sp>
        <p:nvSpPr>
          <p:cNvPr id="15365" name="Text Box 7"/>
          <p:cNvSpPr txBox="1"/>
          <p:nvPr/>
        </p:nvSpPr>
        <p:spPr>
          <a:xfrm>
            <a:off x="1029415" y="4329113"/>
            <a:ext cx="101203" cy="201216"/>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4</a:t>
            </a:r>
          </a:p>
        </p:txBody>
      </p:sp>
      <p:sp>
        <p:nvSpPr>
          <p:cNvPr id="15366" name="Text Box 8"/>
          <p:cNvSpPr txBox="1"/>
          <p:nvPr/>
        </p:nvSpPr>
        <p:spPr>
          <a:xfrm>
            <a:off x="1880711" y="4331494"/>
            <a:ext cx="101204" cy="202406"/>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2</a:t>
            </a:r>
          </a:p>
        </p:txBody>
      </p:sp>
      <p:sp>
        <p:nvSpPr>
          <p:cNvPr id="15367" name="Text Box 9"/>
          <p:cNvSpPr txBox="1"/>
          <p:nvPr/>
        </p:nvSpPr>
        <p:spPr>
          <a:xfrm>
            <a:off x="5529978" y="4361260"/>
            <a:ext cx="101203" cy="202406"/>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2</a:t>
            </a:r>
          </a:p>
        </p:txBody>
      </p:sp>
      <p:sp>
        <p:nvSpPr>
          <p:cNvPr id="15368" name="Text Box 10"/>
          <p:cNvSpPr txBox="1"/>
          <p:nvPr/>
        </p:nvSpPr>
        <p:spPr>
          <a:xfrm>
            <a:off x="5833586" y="4341019"/>
            <a:ext cx="101204" cy="202406"/>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1</a:t>
            </a:r>
          </a:p>
        </p:txBody>
      </p:sp>
      <p:sp>
        <p:nvSpPr>
          <p:cNvPr id="15369" name="Text Box 11"/>
          <p:cNvSpPr txBox="1"/>
          <p:nvPr/>
        </p:nvSpPr>
        <p:spPr>
          <a:xfrm>
            <a:off x="6094334" y="4339829"/>
            <a:ext cx="101203" cy="202406"/>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2</a:t>
            </a:r>
          </a:p>
        </p:txBody>
      </p:sp>
      <p:sp>
        <p:nvSpPr>
          <p:cNvPr id="15370" name="Text Box 12"/>
          <p:cNvSpPr txBox="1"/>
          <p:nvPr/>
        </p:nvSpPr>
        <p:spPr>
          <a:xfrm>
            <a:off x="6381274" y="4342210"/>
            <a:ext cx="101204" cy="201215"/>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3</a:t>
            </a:r>
          </a:p>
        </p:txBody>
      </p:sp>
      <p:sp>
        <p:nvSpPr>
          <p:cNvPr id="15371" name="Text Box 13"/>
          <p:cNvSpPr txBox="1"/>
          <p:nvPr/>
        </p:nvSpPr>
        <p:spPr>
          <a:xfrm>
            <a:off x="6953965" y="4332685"/>
            <a:ext cx="101203" cy="202406"/>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1</a:t>
            </a:r>
          </a:p>
        </p:txBody>
      </p:sp>
      <p:sp>
        <p:nvSpPr>
          <p:cNvPr id="15372" name="Text Box 14"/>
          <p:cNvSpPr txBox="1"/>
          <p:nvPr/>
        </p:nvSpPr>
        <p:spPr>
          <a:xfrm>
            <a:off x="2208134" y="3643313"/>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2</a:t>
            </a:r>
          </a:p>
        </p:txBody>
      </p:sp>
      <p:sp>
        <p:nvSpPr>
          <p:cNvPr id="15373" name="Text Box 15"/>
          <p:cNvSpPr txBox="1"/>
          <p:nvPr/>
        </p:nvSpPr>
        <p:spPr>
          <a:xfrm>
            <a:off x="2553415" y="3632598"/>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3</a:t>
            </a:r>
          </a:p>
        </p:txBody>
      </p:sp>
      <p:sp>
        <p:nvSpPr>
          <p:cNvPr id="15374" name="Text Box 16"/>
          <p:cNvSpPr txBox="1"/>
          <p:nvPr/>
        </p:nvSpPr>
        <p:spPr>
          <a:xfrm>
            <a:off x="3917872" y="3602832"/>
            <a:ext cx="14406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1</a:t>
            </a:r>
          </a:p>
        </p:txBody>
      </p:sp>
      <p:sp>
        <p:nvSpPr>
          <p:cNvPr id="15375" name="Text Box 17"/>
          <p:cNvSpPr txBox="1"/>
          <p:nvPr/>
        </p:nvSpPr>
        <p:spPr>
          <a:xfrm>
            <a:off x="4272677" y="3601642"/>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3</a:t>
            </a:r>
          </a:p>
        </p:txBody>
      </p:sp>
      <p:sp>
        <p:nvSpPr>
          <p:cNvPr id="15376" name="Text Box 18"/>
          <p:cNvSpPr txBox="1"/>
          <p:nvPr/>
        </p:nvSpPr>
        <p:spPr>
          <a:xfrm>
            <a:off x="6674168" y="3590926"/>
            <a:ext cx="142875" cy="194072"/>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1</a:t>
            </a:r>
          </a:p>
        </p:txBody>
      </p:sp>
      <p:sp>
        <p:nvSpPr>
          <p:cNvPr id="15377" name="Text Box 19"/>
          <p:cNvSpPr txBox="1"/>
          <p:nvPr/>
        </p:nvSpPr>
        <p:spPr>
          <a:xfrm>
            <a:off x="7027784" y="3590926"/>
            <a:ext cx="14406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3</a:t>
            </a:r>
          </a:p>
        </p:txBody>
      </p:sp>
      <p:sp>
        <p:nvSpPr>
          <p:cNvPr id="15378" name="Text Box 20"/>
          <p:cNvSpPr txBox="1"/>
          <p:nvPr/>
        </p:nvSpPr>
        <p:spPr>
          <a:xfrm>
            <a:off x="7263528" y="3601642"/>
            <a:ext cx="14406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1</a:t>
            </a:r>
          </a:p>
        </p:txBody>
      </p:sp>
      <p:sp>
        <p:nvSpPr>
          <p:cNvPr id="15379" name="Text Box 21"/>
          <p:cNvSpPr txBox="1"/>
          <p:nvPr/>
        </p:nvSpPr>
        <p:spPr>
          <a:xfrm>
            <a:off x="7609999" y="3732610"/>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2</a:t>
            </a:r>
          </a:p>
        </p:txBody>
      </p:sp>
      <p:sp>
        <p:nvSpPr>
          <p:cNvPr id="15380" name="Text Box 22"/>
          <p:cNvSpPr txBox="1"/>
          <p:nvPr/>
        </p:nvSpPr>
        <p:spPr>
          <a:xfrm>
            <a:off x="6134815" y="3593307"/>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3</a:t>
            </a:r>
          </a:p>
        </p:txBody>
      </p:sp>
      <p:sp>
        <p:nvSpPr>
          <p:cNvPr id="15381" name="Text Box 23"/>
          <p:cNvSpPr txBox="1"/>
          <p:nvPr/>
        </p:nvSpPr>
        <p:spPr>
          <a:xfrm>
            <a:off x="6488430" y="3592117"/>
            <a:ext cx="144066"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2</a:t>
            </a:r>
          </a:p>
        </p:txBody>
      </p:sp>
      <p:sp>
        <p:nvSpPr>
          <p:cNvPr id="15382" name="Text Box 24"/>
          <p:cNvSpPr txBox="1"/>
          <p:nvPr/>
        </p:nvSpPr>
        <p:spPr>
          <a:xfrm>
            <a:off x="5578793" y="3602832"/>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1</a:t>
            </a:r>
          </a:p>
        </p:txBody>
      </p:sp>
      <p:sp>
        <p:nvSpPr>
          <p:cNvPr id="15383" name="Text Box 25"/>
          <p:cNvSpPr txBox="1"/>
          <p:nvPr/>
        </p:nvSpPr>
        <p:spPr>
          <a:xfrm>
            <a:off x="5915740" y="3601642"/>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2</a:t>
            </a:r>
          </a:p>
        </p:txBody>
      </p:sp>
      <p:sp>
        <p:nvSpPr>
          <p:cNvPr id="15384" name="Text Box 26"/>
          <p:cNvSpPr txBox="1"/>
          <p:nvPr/>
        </p:nvSpPr>
        <p:spPr>
          <a:xfrm>
            <a:off x="5006102" y="3602832"/>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1</a:t>
            </a:r>
          </a:p>
        </p:txBody>
      </p:sp>
      <p:sp>
        <p:nvSpPr>
          <p:cNvPr id="15385" name="Text Box 27"/>
          <p:cNvSpPr txBox="1"/>
          <p:nvPr/>
        </p:nvSpPr>
        <p:spPr>
          <a:xfrm>
            <a:off x="5359718" y="3601642"/>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4</a:t>
            </a:r>
          </a:p>
        </p:txBody>
      </p:sp>
      <p:sp>
        <p:nvSpPr>
          <p:cNvPr id="15386" name="Text Box 28"/>
          <p:cNvSpPr txBox="1"/>
          <p:nvPr/>
        </p:nvSpPr>
        <p:spPr>
          <a:xfrm>
            <a:off x="4448890" y="3602832"/>
            <a:ext cx="14406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2</a:t>
            </a:r>
          </a:p>
        </p:txBody>
      </p:sp>
      <p:sp>
        <p:nvSpPr>
          <p:cNvPr id="15387" name="Text Box 29"/>
          <p:cNvSpPr txBox="1"/>
          <p:nvPr/>
        </p:nvSpPr>
        <p:spPr>
          <a:xfrm>
            <a:off x="4803696" y="3601642"/>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4</a:t>
            </a:r>
          </a:p>
        </p:txBody>
      </p:sp>
      <p:sp>
        <p:nvSpPr>
          <p:cNvPr id="15388" name="Text Box 30"/>
          <p:cNvSpPr txBox="1"/>
          <p:nvPr/>
        </p:nvSpPr>
        <p:spPr>
          <a:xfrm>
            <a:off x="3361849" y="3612357"/>
            <a:ext cx="144066"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1</a:t>
            </a:r>
          </a:p>
        </p:txBody>
      </p:sp>
      <p:sp>
        <p:nvSpPr>
          <p:cNvPr id="15389" name="Text Box 31"/>
          <p:cNvSpPr txBox="1"/>
          <p:nvPr/>
        </p:nvSpPr>
        <p:spPr>
          <a:xfrm>
            <a:off x="3707130" y="3611167"/>
            <a:ext cx="144066"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4</a:t>
            </a:r>
          </a:p>
        </p:txBody>
      </p:sp>
      <p:sp>
        <p:nvSpPr>
          <p:cNvPr id="15390" name="Text Box 32"/>
          <p:cNvSpPr txBox="1"/>
          <p:nvPr/>
        </p:nvSpPr>
        <p:spPr>
          <a:xfrm>
            <a:off x="2478405" y="4348163"/>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2</a:t>
            </a:r>
          </a:p>
        </p:txBody>
      </p:sp>
      <p:sp>
        <p:nvSpPr>
          <p:cNvPr id="15391" name="Text Box 33"/>
          <p:cNvSpPr txBox="1"/>
          <p:nvPr/>
        </p:nvSpPr>
        <p:spPr>
          <a:xfrm>
            <a:off x="2803446" y="3645694"/>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3</a:t>
            </a:r>
          </a:p>
        </p:txBody>
      </p:sp>
      <p:sp>
        <p:nvSpPr>
          <p:cNvPr id="15392" name="Text Box 34"/>
          <p:cNvSpPr txBox="1"/>
          <p:nvPr/>
        </p:nvSpPr>
        <p:spPr>
          <a:xfrm>
            <a:off x="1650922" y="3640932"/>
            <a:ext cx="144065" cy="194072"/>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2</a:t>
            </a:r>
          </a:p>
        </p:txBody>
      </p:sp>
      <p:sp>
        <p:nvSpPr>
          <p:cNvPr id="15393" name="Text Box 35"/>
          <p:cNvSpPr txBox="1"/>
          <p:nvPr/>
        </p:nvSpPr>
        <p:spPr>
          <a:xfrm>
            <a:off x="1997393" y="3640932"/>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4</a:t>
            </a:r>
          </a:p>
        </p:txBody>
      </p:sp>
      <p:sp>
        <p:nvSpPr>
          <p:cNvPr id="15394" name="Text Box 36"/>
          <p:cNvSpPr txBox="1"/>
          <p:nvPr/>
        </p:nvSpPr>
        <p:spPr>
          <a:xfrm>
            <a:off x="1086565" y="3642123"/>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3</a:t>
            </a:r>
          </a:p>
        </p:txBody>
      </p:sp>
      <p:sp>
        <p:nvSpPr>
          <p:cNvPr id="15395" name="Text Box 37"/>
          <p:cNvSpPr txBox="1"/>
          <p:nvPr/>
        </p:nvSpPr>
        <p:spPr>
          <a:xfrm>
            <a:off x="1440180" y="3640932"/>
            <a:ext cx="144066" cy="194072"/>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4</a:t>
            </a:r>
          </a:p>
        </p:txBody>
      </p:sp>
      <p:sp>
        <p:nvSpPr>
          <p:cNvPr id="15396" name="Text Box 38"/>
          <p:cNvSpPr txBox="1"/>
          <p:nvPr/>
        </p:nvSpPr>
        <p:spPr>
          <a:xfrm>
            <a:off x="6496765" y="2903935"/>
            <a:ext cx="14406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1</a:t>
            </a:r>
          </a:p>
        </p:txBody>
      </p:sp>
      <p:sp>
        <p:nvSpPr>
          <p:cNvPr id="15397" name="Text Box 39"/>
          <p:cNvSpPr txBox="1"/>
          <p:nvPr/>
        </p:nvSpPr>
        <p:spPr>
          <a:xfrm>
            <a:off x="6758702" y="3087292"/>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2</a:t>
            </a:r>
          </a:p>
        </p:txBody>
      </p:sp>
      <p:sp>
        <p:nvSpPr>
          <p:cNvPr id="15398" name="Text Box 40"/>
          <p:cNvSpPr txBox="1"/>
          <p:nvPr/>
        </p:nvSpPr>
        <p:spPr>
          <a:xfrm>
            <a:off x="7213521" y="2907507"/>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3</a:t>
            </a:r>
          </a:p>
        </p:txBody>
      </p:sp>
      <p:sp>
        <p:nvSpPr>
          <p:cNvPr id="15399" name="Text Box 41"/>
          <p:cNvSpPr txBox="1"/>
          <p:nvPr/>
        </p:nvSpPr>
        <p:spPr>
          <a:xfrm>
            <a:off x="4820365" y="2893219"/>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1</a:t>
            </a:r>
          </a:p>
        </p:txBody>
      </p:sp>
      <p:sp>
        <p:nvSpPr>
          <p:cNvPr id="15400" name="Text Box 42"/>
          <p:cNvSpPr txBox="1"/>
          <p:nvPr/>
        </p:nvSpPr>
        <p:spPr>
          <a:xfrm>
            <a:off x="5106115" y="3014663"/>
            <a:ext cx="14406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2</a:t>
            </a:r>
          </a:p>
        </p:txBody>
      </p:sp>
      <p:sp>
        <p:nvSpPr>
          <p:cNvPr id="15401" name="Text Box 43"/>
          <p:cNvSpPr txBox="1"/>
          <p:nvPr/>
        </p:nvSpPr>
        <p:spPr>
          <a:xfrm>
            <a:off x="5494259" y="2894410"/>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4</a:t>
            </a:r>
          </a:p>
        </p:txBody>
      </p:sp>
      <p:sp>
        <p:nvSpPr>
          <p:cNvPr id="15402" name="Text Box 44"/>
          <p:cNvSpPr txBox="1"/>
          <p:nvPr/>
        </p:nvSpPr>
        <p:spPr>
          <a:xfrm>
            <a:off x="3142774" y="2882504"/>
            <a:ext cx="144066"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1</a:t>
            </a:r>
          </a:p>
        </p:txBody>
      </p:sp>
      <p:sp>
        <p:nvSpPr>
          <p:cNvPr id="15403" name="Text Box 45"/>
          <p:cNvSpPr txBox="1"/>
          <p:nvPr/>
        </p:nvSpPr>
        <p:spPr>
          <a:xfrm>
            <a:off x="3454718" y="3014663"/>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3</a:t>
            </a:r>
          </a:p>
        </p:txBody>
      </p:sp>
      <p:sp>
        <p:nvSpPr>
          <p:cNvPr id="15404" name="Text Box 46"/>
          <p:cNvSpPr txBox="1"/>
          <p:nvPr/>
        </p:nvSpPr>
        <p:spPr>
          <a:xfrm>
            <a:off x="3867865" y="2893219"/>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4</a:t>
            </a:r>
          </a:p>
        </p:txBody>
      </p:sp>
      <p:sp>
        <p:nvSpPr>
          <p:cNvPr id="15405" name="Text Box 47"/>
          <p:cNvSpPr txBox="1"/>
          <p:nvPr/>
        </p:nvSpPr>
        <p:spPr>
          <a:xfrm>
            <a:off x="2062877" y="1397105"/>
            <a:ext cx="4914900" cy="376237"/>
          </a:xfrm>
          <a:prstGeom prst="rect">
            <a:avLst/>
          </a:prstGeom>
          <a:noFill/>
          <a:ln w="9525">
            <a:noFill/>
          </a:ln>
        </p:spPr>
        <p:txBody>
          <a:bodyPr lIns="0" tIns="0" rIns="0" bIns="0"/>
          <a:lstStyle/>
          <a:p>
            <a:pPr algn="just" eaLnBrk="0" hangingPunct="0">
              <a:lnSpc>
                <a:spcPct val="80000"/>
              </a:lnSpc>
            </a:pPr>
            <a:r>
              <a:rPr lang="en-US" altLang="zh-CN" sz="2000" b="1" dirty="0">
                <a:latin typeface="宋体" panose="02010600030101010101" pitchFamily="2" charset="-122"/>
                <a:ea typeface="宋体" panose="02010600030101010101" pitchFamily="2" charset="-122"/>
              </a:rPr>
              <a:t>n=4</a:t>
            </a:r>
            <a:r>
              <a:rPr lang="zh-CN" altLang="en-US" sz="2000" b="1" dirty="0">
                <a:latin typeface="宋体" panose="02010600030101010101" pitchFamily="2" charset="-122"/>
                <a:ea typeface="宋体" panose="02010600030101010101" pitchFamily="2" charset="-122"/>
              </a:rPr>
              <a:t>的</a:t>
            </a:r>
            <a:r>
              <a:rPr lang="en-US" altLang="zh-CN" sz="2000" b="1" dirty="0">
                <a:latin typeface="宋体" panose="02010600030101010101" pitchFamily="2" charset="-122"/>
                <a:ea typeface="宋体" panose="02010600030101010101" pitchFamily="2" charset="-122"/>
              </a:rPr>
              <a:t>n</a:t>
            </a:r>
            <a:r>
              <a:rPr lang="zh-CN" altLang="en-US" sz="2000" b="1" dirty="0">
                <a:latin typeface="宋体" panose="02010600030101010101" pitchFamily="2" charset="-122"/>
                <a:ea typeface="宋体" panose="02010600030101010101" pitchFamily="2" charset="-122"/>
              </a:rPr>
              <a:t>皇后问题的搜索、剪枝与回溯</a:t>
            </a:r>
          </a:p>
        </p:txBody>
      </p:sp>
      <p:sp>
        <p:nvSpPr>
          <p:cNvPr id="15406" name="Oval 48"/>
          <p:cNvSpPr/>
          <p:nvPr/>
        </p:nvSpPr>
        <p:spPr>
          <a:xfrm>
            <a:off x="1046084" y="4642248"/>
            <a:ext cx="229790" cy="259556"/>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200" b="1">
                <a:latin typeface="Times New Roman" panose="02020603050405020304" charset="0"/>
              </a:rPr>
              <a:t>5</a:t>
            </a:r>
            <a:endParaRPr lang="en-US" altLang="zh-CN" sz="1200" b="1" i="1">
              <a:latin typeface="Times New Roman" panose="02020603050405020304" charset="0"/>
            </a:endParaRPr>
          </a:p>
        </p:txBody>
      </p:sp>
      <p:sp>
        <p:nvSpPr>
          <p:cNvPr id="15407" name="Oval 49"/>
          <p:cNvSpPr/>
          <p:nvPr/>
        </p:nvSpPr>
        <p:spPr>
          <a:xfrm>
            <a:off x="5545455" y="4639866"/>
            <a:ext cx="229791" cy="260747"/>
          </a:xfrm>
          <a:prstGeom prst="ellipse">
            <a:avLst/>
          </a:prstGeom>
          <a:no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200" b="1">
                <a:latin typeface="Times New Roman" panose="02020603050405020304" charset="0"/>
              </a:rPr>
              <a:t>47</a:t>
            </a:r>
            <a:endParaRPr lang="en-US" altLang="zh-CN" sz="1200" b="1" i="1">
              <a:latin typeface="Times New Roman" panose="02020603050405020304" charset="0"/>
            </a:endParaRPr>
          </a:p>
        </p:txBody>
      </p:sp>
      <p:sp>
        <p:nvSpPr>
          <p:cNvPr id="15408" name="Oval 50"/>
          <p:cNvSpPr/>
          <p:nvPr/>
        </p:nvSpPr>
        <p:spPr>
          <a:xfrm>
            <a:off x="6369368" y="4637485"/>
            <a:ext cx="229791" cy="260747"/>
          </a:xfrm>
          <a:prstGeom prst="ellipse">
            <a:avLst/>
          </a:prstGeom>
          <a:no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200" b="1">
                <a:latin typeface="Times New Roman" panose="02020603050405020304" charset="0"/>
              </a:rPr>
              <a:t>55</a:t>
            </a:r>
            <a:endParaRPr lang="en-US" altLang="zh-CN" sz="1200" b="1" i="1">
              <a:latin typeface="Times New Roman" panose="02020603050405020304" charset="0"/>
            </a:endParaRPr>
          </a:p>
        </p:txBody>
      </p:sp>
      <p:sp>
        <p:nvSpPr>
          <p:cNvPr id="15409" name="Oval 51"/>
          <p:cNvSpPr/>
          <p:nvPr/>
        </p:nvSpPr>
        <p:spPr>
          <a:xfrm>
            <a:off x="1055609" y="3968353"/>
            <a:ext cx="228600" cy="260747"/>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200" b="1">
                <a:latin typeface="Times New Roman" panose="02020603050405020304" charset="0"/>
              </a:rPr>
              <a:t>4</a:t>
            </a:r>
            <a:endParaRPr lang="en-US" altLang="zh-CN" sz="1200" b="1" i="1">
              <a:latin typeface="Times New Roman" panose="02020603050405020304" charset="0"/>
            </a:endParaRPr>
          </a:p>
        </p:txBody>
      </p:sp>
      <p:sp>
        <p:nvSpPr>
          <p:cNvPr id="15410" name="Oval 52"/>
          <p:cNvSpPr/>
          <p:nvPr/>
        </p:nvSpPr>
        <p:spPr>
          <a:xfrm>
            <a:off x="1881902" y="3964782"/>
            <a:ext cx="228600" cy="260747"/>
          </a:xfrm>
          <a:prstGeom prst="ellipse">
            <a:avLst/>
          </a:prstGeom>
          <a:solidFill>
            <a:schemeClr val="hlink"/>
          </a:solid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200" b="1">
                <a:latin typeface="Times New Roman" panose="02020603050405020304" charset="0"/>
              </a:rPr>
              <a:t>11</a:t>
            </a:r>
            <a:endParaRPr lang="en-US" altLang="zh-CN" sz="1200" b="1" i="1">
              <a:latin typeface="Times New Roman" panose="02020603050405020304" charset="0"/>
            </a:endParaRPr>
          </a:p>
        </p:txBody>
      </p:sp>
      <p:sp>
        <p:nvSpPr>
          <p:cNvPr id="15411" name="Oval 53"/>
          <p:cNvSpPr/>
          <p:nvPr/>
        </p:nvSpPr>
        <p:spPr>
          <a:xfrm>
            <a:off x="3609499" y="3964782"/>
            <a:ext cx="228600" cy="260747"/>
          </a:xfrm>
          <a:prstGeom prst="ellipse">
            <a:avLst/>
          </a:prstGeom>
          <a:no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200" b="1">
                <a:latin typeface="Times New Roman" panose="02020603050405020304" charset="0"/>
              </a:rPr>
              <a:t>27</a:t>
            </a:r>
            <a:endParaRPr lang="en-US" altLang="zh-CN" sz="1200" b="1" i="1">
              <a:latin typeface="Times New Roman" panose="02020603050405020304" charset="0"/>
            </a:endParaRPr>
          </a:p>
        </p:txBody>
      </p:sp>
      <p:sp>
        <p:nvSpPr>
          <p:cNvPr id="15412" name="Oval 54"/>
          <p:cNvSpPr/>
          <p:nvPr/>
        </p:nvSpPr>
        <p:spPr>
          <a:xfrm>
            <a:off x="5546646" y="3965972"/>
            <a:ext cx="228600" cy="260747"/>
          </a:xfrm>
          <a:prstGeom prst="ellipse">
            <a:avLst/>
          </a:prstGeom>
          <a:no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200" b="1">
                <a:latin typeface="Times New Roman" panose="02020603050405020304" charset="0"/>
              </a:rPr>
              <a:t>46</a:t>
            </a:r>
            <a:endParaRPr lang="en-US" altLang="zh-CN" sz="1200" b="1" i="1">
              <a:latin typeface="Times New Roman" panose="02020603050405020304" charset="0"/>
            </a:endParaRPr>
          </a:p>
        </p:txBody>
      </p:sp>
      <p:sp>
        <p:nvSpPr>
          <p:cNvPr id="15413" name="Oval 55"/>
          <p:cNvSpPr/>
          <p:nvPr/>
        </p:nvSpPr>
        <p:spPr>
          <a:xfrm>
            <a:off x="5827634" y="3965972"/>
            <a:ext cx="228600" cy="260747"/>
          </a:xfrm>
          <a:prstGeom prst="ellipse">
            <a:avLst/>
          </a:prstGeom>
          <a:no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200" b="1">
                <a:latin typeface="Times New Roman" panose="02020603050405020304" charset="0"/>
              </a:rPr>
              <a:t>48</a:t>
            </a:r>
            <a:endParaRPr lang="en-US" altLang="zh-CN" sz="1200" b="1" i="1">
              <a:latin typeface="Times New Roman" panose="02020603050405020304" charset="0"/>
            </a:endParaRPr>
          </a:p>
        </p:txBody>
      </p:sp>
      <p:sp>
        <p:nvSpPr>
          <p:cNvPr id="15414" name="Oval 56"/>
          <p:cNvSpPr/>
          <p:nvPr/>
        </p:nvSpPr>
        <p:spPr>
          <a:xfrm>
            <a:off x="6106240" y="3963591"/>
            <a:ext cx="228600" cy="260747"/>
          </a:xfrm>
          <a:prstGeom prst="ellipse">
            <a:avLst/>
          </a:prstGeom>
          <a:no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200" b="1">
                <a:latin typeface="Times New Roman" panose="02020603050405020304" charset="0"/>
              </a:rPr>
              <a:t>52</a:t>
            </a:r>
            <a:endParaRPr lang="en-US" altLang="zh-CN" sz="1200" b="1" i="1">
              <a:latin typeface="Times New Roman" panose="02020603050405020304" charset="0"/>
            </a:endParaRPr>
          </a:p>
        </p:txBody>
      </p:sp>
      <p:sp>
        <p:nvSpPr>
          <p:cNvPr id="15415" name="Oval 57"/>
          <p:cNvSpPr/>
          <p:nvPr/>
        </p:nvSpPr>
        <p:spPr>
          <a:xfrm>
            <a:off x="6378893" y="3963591"/>
            <a:ext cx="229791" cy="260747"/>
          </a:xfrm>
          <a:prstGeom prst="ellipse">
            <a:avLst/>
          </a:prstGeom>
          <a:no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200" b="1">
                <a:latin typeface="Times New Roman" panose="02020603050405020304" charset="0"/>
              </a:rPr>
              <a:t>54</a:t>
            </a:r>
            <a:endParaRPr lang="en-US" altLang="zh-CN" sz="1200" b="1" i="1">
              <a:latin typeface="Times New Roman" panose="02020603050405020304" charset="0"/>
            </a:endParaRPr>
          </a:p>
        </p:txBody>
      </p:sp>
      <p:sp>
        <p:nvSpPr>
          <p:cNvPr id="15416" name="Oval 58"/>
          <p:cNvSpPr/>
          <p:nvPr/>
        </p:nvSpPr>
        <p:spPr>
          <a:xfrm>
            <a:off x="6938486" y="3963591"/>
            <a:ext cx="228600" cy="260747"/>
          </a:xfrm>
          <a:prstGeom prst="ellipse">
            <a:avLst/>
          </a:prstGeom>
          <a:no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200" b="1">
                <a:latin typeface="Times New Roman" panose="02020603050405020304" charset="0"/>
              </a:rPr>
              <a:t>59</a:t>
            </a:r>
            <a:endParaRPr lang="en-US" altLang="zh-CN" sz="1200" b="1" i="1">
              <a:latin typeface="Times New Roman" panose="02020603050405020304" charset="0"/>
            </a:endParaRPr>
          </a:p>
        </p:txBody>
      </p:sp>
      <p:sp>
        <p:nvSpPr>
          <p:cNvPr id="15417" name="Oval 59"/>
          <p:cNvSpPr/>
          <p:nvPr/>
        </p:nvSpPr>
        <p:spPr>
          <a:xfrm>
            <a:off x="1212772" y="3262313"/>
            <a:ext cx="229790" cy="259556"/>
          </a:xfrm>
          <a:prstGeom prst="ellipse">
            <a:avLst/>
          </a:prstGeom>
          <a:solidFill>
            <a:schemeClr val="hlink"/>
          </a:solid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200" b="1">
                <a:latin typeface="Times New Roman" panose="02020603050405020304" charset="0"/>
              </a:rPr>
              <a:t>3</a:t>
            </a:r>
            <a:endParaRPr lang="en-US" altLang="zh-CN" sz="1200" b="1" i="1">
              <a:latin typeface="Times New Roman" panose="02020603050405020304" charset="0"/>
            </a:endParaRPr>
          </a:p>
        </p:txBody>
      </p:sp>
      <p:sp>
        <p:nvSpPr>
          <p:cNvPr id="15418" name="Oval 60"/>
          <p:cNvSpPr/>
          <p:nvPr/>
        </p:nvSpPr>
        <p:spPr>
          <a:xfrm>
            <a:off x="1758077" y="3262313"/>
            <a:ext cx="228600" cy="260747"/>
          </a:xfrm>
          <a:prstGeom prst="ellipse">
            <a:avLst/>
          </a:prstGeom>
          <a:noFill/>
          <a:ln w="38100"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200" b="1">
                <a:latin typeface="Times New Roman" panose="02020603050405020304" charset="0"/>
              </a:rPr>
              <a:t>8</a:t>
            </a:r>
            <a:endParaRPr lang="en-US" altLang="zh-CN" sz="1200" b="1" i="1">
              <a:latin typeface="Times New Roman" panose="02020603050405020304" charset="0"/>
            </a:endParaRPr>
          </a:p>
        </p:txBody>
      </p:sp>
      <p:sp>
        <p:nvSpPr>
          <p:cNvPr id="15419" name="Oval 61"/>
          <p:cNvSpPr/>
          <p:nvPr/>
        </p:nvSpPr>
        <p:spPr>
          <a:xfrm>
            <a:off x="2314099" y="3261123"/>
            <a:ext cx="228600" cy="259556"/>
          </a:xfrm>
          <a:prstGeom prst="ellipse">
            <a:avLst/>
          </a:prstGeom>
          <a:noFill/>
          <a:ln w="38100"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050" b="1">
                <a:latin typeface="Times New Roman" panose="02020603050405020304" charset="0"/>
              </a:rPr>
              <a:t>13</a:t>
            </a:r>
            <a:endParaRPr lang="en-US" altLang="zh-CN" sz="1050" b="1" i="1">
              <a:latin typeface="Times New Roman" panose="02020603050405020304" charset="0"/>
            </a:endParaRPr>
          </a:p>
        </p:txBody>
      </p:sp>
      <p:sp>
        <p:nvSpPr>
          <p:cNvPr id="15420" name="Oval 62"/>
          <p:cNvSpPr/>
          <p:nvPr/>
        </p:nvSpPr>
        <p:spPr>
          <a:xfrm>
            <a:off x="3448765" y="3262313"/>
            <a:ext cx="229790" cy="260747"/>
          </a:xfrm>
          <a:prstGeom prst="ellipse">
            <a:avLst/>
          </a:prstGeom>
          <a:solidFill>
            <a:schemeClr val="hlink"/>
          </a:solid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200" b="1">
                <a:latin typeface="Times New Roman" panose="02020603050405020304" charset="0"/>
              </a:rPr>
              <a:t>24</a:t>
            </a:r>
            <a:endParaRPr lang="en-US" altLang="zh-CN" sz="1200" b="1" i="1">
              <a:latin typeface="Times New Roman" panose="02020603050405020304" charset="0"/>
            </a:endParaRPr>
          </a:p>
        </p:txBody>
      </p:sp>
      <p:sp>
        <p:nvSpPr>
          <p:cNvPr id="15421" name="Oval 63"/>
          <p:cNvSpPr/>
          <p:nvPr/>
        </p:nvSpPr>
        <p:spPr>
          <a:xfrm>
            <a:off x="4015502" y="3261123"/>
            <a:ext cx="228600" cy="259556"/>
          </a:xfrm>
          <a:prstGeom prst="ellipse">
            <a:avLst/>
          </a:prstGeom>
          <a:noFill/>
          <a:ln w="38100"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050" b="1">
                <a:latin typeface="Times New Roman" panose="02020603050405020304" charset="0"/>
              </a:rPr>
              <a:t>29</a:t>
            </a:r>
            <a:endParaRPr lang="en-US" altLang="zh-CN" sz="1050" b="1" i="1">
              <a:latin typeface="Times New Roman" panose="02020603050405020304" charset="0"/>
            </a:endParaRPr>
          </a:p>
        </p:txBody>
      </p:sp>
      <p:sp>
        <p:nvSpPr>
          <p:cNvPr id="15422" name="Oval 64"/>
          <p:cNvSpPr/>
          <p:nvPr/>
        </p:nvSpPr>
        <p:spPr>
          <a:xfrm>
            <a:off x="4551284" y="3261123"/>
            <a:ext cx="229790" cy="259556"/>
          </a:xfrm>
          <a:prstGeom prst="ellipse">
            <a:avLst/>
          </a:prstGeom>
          <a:no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200" b="1">
                <a:latin typeface="Times New Roman" panose="02020603050405020304" charset="0"/>
              </a:rPr>
              <a:t>35</a:t>
            </a:r>
            <a:endParaRPr lang="en-US" altLang="zh-CN" sz="1200" b="1" i="1">
              <a:latin typeface="Times New Roman" panose="02020603050405020304" charset="0"/>
            </a:endParaRPr>
          </a:p>
        </p:txBody>
      </p:sp>
      <p:sp>
        <p:nvSpPr>
          <p:cNvPr id="15423" name="Oval 65"/>
          <p:cNvSpPr/>
          <p:nvPr/>
        </p:nvSpPr>
        <p:spPr>
          <a:xfrm>
            <a:off x="5112068" y="3265885"/>
            <a:ext cx="228600" cy="260747"/>
          </a:xfrm>
          <a:prstGeom prst="ellipse">
            <a:avLst/>
          </a:prstGeom>
          <a:no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200" b="1">
                <a:latin typeface="Times New Roman" panose="02020603050405020304" charset="0"/>
              </a:rPr>
              <a:t>40</a:t>
            </a:r>
            <a:endParaRPr lang="en-US" altLang="zh-CN" sz="1200" b="1" i="1">
              <a:latin typeface="Times New Roman" panose="02020603050405020304" charset="0"/>
            </a:endParaRPr>
          </a:p>
        </p:txBody>
      </p:sp>
      <p:sp>
        <p:nvSpPr>
          <p:cNvPr id="15424" name="Oval 66"/>
          <p:cNvSpPr/>
          <p:nvPr/>
        </p:nvSpPr>
        <p:spPr>
          <a:xfrm>
            <a:off x="5666899" y="3263503"/>
            <a:ext cx="229791" cy="260747"/>
          </a:xfrm>
          <a:prstGeom prst="ellipse">
            <a:avLst/>
          </a:prstGeom>
          <a:no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200" b="1">
                <a:latin typeface="Times New Roman" panose="02020603050405020304" charset="0"/>
              </a:rPr>
              <a:t>45</a:t>
            </a:r>
            <a:endParaRPr lang="en-US" altLang="zh-CN" sz="1200" b="1" i="1">
              <a:latin typeface="Times New Roman" panose="02020603050405020304" charset="0"/>
            </a:endParaRPr>
          </a:p>
        </p:txBody>
      </p:sp>
      <p:sp>
        <p:nvSpPr>
          <p:cNvPr id="15425" name="Oval 67"/>
          <p:cNvSpPr/>
          <p:nvPr/>
        </p:nvSpPr>
        <p:spPr>
          <a:xfrm>
            <a:off x="6219349" y="3262313"/>
            <a:ext cx="228600" cy="259556"/>
          </a:xfrm>
          <a:prstGeom prst="ellipse">
            <a:avLst/>
          </a:prstGeom>
          <a:no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200" b="1">
                <a:latin typeface="Times New Roman" panose="02020603050405020304" charset="0"/>
              </a:rPr>
              <a:t>51</a:t>
            </a:r>
            <a:endParaRPr lang="en-US" altLang="zh-CN" sz="1200" b="1" i="1">
              <a:latin typeface="Times New Roman" panose="02020603050405020304" charset="0"/>
            </a:endParaRPr>
          </a:p>
        </p:txBody>
      </p:sp>
      <p:sp>
        <p:nvSpPr>
          <p:cNvPr id="15426" name="Oval 68"/>
          <p:cNvSpPr/>
          <p:nvPr/>
        </p:nvSpPr>
        <p:spPr>
          <a:xfrm>
            <a:off x="6777753" y="3262313"/>
            <a:ext cx="229790" cy="259556"/>
          </a:xfrm>
          <a:prstGeom prst="ellipse">
            <a:avLst/>
          </a:prstGeom>
          <a:no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200" b="1">
                <a:latin typeface="Times New Roman" panose="02020603050405020304" charset="0"/>
              </a:rPr>
              <a:t>56</a:t>
            </a:r>
            <a:endParaRPr lang="en-US" altLang="zh-CN" sz="1200" b="1" i="1">
              <a:latin typeface="Times New Roman" panose="02020603050405020304" charset="0"/>
            </a:endParaRPr>
          </a:p>
        </p:txBody>
      </p:sp>
      <p:sp>
        <p:nvSpPr>
          <p:cNvPr id="15427" name="Oval 69"/>
          <p:cNvSpPr/>
          <p:nvPr/>
        </p:nvSpPr>
        <p:spPr>
          <a:xfrm>
            <a:off x="7342109" y="3262313"/>
            <a:ext cx="229790" cy="259556"/>
          </a:xfrm>
          <a:prstGeom prst="ellipse">
            <a:avLst/>
          </a:prstGeom>
          <a:no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200" b="1">
                <a:latin typeface="Times New Roman" panose="02020603050405020304" charset="0"/>
              </a:rPr>
              <a:t>61</a:t>
            </a:r>
            <a:endParaRPr lang="en-US" altLang="zh-CN" sz="1200" b="1" i="1">
              <a:latin typeface="Times New Roman" panose="02020603050405020304" charset="0"/>
            </a:endParaRPr>
          </a:p>
        </p:txBody>
      </p:sp>
      <p:sp>
        <p:nvSpPr>
          <p:cNvPr id="15428" name="Oval 70"/>
          <p:cNvSpPr/>
          <p:nvPr/>
        </p:nvSpPr>
        <p:spPr>
          <a:xfrm>
            <a:off x="1744980" y="2667001"/>
            <a:ext cx="228600" cy="260747"/>
          </a:xfrm>
          <a:prstGeom prst="ellipse">
            <a:avLst/>
          </a:prstGeom>
          <a:noFill/>
          <a:ln w="38100"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200" b="1">
                <a:latin typeface="Times New Roman" panose="02020603050405020304" charset="0"/>
              </a:rPr>
              <a:t>2</a:t>
            </a:r>
            <a:endParaRPr lang="en-US" altLang="zh-CN" sz="1200" b="1" i="1">
              <a:latin typeface="Times New Roman" panose="02020603050405020304" charset="0"/>
            </a:endParaRPr>
          </a:p>
        </p:txBody>
      </p:sp>
      <p:sp>
        <p:nvSpPr>
          <p:cNvPr id="15429" name="Oval 71"/>
          <p:cNvSpPr/>
          <p:nvPr/>
        </p:nvSpPr>
        <p:spPr>
          <a:xfrm>
            <a:off x="3435668" y="2667001"/>
            <a:ext cx="228600" cy="260747"/>
          </a:xfrm>
          <a:prstGeom prst="ellipse">
            <a:avLst/>
          </a:prstGeom>
          <a:noFill/>
          <a:ln w="38100"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050" b="1">
                <a:latin typeface="Times New Roman" panose="02020603050405020304" charset="0"/>
              </a:rPr>
              <a:t>18</a:t>
            </a:r>
            <a:endParaRPr lang="en-US" altLang="zh-CN" sz="1050" b="1" i="1">
              <a:latin typeface="Times New Roman" panose="02020603050405020304" charset="0"/>
            </a:endParaRPr>
          </a:p>
        </p:txBody>
      </p:sp>
      <p:sp>
        <p:nvSpPr>
          <p:cNvPr id="15430" name="Oval 72"/>
          <p:cNvSpPr/>
          <p:nvPr/>
        </p:nvSpPr>
        <p:spPr>
          <a:xfrm>
            <a:off x="5091827" y="2667001"/>
            <a:ext cx="228600" cy="260747"/>
          </a:xfrm>
          <a:prstGeom prst="ellipse">
            <a:avLst/>
          </a:prstGeom>
          <a:no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200" b="1">
                <a:latin typeface="Times New Roman" panose="02020603050405020304" charset="0"/>
              </a:rPr>
              <a:t>34</a:t>
            </a:r>
            <a:endParaRPr lang="en-US" altLang="zh-CN" sz="1200" b="1" i="1">
              <a:latin typeface="Times New Roman" panose="02020603050405020304" charset="0"/>
            </a:endParaRPr>
          </a:p>
        </p:txBody>
      </p:sp>
      <p:sp>
        <p:nvSpPr>
          <p:cNvPr id="15431" name="Oval 73"/>
          <p:cNvSpPr/>
          <p:nvPr/>
        </p:nvSpPr>
        <p:spPr>
          <a:xfrm>
            <a:off x="6771799" y="2670572"/>
            <a:ext cx="229791" cy="260747"/>
          </a:xfrm>
          <a:prstGeom prst="ellipse">
            <a:avLst/>
          </a:prstGeom>
          <a:no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200" b="1">
                <a:latin typeface="Times New Roman" panose="02020603050405020304" charset="0"/>
              </a:rPr>
              <a:t>50</a:t>
            </a:r>
          </a:p>
        </p:txBody>
      </p:sp>
      <p:sp>
        <p:nvSpPr>
          <p:cNvPr id="15432" name="Oval 74"/>
          <p:cNvSpPr/>
          <p:nvPr/>
        </p:nvSpPr>
        <p:spPr>
          <a:xfrm>
            <a:off x="4253628" y="2026444"/>
            <a:ext cx="229790" cy="260747"/>
          </a:xfrm>
          <a:prstGeom prst="ellipse">
            <a:avLst/>
          </a:prstGeom>
          <a:noFill/>
          <a:ln w="38100"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200" b="1">
                <a:latin typeface="Times New Roman" panose="02020603050405020304" charset="0"/>
              </a:rPr>
              <a:t>1</a:t>
            </a:r>
            <a:endParaRPr lang="en-US" altLang="zh-CN" sz="1200" b="1" i="1">
              <a:latin typeface="Times New Roman" panose="02020603050405020304" charset="0"/>
            </a:endParaRPr>
          </a:p>
        </p:txBody>
      </p:sp>
      <p:sp>
        <p:nvSpPr>
          <p:cNvPr id="15433" name="Line 75"/>
          <p:cNvSpPr/>
          <p:nvPr/>
        </p:nvSpPr>
        <p:spPr>
          <a:xfrm flipH="1">
            <a:off x="1912859" y="2182416"/>
            <a:ext cx="2333625" cy="481013"/>
          </a:xfrm>
          <a:prstGeom prst="line">
            <a:avLst/>
          </a:prstGeom>
          <a:ln w="38100" cap="flat" cmpd="sng">
            <a:solidFill>
              <a:srgbClr val="000000"/>
            </a:solidFill>
            <a:prstDash val="solid"/>
            <a:headEnd type="none" w="med" len="med"/>
            <a:tailEnd type="none" w="med" len="med"/>
          </a:ln>
        </p:spPr>
      </p:sp>
      <p:sp>
        <p:nvSpPr>
          <p:cNvPr id="15434" name="Line 76"/>
          <p:cNvSpPr/>
          <p:nvPr/>
        </p:nvSpPr>
        <p:spPr>
          <a:xfrm flipH="1">
            <a:off x="3607118" y="2225279"/>
            <a:ext cx="657225" cy="438150"/>
          </a:xfrm>
          <a:prstGeom prst="line">
            <a:avLst/>
          </a:prstGeom>
          <a:ln w="38100" cap="flat" cmpd="sng">
            <a:solidFill>
              <a:srgbClr val="000000"/>
            </a:solidFill>
            <a:prstDash val="solid"/>
            <a:headEnd type="none" w="med" len="med"/>
            <a:tailEnd type="none" w="med" len="med"/>
          </a:ln>
        </p:spPr>
      </p:sp>
      <p:sp>
        <p:nvSpPr>
          <p:cNvPr id="15435" name="Line 77"/>
          <p:cNvSpPr/>
          <p:nvPr/>
        </p:nvSpPr>
        <p:spPr>
          <a:xfrm>
            <a:off x="4475083" y="2194322"/>
            <a:ext cx="690563" cy="481013"/>
          </a:xfrm>
          <a:prstGeom prst="line">
            <a:avLst/>
          </a:prstGeom>
          <a:ln w="9525" cap="flat" cmpd="sng">
            <a:solidFill>
              <a:srgbClr val="000000"/>
            </a:solidFill>
            <a:prstDash val="solid"/>
            <a:headEnd type="none" w="med" len="med"/>
            <a:tailEnd type="none" w="med" len="med"/>
          </a:ln>
        </p:spPr>
      </p:sp>
      <p:sp>
        <p:nvSpPr>
          <p:cNvPr id="15436" name="Line 78"/>
          <p:cNvSpPr/>
          <p:nvPr/>
        </p:nvSpPr>
        <p:spPr>
          <a:xfrm>
            <a:off x="4483418" y="2164556"/>
            <a:ext cx="2333625" cy="520304"/>
          </a:xfrm>
          <a:prstGeom prst="line">
            <a:avLst/>
          </a:prstGeom>
          <a:ln w="9525" cap="flat" cmpd="sng">
            <a:solidFill>
              <a:srgbClr val="000000"/>
            </a:solidFill>
            <a:prstDash val="solid"/>
            <a:headEnd type="none" w="med" len="med"/>
            <a:tailEnd type="none" w="med" len="med"/>
          </a:ln>
        </p:spPr>
      </p:sp>
      <p:sp>
        <p:nvSpPr>
          <p:cNvPr id="15437" name="Line 79"/>
          <p:cNvSpPr/>
          <p:nvPr/>
        </p:nvSpPr>
        <p:spPr>
          <a:xfrm flipH="1">
            <a:off x="1348502" y="2861072"/>
            <a:ext cx="403622" cy="385763"/>
          </a:xfrm>
          <a:prstGeom prst="line">
            <a:avLst/>
          </a:prstGeom>
          <a:ln w="38100" cap="flat" cmpd="sng">
            <a:solidFill>
              <a:srgbClr val="000000"/>
            </a:solidFill>
            <a:prstDash val="solid"/>
            <a:headEnd type="none" w="med" len="med"/>
            <a:tailEnd type="none" w="med" len="med"/>
          </a:ln>
        </p:spPr>
      </p:sp>
      <p:sp>
        <p:nvSpPr>
          <p:cNvPr id="15438" name="Line 80"/>
          <p:cNvSpPr/>
          <p:nvPr/>
        </p:nvSpPr>
        <p:spPr>
          <a:xfrm>
            <a:off x="1861661" y="2939654"/>
            <a:ext cx="0" cy="307181"/>
          </a:xfrm>
          <a:prstGeom prst="line">
            <a:avLst/>
          </a:prstGeom>
          <a:ln w="38100" cap="flat" cmpd="sng">
            <a:solidFill>
              <a:srgbClr val="000000"/>
            </a:solidFill>
            <a:prstDash val="solid"/>
            <a:headEnd type="none" w="med" len="med"/>
            <a:tailEnd type="none" w="med" len="med"/>
          </a:ln>
        </p:spPr>
      </p:sp>
      <p:sp>
        <p:nvSpPr>
          <p:cNvPr id="15439" name="Line 81"/>
          <p:cNvSpPr/>
          <p:nvPr/>
        </p:nvSpPr>
        <p:spPr>
          <a:xfrm flipH="1">
            <a:off x="3041571" y="2869406"/>
            <a:ext cx="404813" cy="400050"/>
          </a:xfrm>
          <a:prstGeom prst="line">
            <a:avLst/>
          </a:prstGeom>
          <a:ln w="38100" cap="flat" cmpd="sng">
            <a:solidFill>
              <a:srgbClr val="000000"/>
            </a:solidFill>
            <a:prstDash val="solid"/>
            <a:headEnd type="none" w="med" len="med"/>
            <a:tailEnd type="none" w="med" len="med"/>
          </a:ln>
        </p:spPr>
      </p:sp>
      <p:sp>
        <p:nvSpPr>
          <p:cNvPr id="15440" name="Line 82"/>
          <p:cNvSpPr/>
          <p:nvPr/>
        </p:nvSpPr>
        <p:spPr>
          <a:xfrm>
            <a:off x="3555921" y="2933701"/>
            <a:ext cx="0" cy="335756"/>
          </a:xfrm>
          <a:prstGeom prst="line">
            <a:avLst/>
          </a:prstGeom>
          <a:ln w="38100" cap="flat" cmpd="sng">
            <a:solidFill>
              <a:srgbClr val="000000"/>
            </a:solidFill>
            <a:prstDash val="solid"/>
            <a:headEnd type="none" w="med" len="med"/>
            <a:tailEnd type="none" w="med" len="med"/>
          </a:ln>
        </p:spPr>
      </p:sp>
      <p:sp>
        <p:nvSpPr>
          <p:cNvPr id="15441" name="Line 83"/>
          <p:cNvSpPr/>
          <p:nvPr/>
        </p:nvSpPr>
        <p:spPr>
          <a:xfrm>
            <a:off x="3640455" y="2851548"/>
            <a:ext cx="438150" cy="435769"/>
          </a:xfrm>
          <a:prstGeom prst="line">
            <a:avLst/>
          </a:prstGeom>
          <a:ln w="38100" cap="flat" cmpd="sng">
            <a:solidFill>
              <a:srgbClr val="000000"/>
            </a:solidFill>
            <a:prstDash val="solid"/>
            <a:headEnd type="none" w="med" len="med"/>
            <a:tailEnd type="none" w="med" len="med"/>
          </a:ln>
        </p:spPr>
      </p:sp>
      <p:sp>
        <p:nvSpPr>
          <p:cNvPr id="15442" name="Line 84"/>
          <p:cNvSpPr/>
          <p:nvPr/>
        </p:nvSpPr>
        <p:spPr>
          <a:xfrm flipH="1">
            <a:off x="4702493" y="2869407"/>
            <a:ext cx="413147" cy="397669"/>
          </a:xfrm>
          <a:prstGeom prst="line">
            <a:avLst/>
          </a:prstGeom>
          <a:ln w="9525" cap="flat" cmpd="sng">
            <a:solidFill>
              <a:srgbClr val="000000"/>
            </a:solidFill>
            <a:prstDash val="solid"/>
            <a:headEnd type="none" w="med" len="med"/>
            <a:tailEnd type="none" w="med" len="med"/>
          </a:ln>
        </p:spPr>
      </p:sp>
      <p:sp>
        <p:nvSpPr>
          <p:cNvPr id="15443" name="Line 85"/>
          <p:cNvSpPr/>
          <p:nvPr/>
        </p:nvSpPr>
        <p:spPr>
          <a:xfrm>
            <a:off x="5207318" y="2918223"/>
            <a:ext cx="0" cy="348853"/>
          </a:xfrm>
          <a:prstGeom prst="line">
            <a:avLst/>
          </a:prstGeom>
          <a:ln w="9525" cap="flat" cmpd="sng">
            <a:solidFill>
              <a:srgbClr val="000000"/>
            </a:solidFill>
            <a:prstDash val="solid"/>
            <a:headEnd type="none" w="med" len="med"/>
            <a:tailEnd type="none" w="med" len="med"/>
          </a:ln>
        </p:spPr>
      </p:sp>
      <p:sp>
        <p:nvSpPr>
          <p:cNvPr id="15444" name="Line 86"/>
          <p:cNvSpPr/>
          <p:nvPr/>
        </p:nvSpPr>
        <p:spPr>
          <a:xfrm>
            <a:off x="5291852" y="2869406"/>
            <a:ext cx="446484" cy="415529"/>
          </a:xfrm>
          <a:prstGeom prst="line">
            <a:avLst/>
          </a:prstGeom>
          <a:ln w="9525" cap="flat" cmpd="sng">
            <a:solidFill>
              <a:srgbClr val="000000"/>
            </a:solidFill>
            <a:prstDash val="solid"/>
            <a:headEnd type="none" w="med" len="med"/>
            <a:tailEnd type="none" w="med" len="med"/>
          </a:ln>
        </p:spPr>
      </p:sp>
      <p:sp>
        <p:nvSpPr>
          <p:cNvPr id="15445" name="Line 87"/>
          <p:cNvSpPr/>
          <p:nvPr/>
        </p:nvSpPr>
        <p:spPr>
          <a:xfrm flipH="1">
            <a:off x="6378893" y="2888456"/>
            <a:ext cx="421481" cy="377429"/>
          </a:xfrm>
          <a:prstGeom prst="line">
            <a:avLst/>
          </a:prstGeom>
          <a:ln w="9525" cap="flat" cmpd="sng">
            <a:solidFill>
              <a:srgbClr val="000000"/>
            </a:solidFill>
            <a:prstDash val="solid"/>
            <a:headEnd type="none" w="med" len="med"/>
            <a:tailEnd type="none" w="med" len="med"/>
          </a:ln>
        </p:spPr>
      </p:sp>
      <p:sp>
        <p:nvSpPr>
          <p:cNvPr id="15446" name="Line 88"/>
          <p:cNvSpPr/>
          <p:nvPr/>
        </p:nvSpPr>
        <p:spPr>
          <a:xfrm>
            <a:off x="6893243" y="2927747"/>
            <a:ext cx="0" cy="338138"/>
          </a:xfrm>
          <a:prstGeom prst="line">
            <a:avLst/>
          </a:prstGeom>
          <a:ln w="9525" cap="flat" cmpd="sng">
            <a:solidFill>
              <a:srgbClr val="000000"/>
            </a:solidFill>
            <a:prstDash val="solid"/>
            <a:headEnd type="none" w="med" len="med"/>
            <a:tailEnd type="none" w="med" len="med"/>
          </a:ln>
        </p:spPr>
      </p:sp>
      <p:sp>
        <p:nvSpPr>
          <p:cNvPr id="15447" name="Line 89"/>
          <p:cNvSpPr/>
          <p:nvPr/>
        </p:nvSpPr>
        <p:spPr>
          <a:xfrm>
            <a:off x="6977777" y="2869406"/>
            <a:ext cx="438150" cy="414338"/>
          </a:xfrm>
          <a:prstGeom prst="line">
            <a:avLst/>
          </a:prstGeom>
          <a:ln w="9525" cap="flat" cmpd="sng">
            <a:solidFill>
              <a:srgbClr val="000000"/>
            </a:solidFill>
            <a:prstDash val="solid"/>
            <a:headEnd type="none" w="med" len="med"/>
            <a:tailEnd type="none" w="med" len="med"/>
          </a:ln>
        </p:spPr>
      </p:sp>
      <p:sp>
        <p:nvSpPr>
          <p:cNvPr id="15448" name="Line 90"/>
          <p:cNvSpPr/>
          <p:nvPr/>
        </p:nvSpPr>
        <p:spPr>
          <a:xfrm flipH="1">
            <a:off x="1179434" y="3500438"/>
            <a:ext cx="92869" cy="469106"/>
          </a:xfrm>
          <a:prstGeom prst="line">
            <a:avLst/>
          </a:prstGeom>
          <a:ln w="9525" cap="flat" cmpd="sng">
            <a:solidFill>
              <a:srgbClr val="000000"/>
            </a:solidFill>
            <a:prstDash val="solid"/>
            <a:headEnd type="none" w="med" len="med"/>
            <a:tailEnd type="none" w="med" len="med"/>
          </a:ln>
        </p:spPr>
      </p:sp>
      <p:sp>
        <p:nvSpPr>
          <p:cNvPr id="15449" name="Line 91"/>
          <p:cNvSpPr/>
          <p:nvPr/>
        </p:nvSpPr>
        <p:spPr>
          <a:xfrm>
            <a:off x="1365171" y="3500438"/>
            <a:ext cx="66675" cy="469106"/>
          </a:xfrm>
          <a:prstGeom prst="line">
            <a:avLst/>
          </a:prstGeom>
          <a:ln w="9525" cap="flat" cmpd="sng">
            <a:solidFill>
              <a:srgbClr val="000000"/>
            </a:solidFill>
            <a:prstDash val="solid"/>
            <a:headEnd type="none" w="med" len="med"/>
            <a:tailEnd type="none" w="med" len="med"/>
          </a:ln>
        </p:spPr>
      </p:sp>
      <p:sp>
        <p:nvSpPr>
          <p:cNvPr id="15450" name="Line 92"/>
          <p:cNvSpPr/>
          <p:nvPr/>
        </p:nvSpPr>
        <p:spPr>
          <a:xfrm flipH="1">
            <a:off x="1735455" y="3511154"/>
            <a:ext cx="84535" cy="466725"/>
          </a:xfrm>
          <a:prstGeom prst="line">
            <a:avLst/>
          </a:prstGeom>
          <a:ln w="38100" cap="flat" cmpd="sng">
            <a:solidFill>
              <a:srgbClr val="000000"/>
            </a:solidFill>
            <a:prstDash val="solid"/>
            <a:headEnd type="none" w="med" len="med"/>
            <a:tailEnd type="none" w="med" len="med"/>
          </a:ln>
        </p:spPr>
      </p:sp>
      <p:sp>
        <p:nvSpPr>
          <p:cNvPr id="15451" name="Line 93"/>
          <p:cNvSpPr/>
          <p:nvPr/>
        </p:nvSpPr>
        <p:spPr>
          <a:xfrm>
            <a:off x="1912859" y="3511153"/>
            <a:ext cx="66675" cy="452438"/>
          </a:xfrm>
          <a:prstGeom prst="line">
            <a:avLst/>
          </a:prstGeom>
          <a:ln w="38100" cap="flat" cmpd="sng">
            <a:solidFill>
              <a:srgbClr val="000000"/>
            </a:solidFill>
            <a:prstDash val="solid"/>
            <a:headEnd type="none" w="med" len="med"/>
            <a:tailEnd type="none" w="med" len="med"/>
          </a:ln>
        </p:spPr>
      </p:sp>
      <p:sp>
        <p:nvSpPr>
          <p:cNvPr id="15452" name="Line 94"/>
          <p:cNvSpPr/>
          <p:nvPr/>
        </p:nvSpPr>
        <p:spPr>
          <a:xfrm flipH="1">
            <a:off x="2291478" y="3521869"/>
            <a:ext cx="92869" cy="444104"/>
          </a:xfrm>
          <a:prstGeom prst="line">
            <a:avLst/>
          </a:prstGeom>
          <a:ln w="38100" cap="flat" cmpd="sng">
            <a:solidFill>
              <a:srgbClr val="000000"/>
            </a:solidFill>
            <a:prstDash val="solid"/>
            <a:headEnd type="none" w="med" len="med"/>
            <a:tailEnd type="none" w="med" len="med"/>
          </a:ln>
        </p:spPr>
      </p:sp>
      <p:sp>
        <p:nvSpPr>
          <p:cNvPr id="15453" name="Line 95"/>
          <p:cNvSpPr/>
          <p:nvPr/>
        </p:nvSpPr>
        <p:spPr>
          <a:xfrm>
            <a:off x="2477215" y="3521869"/>
            <a:ext cx="76200" cy="450056"/>
          </a:xfrm>
          <a:prstGeom prst="line">
            <a:avLst/>
          </a:prstGeom>
          <a:ln w="38100" cap="flat" cmpd="sng">
            <a:solidFill>
              <a:srgbClr val="000000"/>
            </a:solidFill>
            <a:prstDash val="solid"/>
            <a:headEnd type="none" w="med" len="med"/>
            <a:tailEnd type="none" w="med" len="med"/>
          </a:ln>
        </p:spPr>
      </p:sp>
      <p:sp>
        <p:nvSpPr>
          <p:cNvPr id="15454" name="Line 96"/>
          <p:cNvSpPr/>
          <p:nvPr/>
        </p:nvSpPr>
        <p:spPr>
          <a:xfrm flipH="1">
            <a:off x="3438049" y="3509962"/>
            <a:ext cx="92869" cy="461963"/>
          </a:xfrm>
          <a:prstGeom prst="line">
            <a:avLst/>
          </a:prstGeom>
          <a:ln w="9525" cap="flat" cmpd="sng">
            <a:solidFill>
              <a:srgbClr val="000000"/>
            </a:solidFill>
            <a:prstDash val="solid"/>
            <a:headEnd type="none" w="med" len="med"/>
            <a:tailEnd type="none" w="med" len="med"/>
          </a:ln>
        </p:spPr>
      </p:sp>
      <p:sp>
        <p:nvSpPr>
          <p:cNvPr id="15455" name="Line 97"/>
          <p:cNvSpPr/>
          <p:nvPr/>
        </p:nvSpPr>
        <p:spPr>
          <a:xfrm>
            <a:off x="3623787" y="3509962"/>
            <a:ext cx="75010" cy="461963"/>
          </a:xfrm>
          <a:prstGeom prst="line">
            <a:avLst/>
          </a:prstGeom>
          <a:ln w="9525" cap="flat" cmpd="sng">
            <a:solidFill>
              <a:srgbClr val="000000"/>
            </a:solidFill>
            <a:prstDash val="solid"/>
            <a:headEnd type="none" w="med" len="med"/>
            <a:tailEnd type="none" w="med" len="med"/>
          </a:ln>
        </p:spPr>
      </p:sp>
      <p:sp>
        <p:nvSpPr>
          <p:cNvPr id="15456" name="Line 98"/>
          <p:cNvSpPr/>
          <p:nvPr/>
        </p:nvSpPr>
        <p:spPr>
          <a:xfrm flipH="1">
            <a:off x="4010740" y="3521869"/>
            <a:ext cx="84534" cy="441722"/>
          </a:xfrm>
          <a:prstGeom prst="line">
            <a:avLst/>
          </a:prstGeom>
          <a:ln w="38100" cap="flat" cmpd="sng">
            <a:solidFill>
              <a:srgbClr val="000000"/>
            </a:solidFill>
            <a:prstDash val="solid"/>
            <a:headEnd type="none" w="med" len="med"/>
            <a:tailEnd type="none" w="med" len="med"/>
          </a:ln>
        </p:spPr>
      </p:sp>
      <p:sp>
        <p:nvSpPr>
          <p:cNvPr id="15457" name="Line 99"/>
          <p:cNvSpPr/>
          <p:nvPr/>
        </p:nvSpPr>
        <p:spPr>
          <a:xfrm>
            <a:off x="4188143" y="3500438"/>
            <a:ext cx="67866" cy="469106"/>
          </a:xfrm>
          <a:prstGeom prst="line">
            <a:avLst/>
          </a:prstGeom>
          <a:ln w="9525" cap="flat" cmpd="sng">
            <a:solidFill>
              <a:srgbClr val="000000"/>
            </a:solidFill>
            <a:prstDash val="solid"/>
            <a:headEnd type="none" w="med" len="med"/>
            <a:tailEnd type="none" w="med" len="med"/>
          </a:ln>
        </p:spPr>
      </p:sp>
      <p:sp>
        <p:nvSpPr>
          <p:cNvPr id="15458" name="Line 100"/>
          <p:cNvSpPr/>
          <p:nvPr/>
        </p:nvSpPr>
        <p:spPr>
          <a:xfrm flipH="1">
            <a:off x="4541759" y="3512344"/>
            <a:ext cx="84534" cy="451247"/>
          </a:xfrm>
          <a:prstGeom prst="line">
            <a:avLst/>
          </a:prstGeom>
          <a:ln w="9525" cap="flat" cmpd="sng">
            <a:solidFill>
              <a:srgbClr val="000000"/>
            </a:solidFill>
            <a:prstDash val="solid"/>
            <a:headEnd type="none" w="med" len="med"/>
            <a:tailEnd type="none" w="med" len="med"/>
          </a:ln>
        </p:spPr>
      </p:sp>
      <p:sp>
        <p:nvSpPr>
          <p:cNvPr id="15459" name="Line 101"/>
          <p:cNvSpPr/>
          <p:nvPr/>
        </p:nvSpPr>
        <p:spPr>
          <a:xfrm>
            <a:off x="4719161" y="3512344"/>
            <a:ext cx="76200" cy="459581"/>
          </a:xfrm>
          <a:prstGeom prst="line">
            <a:avLst/>
          </a:prstGeom>
          <a:ln w="9525" cap="flat" cmpd="sng">
            <a:solidFill>
              <a:srgbClr val="000000"/>
            </a:solidFill>
            <a:prstDash val="solid"/>
            <a:headEnd type="none" w="med" len="med"/>
            <a:tailEnd type="none" w="med" len="med"/>
          </a:ln>
        </p:spPr>
      </p:sp>
      <p:sp>
        <p:nvSpPr>
          <p:cNvPr id="15460" name="Line 102"/>
          <p:cNvSpPr/>
          <p:nvPr/>
        </p:nvSpPr>
        <p:spPr>
          <a:xfrm flipH="1">
            <a:off x="5097780" y="3533775"/>
            <a:ext cx="84535" cy="438150"/>
          </a:xfrm>
          <a:prstGeom prst="line">
            <a:avLst/>
          </a:prstGeom>
          <a:ln w="9525" cap="flat" cmpd="sng">
            <a:solidFill>
              <a:srgbClr val="000000"/>
            </a:solidFill>
            <a:prstDash val="solid"/>
            <a:headEnd type="none" w="med" len="med"/>
            <a:tailEnd type="none" w="med" len="med"/>
          </a:ln>
        </p:spPr>
      </p:sp>
      <p:sp>
        <p:nvSpPr>
          <p:cNvPr id="15461" name="Line 103"/>
          <p:cNvSpPr/>
          <p:nvPr/>
        </p:nvSpPr>
        <p:spPr>
          <a:xfrm>
            <a:off x="5275184" y="3533776"/>
            <a:ext cx="67865" cy="451247"/>
          </a:xfrm>
          <a:prstGeom prst="line">
            <a:avLst/>
          </a:prstGeom>
          <a:ln w="9525" cap="flat" cmpd="sng">
            <a:solidFill>
              <a:srgbClr val="000000"/>
            </a:solidFill>
            <a:prstDash val="solid"/>
            <a:headEnd type="none" w="med" len="med"/>
            <a:tailEnd type="none" w="med" len="med"/>
          </a:ln>
        </p:spPr>
      </p:sp>
      <p:sp>
        <p:nvSpPr>
          <p:cNvPr id="15462" name="Line 104"/>
          <p:cNvSpPr/>
          <p:nvPr/>
        </p:nvSpPr>
        <p:spPr>
          <a:xfrm flipH="1">
            <a:off x="5654992" y="3521869"/>
            <a:ext cx="91679" cy="432197"/>
          </a:xfrm>
          <a:prstGeom prst="line">
            <a:avLst/>
          </a:prstGeom>
          <a:ln w="9525" cap="flat" cmpd="sng">
            <a:solidFill>
              <a:srgbClr val="000000"/>
            </a:solidFill>
            <a:prstDash val="solid"/>
            <a:headEnd type="none" w="med" len="med"/>
            <a:tailEnd type="none" w="med" len="med"/>
          </a:ln>
        </p:spPr>
      </p:sp>
      <p:sp>
        <p:nvSpPr>
          <p:cNvPr id="15463" name="Line 105"/>
          <p:cNvSpPr/>
          <p:nvPr/>
        </p:nvSpPr>
        <p:spPr>
          <a:xfrm>
            <a:off x="5839540" y="3512344"/>
            <a:ext cx="76200" cy="438150"/>
          </a:xfrm>
          <a:prstGeom prst="line">
            <a:avLst/>
          </a:prstGeom>
          <a:ln w="9525" cap="flat" cmpd="sng">
            <a:solidFill>
              <a:srgbClr val="000000"/>
            </a:solidFill>
            <a:prstDash val="solid"/>
            <a:headEnd type="none" w="med" len="med"/>
            <a:tailEnd type="none" w="med" len="med"/>
          </a:ln>
        </p:spPr>
      </p:sp>
      <p:sp>
        <p:nvSpPr>
          <p:cNvPr id="15464" name="Line 106"/>
          <p:cNvSpPr/>
          <p:nvPr/>
        </p:nvSpPr>
        <p:spPr>
          <a:xfrm flipH="1">
            <a:off x="6219349" y="3521869"/>
            <a:ext cx="75010" cy="438150"/>
          </a:xfrm>
          <a:prstGeom prst="line">
            <a:avLst/>
          </a:prstGeom>
          <a:ln w="9525" cap="flat" cmpd="sng">
            <a:solidFill>
              <a:srgbClr val="000000"/>
            </a:solidFill>
            <a:prstDash val="solid"/>
            <a:headEnd type="none" w="med" len="med"/>
            <a:tailEnd type="none" w="med" len="med"/>
          </a:ln>
        </p:spPr>
      </p:sp>
      <p:sp>
        <p:nvSpPr>
          <p:cNvPr id="15465" name="Line 107"/>
          <p:cNvSpPr/>
          <p:nvPr/>
        </p:nvSpPr>
        <p:spPr>
          <a:xfrm>
            <a:off x="6387227" y="3512344"/>
            <a:ext cx="76200" cy="444104"/>
          </a:xfrm>
          <a:prstGeom prst="line">
            <a:avLst/>
          </a:prstGeom>
          <a:ln w="9525" cap="flat" cmpd="sng">
            <a:solidFill>
              <a:srgbClr val="000000"/>
            </a:solidFill>
            <a:prstDash val="solid"/>
            <a:headEnd type="none" w="med" len="med"/>
            <a:tailEnd type="none" w="med" len="med"/>
          </a:ln>
        </p:spPr>
      </p:sp>
      <p:sp>
        <p:nvSpPr>
          <p:cNvPr id="15466" name="Line 108"/>
          <p:cNvSpPr/>
          <p:nvPr/>
        </p:nvSpPr>
        <p:spPr>
          <a:xfrm flipH="1">
            <a:off x="6767037" y="3512344"/>
            <a:ext cx="84535" cy="447675"/>
          </a:xfrm>
          <a:prstGeom prst="line">
            <a:avLst/>
          </a:prstGeom>
          <a:ln w="9525" cap="flat" cmpd="sng">
            <a:solidFill>
              <a:srgbClr val="000000"/>
            </a:solidFill>
            <a:prstDash val="solid"/>
            <a:headEnd type="none" w="med" len="med"/>
            <a:tailEnd type="none" w="med" len="med"/>
          </a:ln>
        </p:spPr>
      </p:sp>
      <p:sp>
        <p:nvSpPr>
          <p:cNvPr id="15467" name="Line 109"/>
          <p:cNvSpPr/>
          <p:nvPr/>
        </p:nvSpPr>
        <p:spPr>
          <a:xfrm>
            <a:off x="6943249" y="3512344"/>
            <a:ext cx="84535" cy="441722"/>
          </a:xfrm>
          <a:prstGeom prst="line">
            <a:avLst/>
          </a:prstGeom>
          <a:ln w="9525" cap="flat" cmpd="sng">
            <a:solidFill>
              <a:srgbClr val="000000"/>
            </a:solidFill>
            <a:prstDash val="solid"/>
            <a:headEnd type="none" w="med" len="med"/>
            <a:tailEnd type="none" w="med" len="med"/>
          </a:ln>
        </p:spPr>
      </p:sp>
      <p:sp>
        <p:nvSpPr>
          <p:cNvPr id="15468" name="Line 110"/>
          <p:cNvSpPr/>
          <p:nvPr/>
        </p:nvSpPr>
        <p:spPr>
          <a:xfrm flipH="1">
            <a:off x="7323059" y="3512344"/>
            <a:ext cx="101203" cy="457200"/>
          </a:xfrm>
          <a:prstGeom prst="line">
            <a:avLst/>
          </a:prstGeom>
          <a:ln w="9525" cap="flat" cmpd="sng">
            <a:solidFill>
              <a:srgbClr val="000000"/>
            </a:solidFill>
            <a:prstDash val="solid"/>
            <a:headEnd type="none" w="med" len="med"/>
            <a:tailEnd type="none" w="med" len="med"/>
          </a:ln>
        </p:spPr>
      </p:sp>
      <p:sp>
        <p:nvSpPr>
          <p:cNvPr id="15469" name="Line 111"/>
          <p:cNvSpPr/>
          <p:nvPr/>
        </p:nvSpPr>
        <p:spPr>
          <a:xfrm>
            <a:off x="7517130" y="3512344"/>
            <a:ext cx="84535" cy="463154"/>
          </a:xfrm>
          <a:prstGeom prst="line">
            <a:avLst/>
          </a:prstGeom>
          <a:ln w="9525" cap="flat" cmpd="sng">
            <a:solidFill>
              <a:srgbClr val="000000"/>
            </a:solidFill>
            <a:prstDash val="solid"/>
            <a:headEnd type="none" w="med" len="med"/>
            <a:tailEnd type="none" w="med" len="med"/>
          </a:ln>
        </p:spPr>
      </p:sp>
      <p:sp>
        <p:nvSpPr>
          <p:cNvPr id="15470" name="Line 112"/>
          <p:cNvSpPr/>
          <p:nvPr/>
        </p:nvSpPr>
        <p:spPr>
          <a:xfrm>
            <a:off x="1154430" y="4236244"/>
            <a:ext cx="0" cy="385763"/>
          </a:xfrm>
          <a:prstGeom prst="line">
            <a:avLst/>
          </a:prstGeom>
          <a:ln w="9525" cap="flat" cmpd="sng">
            <a:solidFill>
              <a:srgbClr val="000000"/>
            </a:solidFill>
            <a:prstDash val="solid"/>
            <a:headEnd type="none" w="med" len="med"/>
            <a:tailEnd type="none" w="med" len="med"/>
          </a:ln>
        </p:spPr>
      </p:sp>
      <p:sp>
        <p:nvSpPr>
          <p:cNvPr id="15471" name="Line 113"/>
          <p:cNvSpPr/>
          <p:nvPr/>
        </p:nvSpPr>
        <p:spPr>
          <a:xfrm>
            <a:off x="1989059" y="4236244"/>
            <a:ext cx="0" cy="397669"/>
          </a:xfrm>
          <a:prstGeom prst="line">
            <a:avLst/>
          </a:prstGeom>
          <a:ln w="9525" cap="flat" cmpd="sng">
            <a:solidFill>
              <a:srgbClr val="000000"/>
            </a:solidFill>
            <a:prstDash val="solid"/>
            <a:headEnd type="none" w="med" len="med"/>
            <a:tailEnd type="none" w="med" len="med"/>
          </a:ln>
        </p:spPr>
      </p:sp>
      <p:sp>
        <p:nvSpPr>
          <p:cNvPr id="15472" name="Line 114"/>
          <p:cNvSpPr/>
          <p:nvPr/>
        </p:nvSpPr>
        <p:spPr>
          <a:xfrm>
            <a:off x="5663327" y="4232673"/>
            <a:ext cx="0" cy="410765"/>
          </a:xfrm>
          <a:prstGeom prst="line">
            <a:avLst/>
          </a:prstGeom>
          <a:ln w="9525" cap="flat" cmpd="sng">
            <a:solidFill>
              <a:srgbClr val="000000"/>
            </a:solidFill>
            <a:prstDash val="solid"/>
            <a:headEnd type="none" w="med" len="med"/>
            <a:tailEnd type="none" w="med" len="med"/>
          </a:ln>
        </p:spPr>
      </p:sp>
      <p:sp>
        <p:nvSpPr>
          <p:cNvPr id="15473" name="Line 115"/>
          <p:cNvSpPr/>
          <p:nvPr/>
        </p:nvSpPr>
        <p:spPr>
          <a:xfrm>
            <a:off x="5940743" y="4233863"/>
            <a:ext cx="0" cy="417910"/>
          </a:xfrm>
          <a:prstGeom prst="line">
            <a:avLst/>
          </a:prstGeom>
          <a:ln w="9525" cap="flat" cmpd="sng">
            <a:solidFill>
              <a:srgbClr val="000000"/>
            </a:solidFill>
            <a:prstDash val="solid"/>
            <a:headEnd type="none" w="med" len="med"/>
            <a:tailEnd type="none" w="med" len="med"/>
          </a:ln>
        </p:spPr>
      </p:sp>
      <p:sp>
        <p:nvSpPr>
          <p:cNvPr id="15474" name="Line 116"/>
          <p:cNvSpPr/>
          <p:nvPr/>
        </p:nvSpPr>
        <p:spPr>
          <a:xfrm flipH="1">
            <a:off x="6227684" y="4224337"/>
            <a:ext cx="0" cy="406004"/>
          </a:xfrm>
          <a:prstGeom prst="line">
            <a:avLst/>
          </a:prstGeom>
          <a:ln w="9525" cap="flat" cmpd="sng">
            <a:solidFill>
              <a:srgbClr val="000000"/>
            </a:solidFill>
            <a:prstDash val="solid"/>
            <a:headEnd type="none" w="med" len="med"/>
            <a:tailEnd type="none" w="med" len="med"/>
          </a:ln>
        </p:spPr>
      </p:sp>
      <p:sp>
        <p:nvSpPr>
          <p:cNvPr id="15475" name="Line 117"/>
          <p:cNvSpPr/>
          <p:nvPr/>
        </p:nvSpPr>
        <p:spPr>
          <a:xfrm>
            <a:off x="6488430" y="4212432"/>
            <a:ext cx="0" cy="427435"/>
          </a:xfrm>
          <a:prstGeom prst="line">
            <a:avLst/>
          </a:prstGeom>
          <a:ln w="9525" cap="flat" cmpd="sng">
            <a:solidFill>
              <a:srgbClr val="000000"/>
            </a:solidFill>
            <a:prstDash val="solid"/>
            <a:headEnd type="none" w="med" len="med"/>
            <a:tailEnd type="none" w="med" len="med"/>
          </a:ln>
        </p:spPr>
      </p:sp>
      <p:sp>
        <p:nvSpPr>
          <p:cNvPr id="15476" name="Line 118"/>
          <p:cNvSpPr/>
          <p:nvPr/>
        </p:nvSpPr>
        <p:spPr>
          <a:xfrm>
            <a:off x="7053977" y="4224338"/>
            <a:ext cx="0" cy="397669"/>
          </a:xfrm>
          <a:prstGeom prst="line">
            <a:avLst/>
          </a:prstGeom>
          <a:ln w="9525" cap="flat" cmpd="sng">
            <a:solidFill>
              <a:srgbClr val="000000"/>
            </a:solidFill>
            <a:prstDash val="solid"/>
            <a:headEnd type="none" w="med" len="med"/>
            <a:tailEnd type="none" w="med" len="med"/>
          </a:ln>
        </p:spPr>
      </p:sp>
      <p:sp>
        <p:nvSpPr>
          <p:cNvPr id="15477" name="Text Box 119"/>
          <p:cNvSpPr txBox="1"/>
          <p:nvPr/>
        </p:nvSpPr>
        <p:spPr>
          <a:xfrm>
            <a:off x="4019074" y="2419351"/>
            <a:ext cx="144066"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2</a:t>
            </a:r>
          </a:p>
        </p:txBody>
      </p:sp>
      <p:sp>
        <p:nvSpPr>
          <p:cNvPr id="15478" name="Text Box 120"/>
          <p:cNvSpPr txBox="1"/>
          <p:nvPr/>
        </p:nvSpPr>
        <p:spPr>
          <a:xfrm>
            <a:off x="4601290" y="2409826"/>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3</a:t>
            </a:r>
          </a:p>
        </p:txBody>
      </p:sp>
      <p:sp>
        <p:nvSpPr>
          <p:cNvPr id="15479" name="Text Box 121"/>
          <p:cNvSpPr txBox="1"/>
          <p:nvPr/>
        </p:nvSpPr>
        <p:spPr>
          <a:xfrm>
            <a:off x="5663327" y="2176463"/>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4</a:t>
            </a:r>
          </a:p>
        </p:txBody>
      </p:sp>
      <p:sp>
        <p:nvSpPr>
          <p:cNvPr id="15480" name="Line 122"/>
          <p:cNvSpPr/>
          <p:nvPr/>
        </p:nvSpPr>
        <p:spPr>
          <a:xfrm>
            <a:off x="1946196" y="2867025"/>
            <a:ext cx="438150" cy="397669"/>
          </a:xfrm>
          <a:prstGeom prst="line">
            <a:avLst/>
          </a:prstGeom>
          <a:ln w="38100" cap="flat" cmpd="sng">
            <a:solidFill>
              <a:srgbClr val="000000"/>
            </a:solidFill>
            <a:prstDash val="solid"/>
            <a:headEnd type="none" w="med" len="med"/>
            <a:tailEnd type="none" w="med" len="med"/>
          </a:ln>
        </p:spPr>
      </p:sp>
      <p:sp>
        <p:nvSpPr>
          <p:cNvPr id="15481" name="Oval 123"/>
          <p:cNvSpPr/>
          <p:nvPr/>
        </p:nvSpPr>
        <p:spPr>
          <a:xfrm>
            <a:off x="1608059" y="3965972"/>
            <a:ext cx="229790" cy="260747"/>
          </a:xfrm>
          <a:prstGeom prst="ellipse">
            <a:avLst/>
          </a:prstGeom>
          <a:solidFill>
            <a:schemeClr val="hlink"/>
          </a:solid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200" b="1">
                <a:latin typeface="Times New Roman" panose="02020603050405020304" charset="0"/>
              </a:rPr>
              <a:t>9</a:t>
            </a:r>
          </a:p>
        </p:txBody>
      </p:sp>
      <p:sp>
        <p:nvSpPr>
          <p:cNvPr id="15482" name="Oval 124"/>
          <p:cNvSpPr/>
          <p:nvPr/>
        </p:nvSpPr>
        <p:spPr>
          <a:xfrm>
            <a:off x="1869997" y="4639866"/>
            <a:ext cx="229790" cy="260747"/>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12</a:t>
            </a:r>
          </a:p>
        </p:txBody>
      </p:sp>
      <p:sp>
        <p:nvSpPr>
          <p:cNvPr id="15483" name="Oval 125"/>
          <p:cNvSpPr/>
          <p:nvPr/>
        </p:nvSpPr>
        <p:spPr>
          <a:xfrm>
            <a:off x="2141458" y="3957638"/>
            <a:ext cx="270272" cy="254794"/>
          </a:xfrm>
          <a:prstGeom prst="ellipse">
            <a:avLst/>
          </a:prstGeom>
          <a:noFill/>
          <a:ln w="38100"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14</a:t>
            </a:r>
          </a:p>
        </p:txBody>
      </p:sp>
      <p:sp>
        <p:nvSpPr>
          <p:cNvPr id="15484" name="Oval 126"/>
          <p:cNvSpPr/>
          <p:nvPr/>
        </p:nvSpPr>
        <p:spPr>
          <a:xfrm>
            <a:off x="2460546" y="3969544"/>
            <a:ext cx="228600" cy="259556"/>
          </a:xfrm>
          <a:prstGeom prst="ellipse">
            <a:avLst/>
          </a:prstGeom>
          <a:solidFill>
            <a:schemeClr val="hlink"/>
          </a:solid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16</a:t>
            </a:r>
          </a:p>
        </p:txBody>
      </p:sp>
      <p:sp>
        <p:nvSpPr>
          <p:cNvPr id="15485" name="Oval 127"/>
          <p:cNvSpPr/>
          <p:nvPr/>
        </p:nvSpPr>
        <p:spPr>
          <a:xfrm>
            <a:off x="2915365" y="3264694"/>
            <a:ext cx="229790" cy="260747"/>
          </a:xfrm>
          <a:prstGeom prst="ellipse">
            <a:avLst/>
          </a:prstGeom>
          <a:solidFill>
            <a:schemeClr val="hlink"/>
          </a:solid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19</a:t>
            </a:r>
          </a:p>
        </p:txBody>
      </p:sp>
      <p:sp>
        <p:nvSpPr>
          <p:cNvPr id="15486" name="Oval 128"/>
          <p:cNvSpPr/>
          <p:nvPr/>
        </p:nvSpPr>
        <p:spPr>
          <a:xfrm>
            <a:off x="3311843" y="3976688"/>
            <a:ext cx="228600" cy="259556"/>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25</a:t>
            </a:r>
          </a:p>
        </p:txBody>
      </p:sp>
      <p:sp>
        <p:nvSpPr>
          <p:cNvPr id="15487" name="Oval 129"/>
          <p:cNvSpPr/>
          <p:nvPr/>
        </p:nvSpPr>
        <p:spPr>
          <a:xfrm>
            <a:off x="3883343" y="3970735"/>
            <a:ext cx="294085" cy="272653"/>
          </a:xfrm>
          <a:prstGeom prst="ellipse">
            <a:avLst/>
          </a:prstGeom>
          <a:noFill/>
          <a:ln w="38100"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30</a:t>
            </a:r>
          </a:p>
        </p:txBody>
      </p:sp>
      <p:sp>
        <p:nvSpPr>
          <p:cNvPr id="15488" name="Oval 130"/>
          <p:cNvSpPr/>
          <p:nvPr/>
        </p:nvSpPr>
        <p:spPr>
          <a:xfrm>
            <a:off x="5822872" y="4643438"/>
            <a:ext cx="229790" cy="259556"/>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49</a:t>
            </a:r>
          </a:p>
        </p:txBody>
      </p:sp>
      <p:sp>
        <p:nvSpPr>
          <p:cNvPr id="15489" name="Oval 131"/>
          <p:cNvSpPr/>
          <p:nvPr/>
        </p:nvSpPr>
        <p:spPr>
          <a:xfrm>
            <a:off x="6109811" y="4630341"/>
            <a:ext cx="228600" cy="260747"/>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53</a:t>
            </a:r>
          </a:p>
        </p:txBody>
      </p:sp>
      <p:sp>
        <p:nvSpPr>
          <p:cNvPr id="15490" name="Oval 132"/>
          <p:cNvSpPr/>
          <p:nvPr/>
        </p:nvSpPr>
        <p:spPr>
          <a:xfrm>
            <a:off x="6934915" y="4630341"/>
            <a:ext cx="229790" cy="260747"/>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60</a:t>
            </a:r>
          </a:p>
        </p:txBody>
      </p:sp>
      <p:sp>
        <p:nvSpPr>
          <p:cNvPr id="15491" name="Oval 133"/>
          <p:cNvSpPr/>
          <p:nvPr/>
        </p:nvSpPr>
        <p:spPr>
          <a:xfrm>
            <a:off x="1338978" y="3967163"/>
            <a:ext cx="229790" cy="260747"/>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r>
              <a:rPr lang="en-US" altLang="zh-CN" sz="1200" b="1">
                <a:latin typeface="Times New Roman" panose="02020603050405020304" charset="0"/>
              </a:rPr>
              <a:t>6</a:t>
            </a:r>
          </a:p>
        </p:txBody>
      </p:sp>
      <p:sp>
        <p:nvSpPr>
          <p:cNvPr id="15492" name="Text Box 134"/>
          <p:cNvSpPr txBox="1"/>
          <p:nvPr/>
        </p:nvSpPr>
        <p:spPr>
          <a:xfrm>
            <a:off x="3008234" y="2155032"/>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1</a:t>
            </a:r>
          </a:p>
        </p:txBody>
      </p:sp>
      <p:sp>
        <p:nvSpPr>
          <p:cNvPr id="15493" name="Oval 135"/>
          <p:cNvSpPr/>
          <p:nvPr/>
        </p:nvSpPr>
        <p:spPr>
          <a:xfrm>
            <a:off x="1344930" y="4629151"/>
            <a:ext cx="229791" cy="259556"/>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200" b="1">
                <a:latin typeface="Times New Roman" panose="02020603050405020304" charset="0"/>
              </a:rPr>
              <a:t>7</a:t>
            </a:r>
            <a:endParaRPr lang="en-US" altLang="zh-CN" sz="1200" b="1" i="1">
              <a:latin typeface="Times New Roman" panose="02020603050405020304" charset="0"/>
            </a:endParaRPr>
          </a:p>
        </p:txBody>
      </p:sp>
      <p:sp>
        <p:nvSpPr>
          <p:cNvPr id="15494" name="Line 136"/>
          <p:cNvSpPr/>
          <p:nvPr/>
        </p:nvSpPr>
        <p:spPr>
          <a:xfrm>
            <a:off x="1453277" y="4223147"/>
            <a:ext cx="0" cy="385763"/>
          </a:xfrm>
          <a:prstGeom prst="line">
            <a:avLst/>
          </a:prstGeom>
          <a:ln w="9525" cap="flat" cmpd="sng">
            <a:solidFill>
              <a:srgbClr val="000000"/>
            </a:solidFill>
            <a:prstDash val="solid"/>
            <a:headEnd type="none" w="med" len="med"/>
            <a:tailEnd type="none" w="med" len="med"/>
          </a:ln>
        </p:spPr>
      </p:sp>
      <p:sp>
        <p:nvSpPr>
          <p:cNvPr id="15495" name="Oval 137"/>
          <p:cNvSpPr/>
          <p:nvPr/>
        </p:nvSpPr>
        <p:spPr>
          <a:xfrm>
            <a:off x="1615203" y="4647010"/>
            <a:ext cx="229790" cy="259556"/>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10</a:t>
            </a:r>
            <a:endParaRPr lang="en-US" altLang="zh-CN" sz="1050" b="1" i="1">
              <a:latin typeface="Times New Roman" panose="02020603050405020304" charset="0"/>
            </a:endParaRPr>
          </a:p>
        </p:txBody>
      </p:sp>
      <p:sp>
        <p:nvSpPr>
          <p:cNvPr id="15496" name="Line 138"/>
          <p:cNvSpPr/>
          <p:nvPr/>
        </p:nvSpPr>
        <p:spPr>
          <a:xfrm>
            <a:off x="1723549" y="4241006"/>
            <a:ext cx="0" cy="385763"/>
          </a:xfrm>
          <a:prstGeom prst="line">
            <a:avLst/>
          </a:prstGeom>
          <a:ln w="9525" cap="flat" cmpd="sng">
            <a:solidFill>
              <a:srgbClr val="000000"/>
            </a:solidFill>
            <a:prstDash val="solid"/>
            <a:headEnd type="none" w="med" len="med"/>
            <a:tailEnd type="none" w="med" len="med"/>
          </a:ln>
        </p:spPr>
      </p:sp>
      <p:sp>
        <p:nvSpPr>
          <p:cNvPr id="15497" name="Oval 139"/>
          <p:cNvSpPr/>
          <p:nvPr/>
        </p:nvSpPr>
        <p:spPr>
          <a:xfrm>
            <a:off x="2195036" y="4647010"/>
            <a:ext cx="229791" cy="259556"/>
          </a:xfrm>
          <a:prstGeom prst="ellipse">
            <a:avLst/>
          </a:prstGeom>
          <a:solidFill>
            <a:schemeClr val="hlink"/>
          </a:solid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15</a:t>
            </a:r>
            <a:endParaRPr lang="en-US" altLang="zh-CN" sz="1050" b="1" i="1">
              <a:latin typeface="Times New Roman" panose="02020603050405020304" charset="0"/>
            </a:endParaRPr>
          </a:p>
        </p:txBody>
      </p:sp>
      <p:sp>
        <p:nvSpPr>
          <p:cNvPr id="15498" name="Line 140"/>
          <p:cNvSpPr/>
          <p:nvPr/>
        </p:nvSpPr>
        <p:spPr>
          <a:xfrm flipH="1">
            <a:off x="2303383" y="4186238"/>
            <a:ext cx="13097" cy="440531"/>
          </a:xfrm>
          <a:prstGeom prst="line">
            <a:avLst/>
          </a:prstGeom>
          <a:ln w="38100" cap="flat" cmpd="sng">
            <a:solidFill>
              <a:srgbClr val="000000"/>
            </a:solidFill>
            <a:prstDash val="solid"/>
            <a:headEnd type="none" w="med" len="med"/>
            <a:tailEnd type="none" w="med" len="med"/>
          </a:ln>
        </p:spPr>
      </p:sp>
      <p:sp>
        <p:nvSpPr>
          <p:cNvPr id="15499" name="Oval 141"/>
          <p:cNvSpPr/>
          <p:nvPr/>
        </p:nvSpPr>
        <p:spPr>
          <a:xfrm>
            <a:off x="2478405" y="4645819"/>
            <a:ext cx="229791" cy="259556"/>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17</a:t>
            </a:r>
            <a:endParaRPr lang="en-US" altLang="zh-CN" sz="1050" b="1" i="1">
              <a:latin typeface="Times New Roman" panose="02020603050405020304" charset="0"/>
            </a:endParaRPr>
          </a:p>
        </p:txBody>
      </p:sp>
      <p:sp>
        <p:nvSpPr>
          <p:cNvPr id="15500" name="Line 142"/>
          <p:cNvSpPr/>
          <p:nvPr/>
        </p:nvSpPr>
        <p:spPr>
          <a:xfrm>
            <a:off x="2586752" y="4239816"/>
            <a:ext cx="0" cy="385763"/>
          </a:xfrm>
          <a:prstGeom prst="line">
            <a:avLst/>
          </a:prstGeom>
          <a:ln w="9525" cap="flat" cmpd="sng">
            <a:solidFill>
              <a:srgbClr val="000000"/>
            </a:solidFill>
            <a:prstDash val="solid"/>
            <a:headEnd type="none" w="med" len="med"/>
            <a:tailEnd type="none" w="med" len="med"/>
          </a:ln>
        </p:spPr>
      </p:sp>
      <p:sp>
        <p:nvSpPr>
          <p:cNvPr id="15501" name="Line 143"/>
          <p:cNvSpPr/>
          <p:nvPr/>
        </p:nvSpPr>
        <p:spPr>
          <a:xfrm flipH="1">
            <a:off x="2858215" y="3483769"/>
            <a:ext cx="92869" cy="444104"/>
          </a:xfrm>
          <a:prstGeom prst="line">
            <a:avLst/>
          </a:prstGeom>
          <a:ln w="9525" cap="flat" cmpd="sng">
            <a:solidFill>
              <a:srgbClr val="000000"/>
            </a:solidFill>
            <a:prstDash val="solid"/>
            <a:headEnd type="none" w="med" len="med"/>
            <a:tailEnd type="none" w="med" len="med"/>
          </a:ln>
        </p:spPr>
      </p:sp>
      <p:sp>
        <p:nvSpPr>
          <p:cNvPr id="15502" name="Oval 144"/>
          <p:cNvSpPr/>
          <p:nvPr/>
        </p:nvSpPr>
        <p:spPr>
          <a:xfrm>
            <a:off x="2748678" y="3919538"/>
            <a:ext cx="229790" cy="260747"/>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20</a:t>
            </a:r>
          </a:p>
        </p:txBody>
      </p:sp>
      <p:sp>
        <p:nvSpPr>
          <p:cNvPr id="15503" name="Oval 145"/>
          <p:cNvSpPr/>
          <p:nvPr/>
        </p:nvSpPr>
        <p:spPr>
          <a:xfrm>
            <a:off x="2761774" y="4608910"/>
            <a:ext cx="229791" cy="259556"/>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21</a:t>
            </a:r>
            <a:endParaRPr lang="en-US" altLang="zh-CN" sz="1050" b="1" i="1">
              <a:latin typeface="Times New Roman" panose="02020603050405020304" charset="0"/>
            </a:endParaRPr>
          </a:p>
        </p:txBody>
      </p:sp>
      <p:sp>
        <p:nvSpPr>
          <p:cNvPr id="15504" name="Line 146"/>
          <p:cNvSpPr/>
          <p:nvPr/>
        </p:nvSpPr>
        <p:spPr>
          <a:xfrm>
            <a:off x="2870121" y="4202906"/>
            <a:ext cx="0" cy="385763"/>
          </a:xfrm>
          <a:prstGeom prst="line">
            <a:avLst/>
          </a:prstGeom>
          <a:ln w="9525" cap="flat" cmpd="sng">
            <a:solidFill>
              <a:srgbClr val="000000"/>
            </a:solidFill>
            <a:prstDash val="solid"/>
            <a:headEnd type="none" w="med" len="med"/>
            <a:tailEnd type="none" w="med" len="med"/>
          </a:ln>
        </p:spPr>
      </p:sp>
      <p:sp>
        <p:nvSpPr>
          <p:cNvPr id="15505" name="Text Box 147"/>
          <p:cNvSpPr txBox="1"/>
          <p:nvPr/>
        </p:nvSpPr>
        <p:spPr>
          <a:xfrm>
            <a:off x="3127296" y="3645694"/>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4</a:t>
            </a:r>
          </a:p>
        </p:txBody>
      </p:sp>
      <p:sp>
        <p:nvSpPr>
          <p:cNvPr id="15506" name="Text Box 148"/>
          <p:cNvSpPr txBox="1"/>
          <p:nvPr/>
        </p:nvSpPr>
        <p:spPr>
          <a:xfrm>
            <a:off x="2748677" y="4348163"/>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4</a:t>
            </a:r>
          </a:p>
        </p:txBody>
      </p:sp>
      <p:sp>
        <p:nvSpPr>
          <p:cNvPr id="15507" name="Text Box 149"/>
          <p:cNvSpPr txBox="1"/>
          <p:nvPr/>
        </p:nvSpPr>
        <p:spPr>
          <a:xfrm>
            <a:off x="1344930" y="4348163"/>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3</a:t>
            </a:r>
          </a:p>
        </p:txBody>
      </p:sp>
      <p:sp>
        <p:nvSpPr>
          <p:cNvPr id="15508" name="Text Box 150"/>
          <p:cNvSpPr txBox="1"/>
          <p:nvPr/>
        </p:nvSpPr>
        <p:spPr>
          <a:xfrm>
            <a:off x="1615202" y="4348163"/>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4</a:t>
            </a:r>
          </a:p>
        </p:txBody>
      </p:sp>
      <p:sp>
        <p:nvSpPr>
          <p:cNvPr id="15509" name="Text Box 151"/>
          <p:cNvSpPr txBox="1"/>
          <p:nvPr/>
        </p:nvSpPr>
        <p:spPr>
          <a:xfrm>
            <a:off x="2209324" y="4348163"/>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3</a:t>
            </a:r>
          </a:p>
        </p:txBody>
      </p:sp>
      <p:sp>
        <p:nvSpPr>
          <p:cNvPr id="15510" name="Line 152"/>
          <p:cNvSpPr/>
          <p:nvPr/>
        </p:nvSpPr>
        <p:spPr>
          <a:xfrm>
            <a:off x="3058240" y="3505201"/>
            <a:ext cx="76200" cy="450056"/>
          </a:xfrm>
          <a:prstGeom prst="line">
            <a:avLst/>
          </a:prstGeom>
          <a:ln w="9525" cap="flat" cmpd="sng">
            <a:solidFill>
              <a:srgbClr val="000000"/>
            </a:solidFill>
            <a:prstDash val="solid"/>
            <a:headEnd type="none" w="med" len="med"/>
            <a:tailEnd type="none" w="med" len="med"/>
          </a:ln>
        </p:spPr>
      </p:sp>
      <p:sp>
        <p:nvSpPr>
          <p:cNvPr id="15511" name="Oval 153"/>
          <p:cNvSpPr/>
          <p:nvPr/>
        </p:nvSpPr>
        <p:spPr>
          <a:xfrm>
            <a:off x="3041571" y="3952876"/>
            <a:ext cx="228600" cy="259556"/>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22</a:t>
            </a:r>
          </a:p>
        </p:txBody>
      </p:sp>
      <p:sp>
        <p:nvSpPr>
          <p:cNvPr id="15512" name="Oval 154"/>
          <p:cNvSpPr/>
          <p:nvPr/>
        </p:nvSpPr>
        <p:spPr>
          <a:xfrm>
            <a:off x="3059430" y="4629151"/>
            <a:ext cx="229791" cy="259556"/>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23</a:t>
            </a:r>
            <a:endParaRPr lang="en-US" altLang="zh-CN" sz="1050" b="1" i="1">
              <a:latin typeface="Times New Roman" panose="02020603050405020304" charset="0"/>
            </a:endParaRPr>
          </a:p>
        </p:txBody>
      </p:sp>
      <p:sp>
        <p:nvSpPr>
          <p:cNvPr id="15513" name="Line 155"/>
          <p:cNvSpPr/>
          <p:nvPr/>
        </p:nvSpPr>
        <p:spPr>
          <a:xfrm>
            <a:off x="3167777" y="4223147"/>
            <a:ext cx="0" cy="385763"/>
          </a:xfrm>
          <a:prstGeom prst="line">
            <a:avLst/>
          </a:prstGeom>
          <a:ln w="9525" cap="flat" cmpd="sng">
            <a:solidFill>
              <a:srgbClr val="000000"/>
            </a:solidFill>
            <a:prstDash val="solid"/>
            <a:headEnd type="none" w="med" len="med"/>
            <a:tailEnd type="none" w="med" len="med"/>
          </a:ln>
        </p:spPr>
      </p:sp>
      <p:sp>
        <p:nvSpPr>
          <p:cNvPr id="15514" name="Text Box 156"/>
          <p:cNvSpPr txBox="1"/>
          <p:nvPr/>
        </p:nvSpPr>
        <p:spPr>
          <a:xfrm>
            <a:off x="3037999" y="4348163"/>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3</a:t>
            </a:r>
          </a:p>
        </p:txBody>
      </p:sp>
      <p:sp>
        <p:nvSpPr>
          <p:cNvPr id="15515" name="Oval 157"/>
          <p:cNvSpPr/>
          <p:nvPr/>
        </p:nvSpPr>
        <p:spPr>
          <a:xfrm>
            <a:off x="3329703" y="4645819"/>
            <a:ext cx="229790" cy="259556"/>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26</a:t>
            </a:r>
            <a:endParaRPr lang="en-US" altLang="zh-CN" sz="1050" b="1" i="1">
              <a:latin typeface="Times New Roman" panose="02020603050405020304" charset="0"/>
            </a:endParaRPr>
          </a:p>
        </p:txBody>
      </p:sp>
      <p:sp>
        <p:nvSpPr>
          <p:cNvPr id="15516" name="Line 158"/>
          <p:cNvSpPr/>
          <p:nvPr/>
        </p:nvSpPr>
        <p:spPr>
          <a:xfrm>
            <a:off x="3438049" y="4239816"/>
            <a:ext cx="0" cy="385763"/>
          </a:xfrm>
          <a:prstGeom prst="line">
            <a:avLst/>
          </a:prstGeom>
          <a:ln w="9525" cap="flat" cmpd="sng">
            <a:solidFill>
              <a:srgbClr val="000000"/>
            </a:solidFill>
            <a:prstDash val="solid"/>
            <a:headEnd type="none" w="med" len="med"/>
            <a:tailEnd type="none" w="med" len="med"/>
          </a:ln>
        </p:spPr>
      </p:sp>
      <p:sp>
        <p:nvSpPr>
          <p:cNvPr id="15517" name="Text Box 159"/>
          <p:cNvSpPr txBox="1"/>
          <p:nvPr/>
        </p:nvSpPr>
        <p:spPr>
          <a:xfrm>
            <a:off x="3361849" y="4370785"/>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4</a:t>
            </a:r>
          </a:p>
        </p:txBody>
      </p:sp>
      <p:sp>
        <p:nvSpPr>
          <p:cNvPr id="15518" name="Text Box 160"/>
          <p:cNvSpPr txBox="1"/>
          <p:nvPr/>
        </p:nvSpPr>
        <p:spPr>
          <a:xfrm>
            <a:off x="3632121" y="4370785"/>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1</a:t>
            </a:r>
          </a:p>
        </p:txBody>
      </p:sp>
      <p:sp>
        <p:nvSpPr>
          <p:cNvPr id="15519" name="Oval 161"/>
          <p:cNvSpPr/>
          <p:nvPr/>
        </p:nvSpPr>
        <p:spPr>
          <a:xfrm>
            <a:off x="3613072" y="4645819"/>
            <a:ext cx="229790" cy="259556"/>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28</a:t>
            </a:r>
            <a:endParaRPr lang="en-US" altLang="zh-CN" sz="1050" b="1" i="1">
              <a:latin typeface="Times New Roman" panose="02020603050405020304" charset="0"/>
            </a:endParaRPr>
          </a:p>
        </p:txBody>
      </p:sp>
      <p:sp>
        <p:nvSpPr>
          <p:cNvPr id="15520" name="Line 162"/>
          <p:cNvSpPr/>
          <p:nvPr/>
        </p:nvSpPr>
        <p:spPr>
          <a:xfrm>
            <a:off x="3721418" y="4239816"/>
            <a:ext cx="0" cy="385763"/>
          </a:xfrm>
          <a:prstGeom prst="line">
            <a:avLst/>
          </a:prstGeom>
          <a:ln w="9525" cap="flat" cmpd="sng">
            <a:solidFill>
              <a:srgbClr val="000000"/>
            </a:solidFill>
            <a:prstDash val="solid"/>
            <a:headEnd type="none" w="med" len="med"/>
            <a:tailEnd type="none" w="med" len="med"/>
          </a:ln>
        </p:spPr>
      </p:sp>
      <p:sp>
        <p:nvSpPr>
          <p:cNvPr id="15521" name="Oval 163"/>
          <p:cNvSpPr/>
          <p:nvPr/>
        </p:nvSpPr>
        <p:spPr>
          <a:xfrm>
            <a:off x="3869055" y="4645819"/>
            <a:ext cx="284560" cy="296466"/>
          </a:xfrm>
          <a:prstGeom prst="ellipse">
            <a:avLst/>
          </a:prstGeom>
          <a:noFill/>
          <a:ln w="38100"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31</a:t>
            </a:r>
            <a:endParaRPr lang="en-US" altLang="zh-CN" sz="1050" b="1" i="1">
              <a:latin typeface="Times New Roman" panose="02020603050405020304" charset="0"/>
            </a:endParaRPr>
          </a:p>
        </p:txBody>
      </p:sp>
      <p:sp>
        <p:nvSpPr>
          <p:cNvPr id="15522" name="Line 164"/>
          <p:cNvSpPr/>
          <p:nvPr/>
        </p:nvSpPr>
        <p:spPr>
          <a:xfrm>
            <a:off x="3977402" y="4239816"/>
            <a:ext cx="0" cy="385763"/>
          </a:xfrm>
          <a:prstGeom prst="line">
            <a:avLst/>
          </a:prstGeom>
          <a:ln w="38100" cap="flat" cmpd="sng">
            <a:solidFill>
              <a:srgbClr val="000000"/>
            </a:solidFill>
            <a:prstDash val="solid"/>
            <a:headEnd type="none" w="med" len="med"/>
            <a:tailEnd type="none" w="med" len="med"/>
          </a:ln>
        </p:spPr>
      </p:sp>
      <p:sp>
        <p:nvSpPr>
          <p:cNvPr id="15523" name="Oval 165"/>
          <p:cNvSpPr/>
          <p:nvPr/>
        </p:nvSpPr>
        <p:spPr>
          <a:xfrm>
            <a:off x="4192905" y="3970735"/>
            <a:ext cx="229791" cy="260747"/>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32</a:t>
            </a:r>
          </a:p>
        </p:txBody>
      </p:sp>
      <p:sp>
        <p:nvSpPr>
          <p:cNvPr id="15524" name="Oval 166"/>
          <p:cNvSpPr/>
          <p:nvPr/>
        </p:nvSpPr>
        <p:spPr>
          <a:xfrm>
            <a:off x="4169093" y="4649392"/>
            <a:ext cx="229791" cy="259556"/>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33</a:t>
            </a:r>
            <a:endParaRPr lang="en-US" altLang="zh-CN" sz="1050" b="1" i="1">
              <a:latin typeface="Times New Roman" panose="02020603050405020304" charset="0"/>
            </a:endParaRPr>
          </a:p>
        </p:txBody>
      </p:sp>
      <p:sp>
        <p:nvSpPr>
          <p:cNvPr id="15525" name="Line 167"/>
          <p:cNvSpPr/>
          <p:nvPr/>
        </p:nvSpPr>
        <p:spPr>
          <a:xfrm>
            <a:off x="4277440" y="4243387"/>
            <a:ext cx="0" cy="385763"/>
          </a:xfrm>
          <a:prstGeom prst="line">
            <a:avLst/>
          </a:prstGeom>
          <a:ln w="9525" cap="flat" cmpd="sng">
            <a:solidFill>
              <a:srgbClr val="000000"/>
            </a:solidFill>
            <a:prstDash val="solid"/>
            <a:headEnd type="none" w="med" len="med"/>
            <a:tailEnd type="none" w="med" len="med"/>
          </a:ln>
        </p:spPr>
      </p:sp>
      <p:sp>
        <p:nvSpPr>
          <p:cNvPr id="15526" name="Oval 168"/>
          <p:cNvSpPr/>
          <p:nvPr/>
        </p:nvSpPr>
        <p:spPr>
          <a:xfrm>
            <a:off x="4446509" y="3970735"/>
            <a:ext cx="229790" cy="260747"/>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36</a:t>
            </a:r>
          </a:p>
        </p:txBody>
      </p:sp>
      <p:sp>
        <p:nvSpPr>
          <p:cNvPr id="15527" name="Oval 169"/>
          <p:cNvSpPr/>
          <p:nvPr/>
        </p:nvSpPr>
        <p:spPr>
          <a:xfrm>
            <a:off x="4422697" y="4649392"/>
            <a:ext cx="229790" cy="259556"/>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37</a:t>
            </a:r>
            <a:endParaRPr lang="en-US" altLang="zh-CN" sz="1050" b="1" i="1">
              <a:latin typeface="Times New Roman" panose="02020603050405020304" charset="0"/>
            </a:endParaRPr>
          </a:p>
        </p:txBody>
      </p:sp>
      <p:sp>
        <p:nvSpPr>
          <p:cNvPr id="15528" name="Line 170"/>
          <p:cNvSpPr/>
          <p:nvPr/>
        </p:nvSpPr>
        <p:spPr>
          <a:xfrm>
            <a:off x="4531043" y="4243387"/>
            <a:ext cx="0" cy="385763"/>
          </a:xfrm>
          <a:prstGeom prst="line">
            <a:avLst/>
          </a:prstGeom>
          <a:ln w="9525" cap="flat" cmpd="sng">
            <a:solidFill>
              <a:srgbClr val="000000"/>
            </a:solidFill>
            <a:prstDash val="solid"/>
            <a:headEnd type="none" w="med" len="med"/>
            <a:tailEnd type="none" w="med" len="med"/>
          </a:ln>
        </p:spPr>
      </p:sp>
      <p:sp>
        <p:nvSpPr>
          <p:cNvPr id="15529" name="Oval 171"/>
          <p:cNvSpPr/>
          <p:nvPr/>
        </p:nvSpPr>
        <p:spPr>
          <a:xfrm>
            <a:off x="4733449" y="3970735"/>
            <a:ext cx="229791" cy="260747"/>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38</a:t>
            </a:r>
          </a:p>
        </p:txBody>
      </p:sp>
      <p:sp>
        <p:nvSpPr>
          <p:cNvPr id="15530" name="Oval 172"/>
          <p:cNvSpPr/>
          <p:nvPr/>
        </p:nvSpPr>
        <p:spPr>
          <a:xfrm>
            <a:off x="4709636" y="4649392"/>
            <a:ext cx="229791" cy="259556"/>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39</a:t>
            </a:r>
            <a:endParaRPr lang="en-US" altLang="zh-CN" sz="1050" b="1" i="1">
              <a:latin typeface="Times New Roman" panose="02020603050405020304" charset="0"/>
            </a:endParaRPr>
          </a:p>
        </p:txBody>
      </p:sp>
      <p:sp>
        <p:nvSpPr>
          <p:cNvPr id="15531" name="Line 173"/>
          <p:cNvSpPr/>
          <p:nvPr/>
        </p:nvSpPr>
        <p:spPr>
          <a:xfrm>
            <a:off x="4817984" y="4243387"/>
            <a:ext cx="0" cy="385763"/>
          </a:xfrm>
          <a:prstGeom prst="line">
            <a:avLst/>
          </a:prstGeom>
          <a:ln w="9525" cap="flat" cmpd="sng">
            <a:solidFill>
              <a:srgbClr val="000000"/>
            </a:solidFill>
            <a:prstDash val="solid"/>
            <a:headEnd type="none" w="med" len="med"/>
            <a:tailEnd type="none" w="med" len="med"/>
          </a:ln>
        </p:spPr>
      </p:sp>
      <p:sp>
        <p:nvSpPr>
          <p:cNvPr id="15532" name="Oval 174"/>
          <p:cNvSpPr/>
          <p:nvPr/>
        </p:nvSpPr>
        <p:spPr>
          <a:xfrm>
            <a:off x="5003722" y="3970735"/>
            <a:ext cx="229790" cy="260747"/>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41</a:t>
            </a:r>
          </a:p>
        </p:txBody>
      </p:sp>
      <p:sp>
        <p:nvSpPr>
          <p:cNvPr id="15533" name="Oval 175"/>
          <p:cNvSpPr/>
          <p:nvPr/>
        </p:nvSpPr>
        <p:spPr>
          <a:xfrm>
            <a:off x="4979909" y="4649392"/>
            <a:ext cx="229790" cy="259556"/>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42</a:t>
            </a:r>
            <a:endParaRPr lang="en-US" altLang="zh-CN" sz="1050" b="1" i="1">
              <a:latin typeface="Times New Roman" panose="02020603050405020304" charset="0"/>
            </a:endParaRPr>
          </a:p>
        </p:txBody>
      </p:sp>
      <p:sp>
        <p:nvSpPr>
          <p:cNvPr id="15534" name="Line 176"/>
          <p:cNvSpPr/>
          <p:nvPr/>
        </p:nvSpPr>
        <p:spPr>
          <a:xfrm>
            <a:off x="5088255" y="4243387"/>
            <a:ext cx="0" cy="385763"/>
          </a:xfrm>
          <a:prstGeom prst="line">
            <a:avLst/>
          </a:prstGeom>
          <a:ln w="9525" cap="flat" cmpd="sng">
            <a:solidFill>
              <a:srgbClr val="000000"/>
            </a:solidFill>
            <a:prstDash val="solid"/>
            <a:headEnd type="none" w="med" len="med"/>
            <a:tailEnd type="none" w="med" len="med"/>
          </a:ln>
        </p:spPr>
      </p:sp>
      <p:sp>
        <p:nvSpPr>
          <p:cNvPr id="15535" name="Oval 177"/>
          <p:cNvSpPr/>
          <p:nvPr/>
        </p:nvSpPr>
        <p:spPr>
          <a:xfrm>
            <a:off x="5273993" y="3970735"/>
            <a:ext cx="229791" cy="260747"/>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43</a:t>
            </a:r>
          </a:p>
        </p:txBody>
      </p:sp>
      <p:sp>
        <p:nvSpPr>
          <p:cNvPr id="15536" name="Oval 178"/>
          <p:cNvSpPr/>
          <p:nvPr/>
        </p:nvSpPr>
        <p:spPr>
          <a:xfrm>
            <a:off x="5250180" y="4649392"/>
            <a:ext cx="229791" cy="259556"/>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44</a:t>
            </a:r>
            <a:endParaRPr lang="en-US" altLang="zh-CN" sz="1050" b="1" i="1">
              <a:latin typeface="Times New Roman" panose="02020603050405020304" charset="0"/>
            </a:endParaRPr>
          </a:p>
        </p:txBody>
      </p:sp>
      <p:sp>
        <p:nvSpPr>
          <p:cNvPr id="15537" name="Line 179"/>
          <p:cNvSpPr/>
          <p:nvPr/>
        </p:nvSpPr>
        <p:spPr>
          <a:xfrm>
            <a:off x="5358527" y="4243387"/>
            <a:ext cx="0" cy="385763"/>
          </a:xfrm>
          <a:prstGeom prst="line">
            <a:avLst/>
          </a:prstGeom>
          <a:ln w="9525" cap="flat" cmpd="sng">
            <a:solidFill>
              <a:srgbClr val="000000"/>
            </a:solidFill>
            <a:prstDash val="solid"/>
            <a:headEnd type="none" w="med" len="med"/>
            <a:tailEnd type="none" w="med" len="med"/>
          </a:ln>
        </p:spPr>
      </p:sp>
      <p:sp>
        <p:nvSpPr>
          <p:cNvPr id="15538" name="Oval 180"/>
          <p:cNvSpPr/>
          <p:nvPr/>
        </p:nvSpPr>
        <p:spPr>
          <a:xfrm>
            <a:off x="6677740" y="3970735"/>
            <a:ext cx="229790" cy="260747"/>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57</a:t>
            </a:r>
          </a:p>
        </p:txBody>
      </p:sp>
      <p:sp>
        <p:nvSpPr>
          <p:cNvPr id="15539" name="Oval 181"/>
          <p:cNvSpPr/>
          <p:nvPr/>
        </p:nvSpPr>
        <p:spPr>
          <a:xfrm>
            <a:off x="6653928" y="4649392"/>
            <a:ext cx="229790" cy="259556"/>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58</a:t>
            </a:r>
            <a:endParaRPr lang="en-US" altLang="zh-CN" sz="1050" b="1" i="1">
              <a:latin typeface="Times New Roman" panose="02020603050405020304" charset="0"/>
            </a:endParaRPr>
          </a:p>
        </p:txBody>
      </p:sp>
      <p:sp>
        <p:nvSpPr>
          <p:cNvPr id="15540" name="Line 182"/>
          <p:cNvSpPr/>
          <p:nvPr/>
        </p:nvSpPr>
        <p:spPr>
          <a:xfrm>
            <a:off x="6762274" y="4243387"/>
            <a:ext cx="0" cy="385763"/>
          </a:xfrm>
          <a:prstGeom prst="line">
            <a:avLst/>
          </a:prstGeom>
          <a:ln w="9525" cap="flat" cmpd="sng">
            <a:solidFill>
              <a:srgbClr val="000000"/>
            </a:solidFill>
            <a:prstDash val="solid"/>
            <a:headEnd type="none" w="med" len="med"/>
            <a:tailEnd type="none" w="med" len="med"/>
          </a:ln>
        </p:spPr>
      </p:sp>
      <p:sp>
        <p:nvSpPr>
          <p:cNvPr id="15541" name="Oval 183"/>
          <p:cNvSpPr/>
          <p:nvPr/>
        </p:nvSpPr>
        <p:spPr>
          <a:xfrm>
            <a:off x="7231380" y="3970735"/>
            <a:ext cx="229791" cy="260747"/>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62</a:t>
            </a:r>
          </a:p>
        </p:txBody>
      </p:sp>
      <p:sp>
        <p:nvSpPr>
          <p:cNvPr id="15542" name="Oval 184"/>
          <p:cNvSpPr/>
          <p:nvPr/>
        </p:nvSpPr>
        <p:spPr>
          <a:xfrm>
            <a:off x="7207568" y="4649392"/>
            <a:ext cx="229791" cy="259556"/>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63</a:t>
            </a:r>
            <a:endParaRPr lang="en-US" altLang="zh-CN" sz="1050" b="1" i="1">
              <a:latin typeface="Times New Roman" panose="02020603050405020304" charset="0"/>
            </a:endParaRPr>
          </a:p>
        </p:txBody>
      </p:sp>
      <p:sp>
        <p:nvSpPr>
          <p:cNvPr id="15543" name="Line 185"/>
          <p:cNvSpPr/>
          <p:nvPr/>
        </p:nvSpPr>
        <p:spPr>
          <a:xfrm>
            <a:off x="7315915" y="4243387"/>
            <a:ext cx="0" cy="385763"/>
          </a:xfrm>
          <a:prstGeom prst="line">
            <a:avLst/>
          </a:prstGeom>
          <a:ln w="9525" cap="flat" cmpd="sng">
            <a:solidFill>
              <a:srgbClr val="000000"/>
            </a:solidFill>
            <a:prstDash val="solid"/>
            <a:headEnd type="none" w="med" len="med"/>
            <a:tailEnd type="none" w="med" len="med"/>
          </a:ln>
        </p:spPr>
      </p:sp>
      <p:sp>
        <p:nvSpPr>
          <p:cNvPr id="15544" name="Oval 186"/>
          <p:cNvSpPr/>
          <p:nvPr/>
        </p:nvSpPr>
        <p:spPr>
          <a:xfrm>
            <a:off x="7500461" y="3971926"/>
            <a:ext cx="229791" cy="260747"/>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64</a:t>
            </a:r>
          </a:p>
        </p:txBody>
      </p:sp>
      <p:sp>
        <p:nvSpPr>
          <p:cNvPr id="15545" name="Oval 187"/>
          <p:cNvSpPr/>
          <p:nvPr/>
        </p:nvSpPr>
        <p:spPr>
          <a:xfrm>
            <a:off x="7476649" y="4650582"/>
            <a:ext cx="229791" cy="259556"/>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050" b="1">
                <a:latin typeface="Times New Roman" panose="02020603050405020304" charset="0"/>
              </a:rPr>
              <a:t>65</a:t>
            </a:r>
            <a:endParaRPr lang="en-US" altLang="zh-CN" sz="1050" b="1" i="1">
              <a:latin typeface="Times New Roman" panose="02020603050405020304" charset="0"/>
            </a:endParaRPr>
          </a:p>
        </p:txBody>
      </p:sp>
      <p:sp>
        <p:nvSpPr>
          <p:cNvPr id="15546" name="Line 188"/>
          <p:cNvSpPr/>
          <p:nvPr/>
        </p:nvSpPr>
        <p:spPr>
          <a:xfrm>
            <a:off x="7584996" y="4244578"/>
            <a:ext cx="0" cy="385763"/>
          </a:xfrm>
          <a:prstGeom prst="line">
            <a:avLst/>
          </a:prstGeom>
          <a:ln w="9525" cap="flat" cmpd="sng">
            <a:solidFill>
              <a:srgbClr val="000000"/>
            </a:solidFill>
            <a:prstDash val="solid"/>
            <a:headEnd type="none" w="med" len="med"/>
            <a:tailEnd type="none" w="med" len="med"/>
          </a:ln>
        </p:spPr>
      </p:sp>
      <p:sp>
        <p:nvSpPr>
          <p:cNvPr id="15547" name="Text Box 189"/>
          <p:cNvSpPr txBox="1"/>
          <p:nvPr/>
        </p:nvSpPr>
        <p:spPr>
          <a:xfrm>
            <a:off x="3883343" y="4370785"/>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3</a:t>
            </a:r>
          </a:p>
        </p:txBody>
      </p:sp>
      <p:sp>
        <p:nvSpPr>
          <p:cNvPr id="15548" name="Text Box 190"/>
          <p:cNvSpPr txBox="1"/>
          <p:nvPr/>
        </p:nvSpPr>
        <p:spPr>
          <a:xfrm>
            <a:off x="4172665" y="4370785"/>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1</a:t>
            </a:r>
          </a:p>
        </p:txBody>
      </p:sp>
      <p:sp>
        <p:nvSpPr>
          <p:cNvPr id="15549" name="Text Box 191"/>
          <p:cNvSpPr txBox="1"/>
          <p:nvPr/>
        </p:nvSpPr>
        <p:spPr>
          <a:xfrm>
            <a:off x="4422696" y="4370785"/>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4</a:t>
            </a:r>
          </a:p>
        </p:txBody>
      </p:sp>
      <p:sp>
        <p:nvSpPr>
          <p:cNvPr id="15550" name="Text Box 192"/>
          <p:cNvSpPr txBox="1"/>
          <p:nvPr/>
        </p:nvSpPr>
        <p:spPr>
          <a:xfrm>
            <a:off x="4712018" y="4370785"/>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2</a:t>
            </a:r>
          </a:p>
        </p:txBody>
      </p:sp>
      <p:sp>
        <p:nvSpPr>
          <p:cNvPr id="15551" name="Text Box 193"/>
          <p:cNvSpPr txBox="1"/>
          <p:nvPr/>
        </p:nvSpPr>
        <p:spPr>
          <a:xfrm>
            <a:off x="4982290" y="4370785"/>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4</a:t>
            </a:r>
          </a:p>
        </p:txBody>
      </p:sp>
      <p:sp>
        <p:nvSpPr>
          <p:cNvPr id="15552" name="Text Box 194"/>
          <p:cNvSpPr txBox="1"/>
          <p:nvPr/>
        </p:nvSpPr>
        <p:spPr>
          <a:xfrm>
            <a:off x="5252561" y="4370785"/>
            <a:ext cx="142875" cy="192881"/>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1</a:t>
            </a:r>
          </a:p>
        </p:txBody>
      </p:sp>
      <p:sp>
        <p:nvSpPr>
          <p:cNvPr id="15553" name="Text Box 195"/>
          <p:cNvSpPr txBox="1"/>
          <p:nvPr/>
        </p:nvSpPr>
        <p:spPr>
          <a:xfrm>
            <a:off x="6690836" y="4348163"/>
            <a:ext cx="101204" cy="202406"/>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3</a:t>
            </a:r>
          </a:p>
        </p:txBody>
      </p:sp>
      <p:sp>
        <p:nvSpPr>
          <p:cNvPr id="15554" name="Text Box 196"/>
          <p:cNvSpPr txBox="1"/>
          <p:nvPr/>
        </p:nvSpPr>
        <p:spPr>
          <a:xfrm>
            <a:off x="7238524" y="4348163"/>
            <a:ext cx="101204" cy="202406"/>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2</a:t>
            </a:r>
          </a:p>
        </p:txBody>
      </p:sp>
      <p:sp>
        <p:nvSpPr>
          <p:cNvPr id="15555" name="Text Box 197"/>
          <p:cNvSpPr txBox="1"/>
          <p:nvPr/>
        </p:nvSpPr>
        <p:spPr>
          <a:xfrm>
            <a:off x="7615953" y="4348163"/>
            <a:ext cx="101203" cy="202406"/>
          </a:xfrm>
          <a:prstGeom prst="rect">
            <a:avLst/>
          </a:prstGeom>
          <a:noFill/>
          <a:ln w="9525">
            <a:noFill/>
          </a:ln>
        </p:spPr>
        <p:txBody>
          <a:bodyPr lIns="0" tIns="0" rIns="0" bIns="0"/>
          <a:lstStyle/>
          <a:p>
            <a:pPr algn="just" eaLnBrk="0" hangingPunct="0">
              <a:lnSpc>
                <a:spcPct val="72000"/>
              </a:lnSpc>
            </a:pPr>
            <a:r>
              <a:rPr lang="en-US" altLang="zh-CN" sz="1200" b="1">
                <a:latin typeface="Times New Roman" panose="02020603050405020304" charset="0"/>
              </a:rPr>
              <a:t>1</a:t>
            </a:r>
          </a:p>
        </p:txBody>
      </p:sp>
      <p:grpSp>
        <p:nvGrpSpPr>
          <p:cNvPr id="15556" name="Group 200"/>
          <p:cNvGrpSpPr/>
          <p:nvPr/>
        </p:nvGrpSpPr>
        <p:grpSpPr>
          <a:xfrm>
            <a:off x="1668781" y="4348163"/>
            <a:ext cx="108347" cy="161925"/>
            <a:chOff x="340" y="3566"/>
            <a:chExt cx="91" cy="136"/>
          </a:xfrm>
        </p:grpSpPr>
        <p:sp>
          <p:nvSpPr>
            <p:cNvPr id="15557" name="Line 198"/>
            <p:cNvSpPr/>
            <p:nvPr/>
          </p:nvSpPr>
          <p:spPr>
            <a:xfrm flipV="1">
              <a:off x="340" y="3566"/>
              <a:ext cx="91" cy="136"/>
            </a:xfrm>
            <a:prstGeom prst="line">
              <a:avLst/>
            </a:prstGeom>
            <a:ln w="6350" cap="flat" cmpd="sng">
              <a:solidFill>
                <a:srgbClr val="FF0000"/>
              </a:solidFill>
              <a:prstDash val="solid"/>
              <a:headEnd type="none" w="med" len="med"/>
              <a:tailEnd type="none" w="med" len="med"/>
            </a:ln>
          </p:spPr>
        </p:sp>
        <p:sp>
          <p:nvSpPr>
            <p:cNvPr id="15558" name="Line 199"/>
            <p:cNvSpPr/>
            <p:nvPr/>
          </p:nvSpPr>
          <p:spPr>
            <a:xfrm>
              <a:off x="340" y="3566"/>
              <a:ext cx="91" cy="136"/>
            </a:xfrm>
            <a:prstGeom prst="line">
              <a:avLst/>
            </a:prstGeom>
            <a:ln w="6350" cap="flat" cmpd="sng">
              <a:solidFill>
                <a:srgbClr val="FF0000"/>
              </a:solidFill>
              <a:prstDash val="solid"/>
              <a:headEnd type="none" w="med" len="med"/>
              <a:tailEnd type="none" w="med" len="med"/>
            </a:ln>
          </p:spPr>
        </p:sp>
      </p:grpSp>
      <p:grpSp>
        <p:nvGrpSpPr>
          <p:cNvPr id="15559" name="Group 201"/>
          <p:cNvGrpSpPr/>
          <p:nvPr/>
        </p:nvGrpSpPr>
        <p:grpSpPr>
          <a:xfrm>
            <a:off x="1236583" y="3430191"/>
            <a:ext cx="108347" cy="161925"/>
            <a:chOff x="340" y="3566"/>
            <a:chExt cx="91" cy="136"/>
          </a:xfrm>
        </p:grpSpPr>
        <p:sp>
          <p:nvSpPr>
            <p:cNvPr id="15560" name="Line 202"/>
            <p:cNvSpPr/>
            <p:nvPr/>
          </p:nvSpPr>
          <p:spPr>
            <a:xfrm flipV="1">
              <a:off x="340" y="3566"/>
              <a:ext cx="91" cy="136"/>
            </a:xfrm>
            <a:prstGeom prst="line">
              <a:avLst/>
            </a:prstGeom>
            <a:ln w="6350" cap="flat" cmpd="sng">
              <a:solidFill>
                <a:srgbClr val="FF0000"/>
              </a:solidFill>
              <a:prstDash val="solid"/>
              <a:headEnd type="none" w="med" len="med"/>
              <a:tailEnd type="none" w="med" len="med"/>
            </a:ln>
          </p:spPr>
        </p:sp>
        <p:sp>
          <p:nvSpPr>
            <p:cNvPr id="15561" name="Line 203"/>
            <p:cNvSpPr/>
            <p:nvPr/>
          </p:nvSpPr>
          <p:spPr>
            <a:xfrm>
              <a:off x="340" y="3566"/>
              <a:ext cx="91" cy="136"/>
            </a:xfrm>
            <a:prstGeom prst="line">
              <a:avLst/>
            </a:prstGeom>
            <a:ln w="6350" cap="flat" cmpd="sng">
              <a:solidFill>
                <a:srgbClr val="FF0000"/>
              </a:solidFill>
              <a:prstDash val="solid"/>
              <a:headEnd type="none" w="med" len="med"/>
              <a:tailEnd type="none" w="med" len="med"/>
            </a:ln>
          </p:spPr>
        </p:sp>
      </p:grpSp>
      <p:grpSp>
        <p:nvGrpSpPr>
          <p:cNvPr id="15562" name="Group 204"/>
          <p:cNvGrpSpPr/>
          <p:nvPr/>
        </p:nvGrpSpPr>
        <p:grpSpPr>
          <a:xfrm>
            <a:off x="1939052" y="4348163"/>
            <a:ext cx="108347" cy="161925"/>
            <a:chOff x="340" y="3566"/>
            <a:chExt cx="91" cy="136"/>
          </a:xfrm>
        </p:grpSpPr>
        <p:sp>
          <p:nvSpPr>
            <p:cNvPr id="15563" name="Line 205"/>
            <p:cNvSpPr/>
            <p:nvPr/>
          </p:nvSpPr>
          <p:spPr>
            <a:xfrm flipV="1">
              <a:off x="340" y="3566"/>
              <a:ext cx="91" cy="136"/>
            </a:xfrm>
            <a:prstGeom prst="line">
              <a:avLst/>
            </a:prstGeom>
            <a:ln w="6350" cap="flat" cmpd="sng">
              <a:solidFill>
                <a:srgbClr val="FF0000"/>
              </a:solidFill>
              <a:prstDash val="solid"/>
              <a:headEnd type="none" w="med" len="med"/>
              <a:tailEnd type="none" w="med" len="med"/>
            </a:ln>
          </p:spPr>
        </p:sp>
        <p:sp>
          <p:nvSpPr>
            <p:cNvPr id="15564" name="Line 206"/>
            <p:cNvSpPr/>
            <p:nvPr/>
          </p:nvSpPr>
          <p:spPr>
            <a:xfrm>
              <a:off x="340" y="3566"/>
              <a:ext cx="91" cy="136"/>
            </a:xfrm>
            <a:prstGeom prst="line">
              <a:avLst/>
            </a:prstGeom>
            <a:ln w="6350" cap="flat" cmpd="sng">
              <a:solidFill>
                <a:srgbClr val="FF0000"/>
              </a:solidFill>
              <a:prstDash val="solid"/>
              <a:headEnd type="none" w="med" len="med"/>
              <a:tailEnd type="none" w="med" len="med"/>
            </a:ln>
          </p:spPr>
        </p:sp>
      </p:grpSp>
      <p:grpSp>
        <p:nvGrpSpPr>
          <p:cNvPr id="15565" name="Group 207"/>
          <p:cNvGrpSpPr/>
          <p:nvPr/>
        </p:nvGrpSpPr>
        <p:grpSpPr>
          <a:xfrm>
            <a:off x="3504724" y="3430191"/>
            <a:ext cx="108347" cy="161925"/>
            <a:chOff x="340" y="3566"/>
            <a:chExt cx="91" cy="136"/>
          </a:xfrm>
        </p:grpSpPr>
        <p:sp>
          <p:nvSpPr>
            <p:cNvPr id="15566" name="Line 208"/>
            <p:cNvSpPr/>
            <p:nvPr/>
          </p:nvSpPr>
          <p:spPr>
            <a:xfrm flipV="1">
              <a:off x="340" y="3566"/>
              <a:ext cx="91" cy="136"/>
            </a:xfrm>
            <a:prstGeom prst="line">
              <a:avLst/>
            </a:prstGeom>
            <a:ln w="6350" cap="flat" cmpd="sng">
              <a:solidFill>
                <a:srgbClr val="FF0000"/>
              </a:solidFill>
              <a:prstDash val="solid"/>
              <a:headEnd type="none" w="med" len="med"/>
              <a:tailEnd type="none" w="med" len="med"/>
            </a:ln>
          </p:spPr>
        </p:sp>
        <p:sp>
          <p:nvSpPr>
            <p:cNvPr id="15567" name="Line 209"/>
            <p:cNvSpPr/>
            <p:nvPr/>
          </p:nvSpPr>
          <p:spPr>
            <a:xfrm>
              <a:off x="340" y="3566"/>
              <a:ext cx="91" cy="136"/>
            </a:xfrm>
            <a:prstGeom prst="line">
              <a:avLst/>
            </a:prstGeom>
            <a:ln w="6350" cap="flat" cmpd="sng">
              <a:solidFill>
                <a:srgbClr val="FF0000"/>
              </a:solidFill>
              <a:prstDash val="solid"/>
              <a:headEnd type="none" w="med" len="med"/>
              <a:tailEnd type="none" w="med" len="med"/>
            </a:ln>
          </p:spPr>
        </p:sp>
      </p:grpSp>
      <p:grpSp>
        <p:nvGrpSpPr>
          <p:cNvPr id="15568" name="Group 210"/>
          <p:cNvGrpSpPr/>
          <p:nvPr/>
        </p:nvGrpSpPr>
        <p:grpSpPr>
          <a:xfrm>
            <a:off x="2965371" y="3430191"/>
            <a:ext cx="108347" cy="161925"/>
            <a:chOff x="340" y="3566"/>
            <a:chExt cx="91" cy="136"/>
          </a:xfrm>
        </p:grpSpPr>
        <p:sp>
          <p:nvSpPr>
            <p:cNvPr id="15569" name="Line 211"/>
            <p:cNvSpPr/>
            <p:nvPr/>
          </p:nvSpPr>
          <p:spPr>
            <a:xfrm flipV="1">
              <a:off x="340" y="3566"/>
              <a:ext cx="91" cy="136"/>
            </a:xfrm>
            <a:prstGeom prst="line">
              <a:avLst/>
            </a:prstGeom>
            <a:ln w="6350" cap="flat" cmpd="sng">
              <a:solidFill>
                <a:srgbClr val="FF0000"/>
              </a:solidFill>
              <a:prstDash val="solid"/>
              <a:headEnd type="none" w="med" len="med"/>
              <a:tailEnd type="none" w="med" len="med"/>
            </a:ln>
          </p:spPr>
        </p:sp>
        <p:sp>
          <p:nvSpPr>
            <p:cNvPr id="15570" name="Line 212"/>
            <p:cNvSpPr/>
            <p:nvPr/>
          </p:nvSpPr>
          <p:spPr>
            <a:xfrm>
              <a:off x="340" y="3566"/>
              <a:ext cx="91" cy="136"/>
            </a:xfrm>
            <a:prstGeom prst="line">
              <a:avLst/>
            </a:prstGeom>
            <a:ln w="6350" cap="flat" cmpd="sng">
              <a:solidFill>
                <a:srgbClr val="FF0000"/>
              </a:solidFill>
              <a:prstDash val="solid"/>
              <a:headEnd type="none" w="med" len="med"/>
              <a:tailEnd type="none" w="med" len="med"/>
            </a:ln>
          </p:spPr>
        </p:sp>
      </p:grpSp>
      <p:grpSp>
        <p:nvGrpSpPr>
          <p:cNvPr id="15571" name="Group 213"/>
          <p:cNvGrpSpPr/>
          <p:nvPr/>
        </p:nvGrpSpPr>
        <p:grpSpPr>
          <a:xfrm>
            <a:off x="2533174" y="4294585"/>
            <a:ext cx="108347" cy="161925"/>
            <a:chOff x="340" y="3566"/>
            <a:chExt cx="91" cy="136"/>
          </a:xfrm>
        </p:grpSpPr>
        <p:sp>
          <p:nvSpPr>
            <p:cNvPr id="15572" name="Line 214"/>
            <p:cNvSpPr/>
            <p:nvPr/>
          </p:nvSpPr>
          <p:spPr>
            <a:xfrm flipV="1">
              <a:off x="340" y="3566"/>
              <a:ext cx="91" cy="136"/>
            </a:xfrm>
            <a:prstGeom prst="line">
              <a:avLst/>
            </a:prstGeom>
            <a:ln w="6350" cap="flat" cmpd="sng">
              <a:solidFill>
                <a:srgbClr val="FF0000"/>
              </a:solidFill>
              <a:prstDash val="solid"/>
              <a:headEnd type="none" w="med" len="med"/>
              <a:tailEnd type="none" w="med" len="med"/>
            </a:ln>
          </p:spPr>
        </p:sp>
        <p:sp>
          <p:nvSpPr>
            <p:cNvPr id="15573" name="Line 215"/>
            <p:cNvSpPr/>
            <p:nvPr/>
          </p:nvSpPr>
          <p:spPr>
            <a:xfrm>
              <a:off x="340" y="3566"/>
              <a:ext cx="91" cy="136"/>
            </a:xfrm>
            <a:prstGeom prst="line">
              <a:avLst/>
            </a:prstGeom>
            <a:ln w="6350" cap="flat" cmpd="sng">
              <a:solidFill>
                <a:srgbClr val="FF0000"/>
              </a:solidFill>
              <a:prstDash val="solid"/>
              <a:headEnd type="none" w="med" len="med"/>
              <a:tailEnd type="none" w="med" len="med"/>
            </a:ln>
          </p:spPr>
        </p:sp>
      </p:grpSp>
      <p:grpSp>
        <p:nvGrpSpPr>
          <p:cNvPr id="15574" name="Group 219"/>
          <p:cNvGrpSpPr/>
          <p:nvPr/>
        </p:nvGrpSpPr>
        <p:grpSpPr>
          <a:xfrm>
            <a:off x="2262902" y="4833938"/>
            <a:ext cx="108347" cy="161925"/>
            <a:chOff x="340" y="3566"/>
            <a:chExt cx="91" cy="136"/>
          </a:xfrm>
        </p:grpSpPr>
        <p:sp>
          <p:nvSpPr>
            <p:cNvPr id="15575" name="Line 220"/>
            <p:cNvSpPr/>
            <p:nvPr/>
          </p:nvSpPr>
          <p:spPr>
            <a:xfrm flipV="1">
              <a:off x="340" y="3566"/>
              <a:ext cx="91" cy="136"/>
            </a:xfrm>
            <a:prstGeom prst="line">
              <a:avLst/>
            </a:prstGeom>
            <a:ln w="6350" cap="flat" cmpd="sng">
              <a:solidFill>
                <a:srgbClr val="FF0000"/>
              </a:solidFill>
              <a:prstDash val="solid"/>
              <a:headEnd type="none" w="med" len="med"/>
              <a:tailEnd type="none" w="med" len="med"/>
            </a:ln>
          </p:spPr>
        </p:sp>
        <p:sp>
          <p:nvSpPr>
            <p:cNvPr id="15576" name="Line 221"/>
            <p:cNvSpPr/>
            <p:nvPr/>
          </p:nvSpPr>
          <p:spPr>
            <a:xfrm>
              <a:off x="340" y="3566"/>
              <a:ext cx="91" cy="136"/>
            </a:xfrm>
            <a:prstGeom prst="line">
              <a:avLst/>
            </a:prstGeom>
            <a:ln w="6350" cap="flat" cmpd="sng">
              <a:solidFill>
                <a:srgbClr val="FF0000"/>
              </a:solidFill>
              <a:prstDash val="solid"/>
              <a:headEnd type="none" w="med" len="med"/>
              <a:tailEnd type="none" w="med" len="med"/>
            </a:ln>
          </p:spPr>
        </p:sp>
      </p:grpSp>
      <p:grpSp>
        <p:nvGrpSpPr>
          <p:cNvPr id="15577" name="Group 224"/>
          <p:cNvGrpSpPr/>
          <p:nvPr/>
        </p:nvGrpSpPr>
        <p:grpSpPr>
          <a:xfrm>
            <a:off x="3883342" y="4888707"/>
            <a:ext cx="215504" cy="269081"/>
            <a:chOff x="1746" y="3385"/>
            <a:chExt cx="181" cy="136"/>
          </a:xfrm>
        </p:grpSpPr>
        <p:sp>
          <p:nvSpPr>
            <p:cNvPr id="15578" name="Line 222"/>
            <p:cNvSpPr/>
            <p:nvPr/>
          </p:nvSpPr>
          <p:spPr>
            <a:xfrm>
              <a:off x="1746" y="3430"/>
              <a:ext cx="91" cy="91"/>
            </a:xfrm>
            <a:prstGeom prst="line">
              <a:avLst/>
            </a:prstGeom>
            <a:ln w="6350" cap="flat" cmpd="sng">
              <a:solidFill>
                <a:srgbClr val="FF0000"/>
              </a:solidFill>
              <a:prstDash val="solid"/>
              <a:headEnd type="none" w="med" len="med"/>
              <a:tailEnd type="none" w="med" len="med"/>
            </a:ln>
          </p:spPr>
        </p:sp>
        <p:sp>
          <p:nvSpPr>
            <p:cNvPr id="15579" name="Line 223"/>
            <p:cNvSpPr/>
            <p:nvPr/>
          </p:nvSpPr>
          <p:spPr>
            <a:xfrm flipV="1">
              <a:off x="1837" y="3385"/>
              <a:ext cx="90" cy="136"/>
            </a:xfrm>
            <a:prstGeom prst="line">
              <a:avLst/>
            </a:prstGeom>
            <a:ln w="6350" cap="flat" cmpd="sng">
              <a:solidFill>
                <a:srgbClr val="FF0000"/>
              </a:solidFill>
              <a:prstDash val="solid"/>
              <a:headEnd type="none" w="med" len="med"/>
              <a:tailEnd type="none" w="med" len="med"/>
            </a:ln>
          </p:spPr>
        </p:sp>
      </p:grpSp>
      <p:sp>
        <p:nvSpPr>
          <p:cNvPr id="222" name="Rectangle 5">
            <a:extLst>
              <a:ext uri="{FF2B5EF4-FFF2-40B4-BE49-F238E27FC236}">
                <a16:creationId xmlns:a16="http://schemas.microsoft.com/office/drawing/2014/main" id="{875EA96C-5D15-43BF-A0DD-9DE69B183CA5}"/>
              </a:ext>
            </a:extLst>
          </p:cNvPr>
          <p:cNvSpPr>
            <a:spLocks noChangeArrowheads="1"/>
          </p:cNvSpPr>
          <p:nvPr/>
        </p:nvSpPr>
        <p:spPr bwMode="auto">
          <a:xfrm>
            <a:off x="611188" y="401638"/>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zh-CN" sz="3600" b="1" dirty="0" smtClean="0">
                <a:solidFill>
                  <a:srgbClr val="2324CB"/>
                </a:solidFill>
                <a:latin typeface="+mj-lt"/>
                <a:ea typeface="+mj-ea"/>
                <a:cs typeface="+mj-cs"/>
              </a:rPr>
              <a:t>7.5  </a:t>
            </a:r>
            <a:r>
              <a:rPr lang="en-US" altLang="zh-CN" sz="3600" b="1" dirty="0">
                <a:solidFill>
                  <a:srgbClr val="2324CB"/>
                </a:solidFill>
                <a:latin typeface="+mj-lt"/>
                <a:ea typeface="+mj-ea"/>
                <a:cs typeface="+mj-cs"/>
              </a:rPr>
              <a:t>n</a:t>
            </a:r>
            <a:r>
              <a:rPr lang="zh-CN" altLang="en-US" sz="3600" b="1" dirty="0">
                <a:solidFill>
                  <a:srgbClr val="2324CB"/>
                </a:solidFill>
                <a:latin typeface="+mj-lt"/>
                <a:ea typeface="+mj-ea"/>
                <a:cs typeface="+mj-cs"/>
              </a:rPr>
              <a:t>后问题</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灯片编号占位符 5"/>
          <p:cNvSpPr txBox="1">
            <a:spLocks noGrp="1"/>
          </p:cNvSpPr>
          <p:nvPr>
            <p:ph type="sldNum" sz="quarter" idx="12"/>
          </p:nvPr>
        </p:nvSpPr>
        <p:spPr bwMode="auto">
          <a:xfrm>
            <a:off x="7010400" y="6248400"/>
            <a:ext cx="1905000" cy="457200"/>
          </a:xfrm>
          <a:prstGeom prst="rect">
            <a:avLst/>
          </a:prstGeom>
          <a:noFill/>
          <a:ln w="9525">
            <a:noFill/>
            <a:miter lim="800000"/>
          </a:ln>
        </p:spPr>
        <p:txBody>
          <a:bodyPr vert="horz" wrap="square" lIns="91440" tIns="45720" rIns="91440" bIns="45720" numCol="1" anchor="t" anchorCtr="0" compatLnSpc="1"/>
          <a:lstStyle>
            <a:defPPr>
              <a:defRPr lang="en-US"/>
            </a:defPPr>
            <a:lvl1pPr marL="0" lvl="0" indent="0" algn="r" defTabSz="914400" rtl="0" eaLnBrk="1" fontAlgn="base" latinLnBrk="0" hangingPunct="1">
              <a:lnSpc>
                <a:spcPct val="100000"/>
              </a:lnSpc>
              <a:spcBef>
                <a:spcPct val="0"/>
              </a:spcBef>
              <a:spcAft>
                <a:spcPct val="0"/>
              </a:spcAft>
              <a:buNone/>
              <a:defRPr sz="1400" b="0" i="0" u="none" kern="1200" baseline="-2500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2500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2500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2500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2500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2500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2500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2500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25000">
                <a:solidFill>
                  <a:schemeClr val="tx1"/>
                </a:solidFill>
                <a:latin typeface="Arial" panose="020B0604020202020204" pitchFamily="34" charset="0"/>
                <a:ea typeface="宋体" panose="02010600030101010101" pitchFamily="2" charset="-122"/>
                <a:cs typeface="+mn-cs"/>
              </a:defRPr>
            </a:lvl9pPr>
          </a:lstStyle>
          <a:p>
            <a:pPr lvl="0" algn="r" eaLnBrk="1" hangingPunct="1">
              <a:spcBef>
                <a:spcPct val="50000"/>
              </a:spcBef>
            </a:pPr>
            <a:fld id="{9A0DB2DC-4C9A-4742-B13C-FB6460FD3503}" type="slidenum">
              <a:rPr lang="zh-CN" altLang="en-US" baseline="0" smtClean="0"/>
              <a:pPr lvl="0" algn="r" eaLnBrk="1" hangingPunct="1">
                <a:spcBef>
                  <a:spcPct val="50000"/>
                </a:spcBef>
              </a:pPr>
              <a:t>16</a:t>
            </a:fld>
            <a:endParaRPr lang="zh-CN" altLang="en-US" sz="1400" baseline="0" dirty="0"/>
          </a:p>
        </p:txBody>
      </p:sp>
      <p:sp>
        <p:nvSpPr>
          <p:cNvPr id="171011" name="Rectangle 1027"/>
          <p:cNvSpPr>
            <a:spLocks noGrp="1"/>
          </p:cNvSpPr>
          <p:nvPr>
            <p:ph idx="1"/>
          </p:nvPr>
        </p:nvSpPr>
        <p:spPr>
          <a:xfrm>
            <a:off x="1187625" y="2456892"/>
            <a:ext cx="7195964" cy="1944216"/>
          </a:xfrm>
          <a:ln/>
        </p:spPr>
        <p:txBody>
          <a:bodyPr vert="horz" wrap="square" lIns="91440" tIns="45720" rIns="91440" bIns="45720" anchor="t"/>
          <a:lstStyle/>
          <a:p>
            <a:pPr eaLnBrk="1" hangingPunct="1">
              <a:lnSpc>
                <a:spcPct val="105000"/>
              </a:lnSpc>
            </a:pPr>
            <a:r>
              <a:rPr lang="zh-CN" altLang="en-US" dirty="0">
                <a:latin typeface="Times New Roman" panose="02020603050405020304" pitchFamily="18" charset="0"/>
              </a:rPr>
              <a:t>要精确估计</a:t>
            </a:r>
            <a:r>
              <a:rPr lang="en-US" altLang="zh-CN" dirty="0">
                <a:latin typeface="Times New Roman" panose="02020603050405020304" pitchFamily="18" charset="0"/>
              </a:rPr>
              <a:t>N</a:t>
            </a:r>
            <a:r>
              <a:rPr lang="zh-CN" altLang="en-US" dirty="0">
                <a:latin typeface="Times New Roman" panose="02020603050405020304" pitchFamily="18" charset="0"/>
              </a:rPr>
              <a:t>后问题的时间复杂度是一件很困难的事，但至少可以知道：</a:t>
            </a:r>
            <a:r>
              <a:rPr lang="zh-CN" altLang="en-US" dirty="0">
                <a:solidFill>
                  <a:schemeClr val="accent2"/>
                </a:solidFill>
                <a:latin typeface="Times New Roman" panose="02020603050405020304" pitchFamily="18" charset="0"/>
              </a:rPr>
              <a:t>它的约束条件比</a:t>
            </a:r>
            <a:r>
              <a:rPr lang="en-US" altLang="zh-CN" dirty="0">
                <a:solidFill>
                  <a:schemeClr val="accent2"/>
                </a:solidFill>
                <a:latin typeface="Times New Roman" panose="02020603050405020304" pitchFamily="18" charset="0"/>
              </a:rPr>
              <a:t>N</a:t>
            </a:r>
            <a:r>
              <a:rPr lang="zh-CN" altLang="en-US" dirty="0">
                <a:solidFill>
                  <a:schemeClr val="accent2"/>
                </a:solidFill>
                <a:latin typeface="Times New Roman" panose="02020603050405020304" pitchFamily="18" charset="0"/>
              </a:rPr>
              <a:t>个数的全排列更为严格，所有搜索的节点数肯定更少。</a:t>
            </a:r>
          </a:p>
          <a:p>
            <a:pPr eaLnBrk="1" hangingPunct="1">
              <a:lnSpc>
                <a:spcPct val="105000"/>
              </a:lnSpc>
            </a:pPr>
            <a:r>
              <a:rPr lang="zh-CN" altLang="en-US" dirty="0">
                <a:latin typeface="Times New Roman" panose="02020603050405020304" pitchFamily="18" charset="0"/>
              </a:rPr>
              <a:t>故时间上界为</a:t>
            </a:r>
            <a:r>
              <a:rPr lang="en-US" altLang="zh-CN" dirty="0">
                <a:latin typeface="Times New Roman" panose="02020603050405020304" pitchFamily="18" charset="0"/>
              </a:rPr>
              <a:t>O(N!)</a:t>
            </a:r>
            <a:endParaRPr lang="zh-CN" altLang="en-US" dirty="0">
              <a:latin typeface="Times New Roman" panose="02020603050405020304" pitchFamily="18" charset="0"/>
            </a:endParaRPr>
          </a:p>
        </p:txBody>
      </p:sp>
      <p:sp>
        <p:nvSpPr>
          <p:cNvPr id="7" name="Rectangle 5">
            <a:extLst>
              <a:ext uri="{FF2B5EF4-FFF2-40B4-BE49-F238E27FC236}">
                <a16:creationId xmlns:a16="http://schemas.microsoft.com/office/drawing/2014/main" id="{E361A4F9-A82A-408D-BDAF-DD255C31FEEA}"/>
              </a:ext>
            </a:extLst>
          </p:cNvPr>
          <p:cNvSpPr>
            <a:spLocks noChangeArrowheads="1"/>
          </p:cNvSpPr>
          <p:nvPr/>
        </p:nvSpPr>
        <p:spPr bwMode="auto">
          <a:xfrm>
            <a:off x="611188" y="401638"/>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zh-CN" sz="3600" b="1" dirty="0" smtClean="0">
                <a:solidFill>
                  <a:srgbClr val="2324CB"/>
                </a:solidFill>
                <a:latin typeface="+mj-lt"/>
                <a:ea typeface="+mj-ea"/>
                <a:cs typeface="+mj-cs"/>
              </a:rPr>
              <a:t>7.5  </a:t>
            </a:r>
            <a:r>
              <a:rPr lang="en-US" altLang="zh-CN" sz="3600" b="1" dirty="0">
                <a:solidFill>
                  <a:srgbClr val="2324CB"/>
                </a:solidFill>
                <a:latin typeface="+mj-lt"/>
                <a:ea typeface="+mj-ea"/>
                <a:cs typeface="+mj-cs"/>
              </a:rPr>
              <a:t>n</a:t>
            </a:r>
            <a:r>
              <a:rPr lang="zh-CN" altLang="en-US" sz="3600" b="1" dirty="0">
                <a:solidFill>
                  <a:srgbClr val="2324CB"/>
                </a:solidFill>
                <a:latin typeface="+mj-lt"/>
                <a:ea typeface="+mj-ea"/>
                <a:cs typeface="+mj-cs"/>
              </a:rPr>
              <a:t>后问题</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Effect transition="in" filter="box(in)">
                                      <p:cBhvr>
                                        <p:cTn id="7" dur="500"/>
                                        <p:tgtEl>
                                          <p:spTgt spid="1710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71011">
                                            <p:txEl>
                                              <p:pRg st="1" end="1"/>
                                            </p:txEl>
                                          </p:spTgt>
                                        </p:tgtEl>
                                        <p:attrNameLst>
                                          <p:attrName>style.visibility</p:attrName>
                                        </p:attrNameLst>
                                      </p:cBhvr>
                                      <p:to>
                                        <p:strVal val="visible"/>
                                      </p:to>
                                    </p:set>
                                    <p:animEffect transition="in" filter="box(in)">
                                      <p:cBhvr>
                                        <p:cTn id="12" dur="500"/>
                                        <p:tgtEl>
                                          <p:spTgt spid="1710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6" name="矩形 86025"/>
          <p:cNvSpPr/>
          <p:nvPr/>
        </p:nvSpPr>
        <p:spPr>
          <a:xfrm>
            <a:off x="381000" y="1124744"/>
            <a:ext cx="8382000" cy="2800767"/>
          </a:xfrm>
          <a:prstGeom prst="rect">
            <a:avLst/>
          </a:prstGeom>
          <a:noFill/>
          <a:ln w="9525">
            <a:noFill/>
          </a:ln>
        </p:spPr>
        <p:txBody>
          <a:bodyPr wrap="square">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完全子图</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：设无向图</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G=(V, E), U</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Symbol" panose="05050102010706020507" pitchFamily="18" charset="2"/>
              </a:rPr>
              <a:t>V</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 </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若对任意两个顶点</a:t>
            </a:r>
            <a:r>
              <a:rPr kumimoji="0" lang="en-US" altLang="zh-CN" sz="2000" b="1" i="0" u="none" strike="noStrike" kern="120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rPr>
              <a:t>u,v</a:t>
            </a:r>
            <a:r>
              <a:rPr kumimoji="0" lang="en-US" altLang="zh-CN" sz="2000" b="1" i="0" u="none" strike="noStrike" kern="120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sym typeface="Symbol" panose="05050102010706020507" pitchFamily="18" charset="2"/>
              </a:rPr>
              <a:t>U</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Symbol" panose="05050102010706020507" pitchFamily="18" charset="2"/>
              </a:rPr>
              <a:t>, </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Symbol" panose="05050102010706020507" pitchFamily="18" charset="2"/>
              </a:rPr>
              <a:t>边</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r>
              <a:rPr kumimoji="0" lang="en-US" altLang="zh-CN" sz="2000" b="1" i="0" u="none" strike="noStrike" kern="120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rPr>
              <a:t>u,v</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Symbol" panose="05050102010706020507" pitchFamily="18" charset="2"/>
              </a:rPr>
              <a:t></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E, </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则称</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U</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是</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G</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的一个</a:t>
            </a: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完全子图</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团</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G</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的完全子图</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U</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是</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G</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的一个</a:t>
            </a: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团</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当且仅当</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U</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不包含在</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G</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的更大的完全子图中。</a:t>
            </a: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最大团</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G</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的</a:t>
            </a: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最大团</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是</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G</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中所含顶点数最多的团。</a:t>
            </a: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空子图</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：如果</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U</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Symbol" panose="05050102010706020507" pitchFamily="18" charset="2"/>
              </a:rPr>
              <a:t>V,</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且对任意</a:t>
            </a:r>
            <a:r>
              <a:rPr kumimoji="0" lang="en-US" altLang="zh-CN" sz="2000" b="1" i="0" u="none" strike="noStrike" kern="120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rPr>
              <a:t>u,v</a:t>
            </a:r>
            <a:r>
              <a:rPr kumimoji="0" lang="en-US" altLang="zh-CN" sz="2000" b="1" i="0" u="none" strike="noStrike" kern="120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sym typeface="Symbol" panose="05050102010706020507" pitchFamily="18" charset="2"/>
              </a:rPr>
              <a:t>U</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Symbol" panose="05050102010706020507" pitchFamily="18" charset="2"/>
              </a:rPr>
              <a:t>,</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r>
              <a:rPr kumimoji="0" lang="en-US" altLang="zh-CN" sz="2000" b="1" i="0" u="none" strike="noStrike" kern="120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rPr>
              <a:t>u,v</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sym typeface="Symbol" panose="05050102010706020507" pitchFamily="18" charset="2"/>
              </a:rPr>
              <a:t></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E, </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则称</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U</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是</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G</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的一个</a:t>
            </a: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空子图</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独立集：</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G</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的空子图</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U</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是</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G</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的一个</a:t>
            </a: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独立集</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当且仅当</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U</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不包含在</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G</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的更大的空子图中。</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G</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的</a:t>
            </a: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最大独立集</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是</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G</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中所含顶点数最多的独立集。</a:t>
            </a: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若</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U</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是</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G</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的一个</a:t>
            </a: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完全子图</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则</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U</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是</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G</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的补图     的一个独立集</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p>
        </p:txBody>
      </p:sp>
      <p:sp>
        <p:nvSpPr>
          <p:cNvPr id="86027" name="矩形 86026"/>
          <p:cNvSpPr/>
          <p:nvPr/>
        </p:nvSpPr>
        <p:spPr>
          <a:xfrm>
            <a:off x="2810641" y="329410"/>
            <a:ext cx="3147015" cy="584775"/>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200" b="1" dirty="0" smtClean="0">
                <a:solidFill>
                  <a:srgbClr val="2324CB"/>
                </a:solidFill>
                <a:latin typeface="+mj-lt"/>
                <a:ea typeface="+mj-ea"/>
                <a:cs typeface="+mj-cs"/>
              </a:rPr>
              <a:t>7.6  </a:t>
            </a:r>
            <a:r>
              <a:rPr lang="zh-CN" altLang="en-US" sz="3200" b="1" dirty="0">
                <a:solidFill>
                  <a:srgbClr val="2324CB"/>
                </a:solidFill>
                <a:latin typeface="+mj-lt"/>
                <a:ea typeface="+mj-ea"/>
                <a:cs typeface="+mj-cs"/>
              </a:rPr>
              <a:t>最大团问题 </a:t>
            </a:r>
          </a:p>
        </p:txBody>
      </p:sp>
      <p:sp>
        <p:nvSpPr>
          <p:cNvPr id="86030" name="矩形 86029"/>
          <p:cNvSpPr/>
          <p:nvPr/>
        </p:nvSpPr>
        <p:spPr>
          <a:xfrm>
            <a:off x="457200" y="2074863"/>
            <a:ext cx="234950" cy="336550"/>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graphicFrame>
        <p:nvGraphicFramePr>
          <p:cNvPr id="86032" name="对象 86031"/>
          <p:cNvGraphicFramePr/>
          <p:nvPr>
            <p:extLst>
              <p:ext uri="{D42A27DB-BD31-4B8C-83A1-F6EECF244321}">
                <p14:modId xmlns:p14="http://schemas.microsoft.com/office/powerpoint/2010/main" val="276642488"/>
              </p:ext>
            </p:extLst>
          </p:nvPr>
        </p:nvGraphicFramePr>
        <p:xfrm>
          <a:off x="4932040" y="3501008"/>
          <a:ext cx="312737" cy="328612"/>
        </p:xfrm>
        <a:graphic>
          <a:graphicData uri="http://schemas.openxmlformats.org/presentationml/2006/ole">
            <mc:AlternateContent xmlns:mc="http://schemas.openxmlformats.org/markup-compatibility/2006">
              <mc:Choice xmlns:v="urn:schemas-microsoft-com:vml" Requires="v">
                <p:oleObj spid="_x0000_s32900" r:id="rId4" imgW="241300" imgH="254000" progId="Equation.3">
                  <p:embed/>
                </p:oleObj>
              </mc:Choice>
              <mc:Fallback>
                <p:oleObj r:id="rId4" imgW="241300" imgH="254000" progId="Equation.3">
                  <p:embed/>
                  <p:pic>
                    <p:nvPicPr>
                      <p:cNvPr id="86032" name="对象 86031"/>
                      <p:cNvPicPr/>
                      <p:nvPr/>
                    </p:nvPicPr>
                    <p:blipFill>
                      <a:blip r:embed="rId5">
                        <a:clrChange>
                          <a:clrFrom>
                            <a:srgbClr val="000000"/>
                          </a:clrFrom>
                          <a:clrTo>
                            <a:srgbClr val="990000"/>
                          </a:clrTo>
                        </a:clrChange>
                      </a:blip>
                      <a:stretch>
                        <a:fillRect/>
                      </a:stretch>
                    </p:blipFill>
                    <p:spPr>
                      <a:xfrm>
                        <a:off x="4932040" y="3501008"/>
                        <a:ext cx="312737" cy="328612"/>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407204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026">
                                            <p:txEl>
                                              <p:pRg st="3" end="3"/>
                                            </p:txEl>
                                          </p:spTgt>
                                        </p:tgtEl>
                                        <p:attrNameLst>
                                          <p:attrName>style.visibility</p:attrName>
                                        </p:attrNameLst>
                                      </p:cBhvr>
                                      <p:to>
                                        <p:strVal val="visible"/>
                                      </p:to>
                                    </p:set>
                                    <p:animEffect transition="in" filter="wipe(left)">
                                      <p:cBhvr>
                                        <p:cTn id="7" dur="500"/>
                                        <p:tgtEl>
                                          <p:spTgt spid="86026">
                                            <p:txEl>
                                              <p:pRg st="3" end="3"/>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6026">
                                            <p:txEl>
                                              <p:pRg st="4" end="4"/>
                                            </p:txEl>
                                          </p:spTgt>
                                        </p:tgtEl>
                                        <p:attrNameLst>
                                          <p:attrName>style.visibility</p:attrName>
                                        </p:attrNameLst>
                                      </p:cBhvr>
                                      <p:to>
                                        <p:strVal val="visible"/>
                                      </p:to>
                                    </p:set>
                                    <p:animEffect transition="in" filter="wipe(left)">
                                      <p:cBhvr>
                                        <p:cTn id="10" dur="500"/>
                                        <p:tgtEl>
                                          <p:spTgt spid="86026">
                                            <p:txEl>
                                              <p:pRg st="4" end="4"/>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6026">
                                            <p:txEl>
                                              <p:pRg st="5" end="5"/>
                                            </p:txEl>
                                          </p:spTgt>
                                        </p:tgtEl>
                                        <p:attrNameLst>
                                          <p:attrName>style.visibility</p:attrName>
                                        </p:attrNameLst>
                                      </p:cBhvr>
                                      <p:to>
                                        <p:strVal val="visible"/>
                                      </p:to>
                                    </p:set>
                                    <p:animEffect transition="in" filter="wipe(left)">
                                      <p:cBhvr>
                                        <p:cTn id="13" dur="500"/>
                                        <p:tgtEl>
                                          <p:spTgt spid="86026">
                                            <p:txEl>
                                              <p:pRg st="5" end="5"/>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86032"/>
                                        </p:tgtEl>
                                        <p:attrNameLst>
                                          <p:attrName>style.visibility</p:attrName>
                                        </p:attrNameLst>
                                      </p:cBhvr>
                                      <p:to>
                                        <p:strVal val="visible"/>
                                      </p:to>
                                    </p:set>
                                    <p:animEffect transition="in" filter="wipe(left)">
                                      <p:cBhvr>
                                        <p:cTn id="16" dur="500"/>
                                        <p:tgtEl>
                                          <p:spTgt spid="86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6" grpId="0" uiExpand="1"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58" name="组合 86057"/>
          <p:cNvGrpSpPr/>
          <p:nvPr/>
        </p:nvGrpSpPr>
        <p:grpSpPr>
          <a:xfrm>
            <a:off x="5218534" y="2498355"/>
            <a:ext cx="2740025" cy="1560513"/>
            <a:chOff x="2376" y="3238"/>
            <a:chExt cx="1282" cy="680"/>
          </a:xfrm>
        </p:grpSpPr>
        <p:sp>
          <p:nvSpPr>
            <p:cNvPr id="86059" name="椭圆 86058"/>
            <p:cNvSpPr/>
            <p:nvPr/>
          </p:nvSpPr>
          <p:spPr>
            <a:xfrm>
              <a:off x="2389" y="3258"/>
              <a:ext cx="148" cy="159"/>
            </a:xfrm>
            <a:prstGeom prst="ellipse">
              <a:avLst/>
            </a:prstGeom>
            <a:solidFill>
              <a:srgbClr val="99CC00"/>
            </a:solidFill>
            <a:ln w="12700" cap="flat" cmpd="sng">
              <a:solidFill>
                <a:schemeClr val="tx1"/>
              </a:solidFill>
              <a:prstDash val="solid"/>
              <a:headEnd type="none" w="med" len="med"/>
              <a:tailEnd type="none" w="med" len="med"/>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t>1</a:t>
              </a:r>
            </a:p>
          </p:txBody>
        </p:sp>
        <p:sp>
          <p:nvSpPr>
            <p:cNvPr id="86060" name="椭圆 86059"/>
            <p:cNvSpPr/>
            <p:nvPr/>
          </p:nvSpPr>
          <p:spPr>
            <a:xfrm>
              <a:off x="3133" y="3238"/>
              <a:ext cx="148" cy="158"/>
            </a:xfrm>
            <a:prstGeom prst="ellipse">
              <a:avLst/>
            </a:prstGeom>
            <a:solidFill>
              <a:srgbClr val="99CC00"/>
            </a:solidFill>
            <a:ln w="12700" cap="flat" cmpd="sng">
              <a:solidFill>
                <a:schemeClr val="tx1"/>
              </a:solidFill>
              <a:prstDash val="solid"/>
              <a:headEnd type="none" w="med" len="med"/>
              <a:tailEnd type="none" w="med" len="med"/>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t>2</a:t>
              </a:r>
            </a:p>
          </p:txBody>
        </p:sp>
        <p:sp>
          <p:nvSpPr>
            <p:cNvPr id="86061" name="椭圆 86060"/>
            <p:cNvSpPr/>
            <p:nvPr/>
          </p:nvSpPr>
          <p:spPr>
            <a:xfrm>
              <a:off x="2376" y="3759"/>
              <a:ext cx="148" cy="159"/>
            </a:xfrm>
            <a:prstGeom prst="ellipse">
              <a:avLst/>
            </a:prstGeom>
            <a:solidFill>
              <a:srgbClr val="FFCC00"/>
            </a:solidFill>
            <a:ln w="12700" cap="flat" cmpd="sng">
              <a:solidFill>
                <a:schemeClr val="tx1"/>
              </a:solidFill>
              <a:prstDash val="solid"/>
              <a:headEnd type="none" w="med" len="med"/>
              <a:tailEnd type="none" w="med" len="med"/>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t>4</a:t>
              </a:r>
            </a:p>
          </p:txBody>
        </p:sp>
        <p:sp>
          <p:nvSpPr>
            <p:cNvPr id="86062" name="椭圆 86061"/>
            <p:cNvSpPr/>
            <p:nvPr/>
          </p:nvSpPr>
          <p:spPr>
            <a:xfrm>
              <a:off x="3133" y="3737"/>
              <a:ext cx="148" cy="158"/>
            </a:xfrm>
            <a:prstGeom prst="ellipse">
              <a:avLst/>
            </a:prstGeom>
            <a:solidFill>
              <a:srgbClr val="99CC00"/>
            </a:solidFill>
            <a:ln w="12700" cap="flat" cmpd="sng">
              <a:solidFill>
                <a:schemeClr val="tx1"/>
              </a:solidFill>
              <a:prstDash val="solid"/>
              <a:headEnd type="none" w="med" len="med"/>
              <a:tailEnd type="none" w="med" len="med"/>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t>5</a:t>
              </a:r>
            </a:p>
          </p:txBody>
        </p:sp>
        <p:sp>
          <p:nvSpPr>
            <p:cNvPr id="86063" name="椭圆 86062"/>
            <p:cNvSpPr/>
            <p:nvPr/>
          </p:nvSpPr>
          <p:spPr>
            <a:xfrm>
              <a:off x="3510" y="3487"/>
              <a:ext cx="148" cy="158"/>
            </a:xfrm>
            <a:prstGeom prst="ellipse">
              <a:avLst/>
            </a:prstGeom>
            <a:solidFill>
              <a:srgbClr val="FFCC00"/>
            </a:solidFill>
            <a:ln w="12700" cap="flat" cmpd="sng">
              <a:solidFill>
                <a:schemeClr val="tx1"/>
              </a:solidFill>
              <a:prstDash val="solid"/>
              <a:headEnd type="none" w="med" len="med"/>
              <a:tailEnd type="none" w="med" len="med"/>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t>3</a:t>
              </a:r>
            </a:p>
          </p:txBody>
        </p:sp>
        <p:cxnSp>
          <p:nvCxnSpPr>
            <p:cNvPr id="86064" name="直接箭头连接符 86063"/>
            <p:cNvCxnSpPr>
              <a:stCxn id="86059" idx="6"/>
              <a:endCxn id="86063" idx="2"/>
            </p:cNvCxnSpPr>
            <p:nvPr/>
          </p:nvCxnSpPr>
          <p:spPr>
            <a:xfrm>
              <a:off x="2562" y="3339"/>
              <a:ext cx="922" cy="228"/>
            </a:xfrm>
            <a:prstGeom prst="straightConnector1">
              <a:avLst/>
            </a:prstGeom>
            <a:ln w="12700" cap="flat" cmpd="sng">
              <a:solidFill>
                <a:schemeClr val="tx1"/>
              </a:solidFill>
              <a:prstDash val="solid"/>
              <a:headEnd type="none" w="med" len="med"/>
              <a:tailEnd type="none" w="med" len="med"/>
            </a:ln>
          </p:spPr>
        </p:cxnSp>
        <p:cxnSp>
          <p:nvCxnSpPr>
            <p:cNvPr id="86065" name="直接箭头连接符 86064"/>
            <p:cNvCxnSpPr>
              <a:stCxn id="86061" idx="7"/>
              <a:endCxn id="86063" idx="2"/>
            </p:cNvCxnSpPr>
            <p:nvPr/>
          </p:nvCxnSpPr>
          <p:spPr>
            <a:xfrm flipV="1">
              <a:off x="2520" y="3567"/>
              <a:ext cx="964" cy="191"/>
            </a:xfrm>
            <a:prstGeom prst="straightConnector1">
              <a:avLst/>
            </a:prstGeom>
            <a:ln w="12700" cap="flat" cmpd="sng">
              <a:solidFill>
                <a:schemeClr val="tx1"/>
              </a:solidFill>
              <a:prstDash val="solid"/>
              <a:headEnd type="none" w="med" len="med"/>
              <a:tailEnd type="none" w="med" len="med"/>
            </a:ln>
          </p:spPr>
        </p:cxnSp>
        <p:cxnSp>
          <p:nvCxnSpPr>
            <p:cNvPr id="86066" name="直接箭头连接符 86065"/>
            <p:cNvCxnSpPr>
              <a:stCxn id="86061" idx="7"/>
              <a:endCxn id="86060" idx="2"/>
            </p:cNvCxnSpPr>
            <p:nvPr/>
          </p:nvCxnSpPr>
          <p:spPr>
            <a:xfrm flipV="1">
              <a:off x="2520" y="3318"/>
              <a:ext cx="587" cy="440"/>
            </a:xfrm>
            <a:prstGeom prst="straightConnector1">
              <a:avLst/>
            </a:prstGeom>
            <a:ln w="12700" cap="flat" cmpd="sng">
              <a:solidFill>
                <a:schemeClr val="tx1"/>
              </a:solidFill>
              <a:prstDash val="solid"/>
              <a:headEnd type="none" w="med" len="med"/>
              <a:tailEnd type="none" w="med" len="med"/>
            </a:ln>
          </p:spPr>
        </p:cxnSp>
      </p:grpSp>
      <p:sp>
        <p:nvSpPr>
          <p:cNvPr id="86027" name="矩形 86026"/>
          <p:cNvSpPr/>
          <p:nvPr/>
        </p:nvSpPr>
        <p:spPr>
          <a:xfrm>
            <a:off x="2810641" y="329410"/>
            <a:ext cx="3147015" cy="584775"/>
          </a:xfrm>
          <a:prstGeom prst="rect">
            <a:avLst/>
          </a:prstGeom>
          <a:noFill/>
          <a:ln w="9525">
            <a:noFill/>
          </a:ln>
        </p:spPr>
        <p:txBody>
          <a:bodyPr wrap="none" anchor="t">
            <a:spAutoFit/>
          </a:bodyPr>
          <a:lstStyle/>
          <a:p>
            <a:pPr lvl="0">
              <a:defRPr/>
            </a:pPr>
            <a:r>
              <a:rPr lang="en-US" altLang="zh-CN" sz="3200" b="1" dirty="0">
                <a:solidFill>
                  <a:srgbClr val="2324CB"/>
                </a:solidFill>
              </a:rPr>
              <a:t>7.6</a:t>
            </a:r>
            <a:r>
              <a:rPr lang="en-US" altLang="zh-CN" sz="3200" b="1" dirty="0" smtClean="0">
                <a:solidFill>
                  <a:srgbClr val="2324CB"/>
                </a:solidFill>
                <a:latin typeface="+mj-lt"/>
                <a:ea typeface="+mj-ea"/>
                <a:cs typeface="+mj-cs"/>
              </a:rPr>
              <a:t>  </a:t>
            </a:r>
            <a:r>
              <a:rPr lang="zh-CN" altLang="en-US" sz="3200" b="1" dirty="0">
                <a:solidFill>
                  <a:srgbClr val="2324CB"/>
                </a:solidFill>
                <a:latin typeface="+mj-lt"/>
                <a:ea typeface="+mj-ea"/>
                <a:cs typeface="+mj-cs"/>
              </a:rPr>
              <a:t>最大团问题 </a:t>
            </a:r>
          </a:p>
        </p:txBody>
      </p:sp>
      <p:sp>
        <p:nvSpPr>
          <p:cNvPr id="86030" name="矩形 86029"/>
          <p:cNvSpPr/>
          <p:nvPr/>
        </p:nvSpPr>
        <p:spPr>
          <a:xfrm>
            <a:off x="457200" y="2074863"/>
            <a:ext cx="234950" cy="336550"/>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86038" name="矩形 86037"/>
          <p:cNvSpPr/>
          <p:nvPr/>
        </p:nvSpPr>
        <p:spPr>
          <a:xfrm>
            <a:off x="635421" y="1144701"/>
            <a:ext cx="4051300" cy="436563"/>
          </a:xfrm>
          <a:prstGeom prst="rect">
            <a:avLst/>
          </a:prstGeom>
          <a:noFill/>
          <a:ln w="9525" cap="flat" cmpd="sng">
            <a:solidFill>
              <a:srgbClr val="990000"/>
            </a:solidFill>
            <a:prstDash val="solid"/>
            <a:miter/>
            <a:headEnd type="none" w="med" len="med"/>
            <a:tailEnd type="none" w="med" len="med"/>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问题描述</a:t>
            </a:r>
            <a:r>
              <a:rPr kumimoji="0" lang="en-US" altLang="zh-CN" sz="2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2" charset="-122"/>
                <a:cs typeface="+mn-cs"/>
              </a:rPr>
              <a:t>:</a:t>
            </a:r>
            <a:r>
              <a:rPr kumimoji="0" lang="zh-CN" altLang="en-US" sz="2200" b="1" i="0" u="none" strike="noStrike" kern="1200" cap="none" spc="0" normalizeH="0" baseline="0" noProof="0" dirty="0">
                <a:ln>
                  <a:noFill/>
                </a:ln>
                <a:solidFill>
                  <a:srgbClr val="990000"/>
                </a:solidFill>
                <a:effectLst/>
                <a:uLnTx/>
                <a:uFillTx/>
                <a:latin typeface="宋体" panose="02010600030101010101" pitchFamily="2" charset="-122"/>
                <a:ea typeface="宋体" panose="02010600030101010101" pitchFamily="2" charset="-122"/>
                <a:cs typeface="+mn-cs"/>
              </a:rPr>
              <a:t>在</a:t>
            </a:r>
            <a:r>
              <a:rPr kumimoji="0" lang="en-US" altLang="zh-CN" sz="2200" b="1" i="0" u="none" strike="noStrike" kern="1200" cap="none" spc="0" normalizeH="0" baseline="0" noProof="0" dirty="0">
                <a:ln>
                  <a:noFill/>
                </a:ln>
                <a:solidFill>
                  <a:srgbClr val="990000"/>
                </a:solidFill>
                <a:effectLst/>
                <a:uLnTx/>
                <a:uFillTx/>
                <a:latin typeface="Century Schoolbook" panose="02040604050505020304" pitchFamily="18" charset="0"/>
                <a:ea typeface="宋体" panose="02010600030101010101" pitchFamily="2" charset="-122"/>
                <a:cs typeface="+mn-cs"/>
              </a:rPr>
              <a:t>G </a:t>
            </a:r>
            <a:r>
              <a:rPr kumimoji="0" lang="zh-CN" altLang="en-US" sz="2200" b="1" i="0" u="none" strike="noStrike" kern="1200" cap="none" spc="0" normalizeH="0" baseline="0" noProof="0" dirty="0">
                <a:ln>
                  <a:noFill/>
                </a:ln>
                <a:solidFill>
                  <a:srgbClr val="990000"/>
                </a:solidFill>
                <a:effectLst/>
                <a:uLnTx/>
                <a:uFillTx/>
                <a:latin typeface="Century Schoolbook" panose="02040604050505020304" pitchFamily="18" charset="0"/>
                <a:ea typeface="宋体" panose="02010600030101010101" pitchFamily="2" charset="-122"/>
                <a:cs typeface="+mn-cs"/>
              </a:rPr>
              <a:t>中找一个最大团</a:t>
            </a:r>
            <a:r>
              <a:rPr kumimoji="0" lang="en-US" altLang="zh-CN" sz="2200" b="1" i="0" u="none" strike="noStrike" kern="1200" cap="none" spc="0" normalizeH="0" baseline="0" noProof="0">
                <a:ln>
                  <a:noFill/>
                </a:ln>
                <a:solidFill>
                  <a:srgbClr val="990000"/>
                </a:solidFill>
                <a:effectLst/>
                <a:uLnTx/>
                <a:uFillTx/>
                <a:latin typeface="Century Schoolbook" panose="02040604050505020304" pitchFamily="18" charset="0"/>
                <a:ea typeface="宋体" panose="02010600030101010101" pitchFamily="2" charset="-122"/>
                <a:cs typeface="+mn-cs"/>
              </a:rPr>
              <a:t>.</a:t>
            </a:r>
          </a:p>
        </p:txBody>
      </p:sp>
      <p:sp>
        <p:nvSpPr>
          <p:cNvPr id="86040" name="文本框 86039"/>
          <p:cNvSpPr txBox="1"/>
          <p:nvPr/>
        </p:nvSpPr>
        <p:spPr>
          <a:xfrm>
            <a:off x="635421" y="2420568"/>
            <a:ext cx="746125" cy="427037"/>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例如</a:t>
            </a:r>
            <a:endParaRPr kumimoji="0" lang="zh-CN" altLang="en-US" sz="22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2" charset="-122"/>
              <a:cs typeface="+mn-cs"/>
            </a:endParaRPr>
          </a:p>
        </p:txBody>
      </p:sp>
      <p:sp>
        <p:nvSpPr>
          <p:cNvPr id="86041" name="文本框 86040"/>
          <p:cNvSpPr txBox="1"/>
          <p:nvPr/>
        </p:nvSpPr>
        <p:spPr>
          <a:xfrm>
            <a:off x="395536" y="4155705"/>
            <a:ext cx="4246562" cy="427038"/>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最大团</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:{1, 2, 5}, {1, 4, 5}, {2, 3, 5}</a:t>
            </a:r>
          </a:p>
        </p:txBody>
      </p:sp>
      <p:sp>
        <p:nvSpPr>
          <p:cNvPr id="86043" name="文本框 86042"/>
          <p:cNvSpPr txBox="1"/>
          <p:nvPr/>
        </p:nvSpPr>
        <p:spPr>
          <a:xfrm>
            <a:off x="6045621" y="4082680"/>
            <a:ext cx="1147763" cy="396875"/>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G</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的补图</a:t>
            </a:r>
            <a:endParaRPr kumimoji="0" lang="zh-CN" altLang="en-US" sz="2000" b="1" i="0" u="none" strike="noStrike" kern="1200" cap="none" spc="0" normalizeH="0" baseline="0" noProof="0">
              <a:ln>
                <a:noFill/>
              </a:ln>
              <a:solidFill>
                <a:srgbClr val="990000"/>
              </a:solidFill>
              <a:effectLst/>
              <a:uLnTx/>
              <a:uFillTx/>
              <a:latin typeface="Times New Roman" panose="02020603050405020304" pitchFamily="18" charset="0"/>
              <a:ea typeface="宋体" panose="02010600030101010101" pitchFamily="2" charset="-122"/>
              <a:cs typeface="+mn-cs"/>
            </a:endParaRPr>
          </a:p>
        </p:txBody>
      </p:sp>
      <p:sp>
        <p:nvSpPr>
          <p:cNvPr id="86044" name="矩形 86043"/>
          <p:cNvSpPr/>
          <p:nvPr/>
        </p:nvSpPr>
        <p:spPr>
          <a:xfrm>
            <a:off x="4978509" y="1135685"/>
            <a:ext cx="4032250" cy="1150938"/>
          </a:xfrm>
          <a:prstGeom prst="rect">
            <a:avLst/>
          </a:prstGeom>
          <a:solidFill>
            <a:srgbClr val="CCFFFF"/>
          </a:solidFill>
          <a:ln w="9525">
            <a:noFill/>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子集</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是不是团？</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子集</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5}</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是不是团？</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子集</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4</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5}</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是不是团？</a:t>
            </a:r>
          </a:p>
        </p:txBody>
      </p:sp>
      <p:grpSp>
        <p:nvGrpSpPr>
          <p:cNvPr id="86045" name="组合 86044"/>
          <p:cNvGrpSpPr/>
          <p:nvPr/>
        </p:nvGrpSpPr>
        <p:grpSpPr>
          <a:xfrm>
            <a:off x="1449809" y="2730130"/>
            <a:ext cx="2647950" cy="1336675"/>
            <a:chOff x="1270" y="3314"/>
            <a:chExt cx="1287" cy="689"/>
          </a:xfrm>
        </p:grpSpPr>
        <p:sp>
          <p:nvSpPr>
            <p:cNvPr id="86046" name="椭圆 86045"/>
            <p:cNvSpPr/>
            <p:nvPr/>
          </p:nvSpPr>
          <p:spPr>
            <a:xfrm>
              <a:off x="1282" y="3314"/>
              <a:ext cx="154" cy="188"/>
            </a:xfrm>
            <a:prstGeom prst="ellipse">
              <a:avLst/>
            </a:prstGeom>
            <a:solidFill>
              <a:srgbClr val="99CC00"/>
            </a:solidFill>
            <a:ln w="12700" cap="flat" cmpd="sng">
              <a:solidFill>
                <a:schemeClr val="tx1"/>
              </a:solidFill>
              <a:prstDash val="solid"/>
              <a:headEnd type="none" w="med" len="med"/>
              <a:tailEnd type="none" w="med" len="med"/>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t>1</a:t>
              </a:r>
            </a:p>
          </p:txBody>
        </p:sp>
        <p:sp>
          <p:nvSpPr>
            <p:cNvPr id="86047" name="椭圆 86046"/>
            <p:cNvSpPr/>
            <p:nvPr/>
          </p:nvSpPr>
          <p:spPr>
            <a:xfrm>
              <a:off x="1882" y="3315"/>
              <a:ext cx="199" cy="187"/>
            </a:xfrm>
            <a:prstGeom prst="ellipse">
              <a:avLst/>
            </a:prstGeom>
            <a:solidFill>
              <a:srgbClr val="99CC00"/>
            </a:solidFill>
            <a:ln w="12700" cap="flat" cmpd="sng">
              <a:solidFill>
                <a:schemeClr val="tx1"/>
              </a:solidFill>
              <a:prstDash val="solid"/>
              <a:headEnd type="none" w="med" len="med"/>
              <a:tailEnd type="none" w="med" len="med"/>
            </a:ln>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t>2</a:t>
              </a:r>
            </a:p>
          </p:txBody>
        </p:sp>
        <p:sp>
          <p:nvSpPr>
            <p:cNvPr id="86048" name="椭圆 86047"/>
            <p:cNvSpPr/>
            <p:nvPr/>
          </p:nvSpPr>
          <p:spPr>
            <a:xfrm>
              <a:off x="1270" y="3816"/>
              <a:ext cx="153" cy="187"/>
            </a:xfrm>
            <a:prstGeom prst="ellipse">
              <a:avLst/>
            </a:prstGeom>
            <a:solidFill>
              <a:srgbClr val="FFCC00"/>
            </a:solidFill>
            <a:ln w="12700" cap="flat" cmpd="sng">
              <a:solidFill>
                <a:schemeClr val="tx1"/>
              </a:solidFill>
              <a:prstDash val="solid"/>
              <a:headEnd type="none" w="med" len="med"/>
              <a:tailEnd type="none" w="med" len="med"/>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t>4</a:t>
              </a:r>
            </a:p>
          </p:txBody>
        </p:sp>
        <p:sp>
          <p:nvSpPr>
            <p:cNvPr id="86049" name="椭圆 86048"/>
            <p:cNvSpPr/>
            <p:nvPr/>
          </p:nvSpPr>
          <p:spPr>
            <a:xfrm>
              <a:off x="1904" y="3816"/>
              <a:ext cx="154" cy="187"/>
            </a:xfrm>
            <a:prstGeom prst="ellipse">
              <a:avLst/>
            </a:prstGeom>
            <a:solidFill>
              <a:srgbClr val="99CC00"/>
            </a:solidFill>
            <a:ln w="12700" cap="flat" cmpd="sng">
              <a:solidFill>
                <a:schemeClr val="tx1"/>
              </a:solidFill>
              <a:prstDash val="solid"/>
              <a:headEnd type="none" w="med" len="med"/>
              <a:tailEnd type="none" w="med" len="med"/>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t>5</a:t>
              </a:r>
            </a:p>
          </p:txBody>
        </p:sp>
        <p:sp>
          <p:nvSpPr>
            <p:cNvPr id="86050" name="椭圆 86049"/>
            <p:cNvSpPr/>
            <p:nvPr/>
          </p:nvSpPr>
          <p:spPr>
            <a:xfrm>
              <a:off x="2404" y="3542"/>
              <a:ext cx="153" cy="188"/>
            </a:xfrm>
            <a:prstGeom prst="ellipse">
              <a:avLst/>
            </a:prstGeom>
            <a:solidFill>
              <a:srgbClr val="FFCC00"/>
            </a:solidFill>
            <a:ln w="12700" cap="flat" cmpd="sng">
              <a:solidFill>
                <a:schemeClr val="tx1"/>
              </a:solidFill>
              <a:prstDash val="solid"/>
              <a:headEnd type="none" w="med" len="med"/>
              <a:tailEnd type="none" w="med" len="med"/>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楷体_GB2312" pitchFamily="49" charset="-122"/>
                  <a:cs typeface="+mn-cs"/>
                </a:rPr>
                <a:t>3</a:t>
              </a:r>
            </a:p>
          </p:txBody>
        </p:sp>
        <p:cxnSp>
          <p:nvCxnSpPr>
            <p:cNvPr id="86051" name="直接箭头连接符 86050"/>
            <p:cNvCxnSpPr>
              <a:stCxn id="86046" idx="6"/>
              <a:endCxn id="86047" idx="2"/>
            </p:cNvCxnSpPr>
            <p:nvPr/>
          </p:nvCxnSpPr>
          <p:spPr>
            <a:xfrm>
              <a:off x="1459" y="3409"/>
              <a:ext cx="423" cy="1"/>
            </a:xfrm>
            <a:prstGeom prst="straightConnector1">
              <a:avLst/>
            </a:prstGeom>
            <a:ln w="50800" cap="flat" cmpd="sng">
              <a:solidFill>
                <a:srgbClr val="FF6600"/>
              </a:solidFill>
              <a:prstDash val="solid"/>
              <a:headEnd type="none" w="med" len="med"/>
              <a:tailEnd type="none" w="med" len="med"/>
            </a:ln>
          </p:spPr>
        </p:cxnSp>
        <p:cxnSp>
          <p:nvCxnSpPr>
            <p:cNvPr id="86052" name="直接箭头连接符 86051"/>
            <p:cNvCxnSpPr>
              <a:stCxn id="86046" idx="4"/>
              <a:endCxn id="86048" idx="0"/>
            </p:cNvCxnSpPr>
            <p:nvPr/>
          </p:nvCxnSpPr>
          <p:spPr>
            <a:xfrm flipH="1">
              <a:off x="1347" y="3523"/>
              <a:ext cx="13" cy="271"/>
            </a:xfrm>
            <a:prstGeom prst="straightConnector1">
              <a:avLst/>
            </a:prstGeom>
            <a:ln w="12700" cap="flat" cmpd="sng">
              <a:solidFill>
                <a:schemeClr val="tx1"/>
              </a:solidFill>
              <a:prstDash val="solid"/>
              <a:headEnd type="none" w="med" len="med"/>
              <a:tailEnd type="none" w="med" len="med"/>
            </a:ln>
          </p:spPr>
        </p:cxnSp>
        <p:cxnSp>
          <p:nvCxnSpPr>
            <p:cNvPr id="86053" name="直接箭头连接符 86052"/>
            <p:cNvCxnSpPr>
              <a:stCxn id="86048" idx="6"/>
              <a:endCxn id="86049" idx="2"/>
            </p:cNvCxnSpPr>
            <p:nvPr/>
          </p:nvCxnSpPr>
          <p:spPr>
            <a:xfrm>
              <a:off x="1446" y="3909"/>
              <a:ext cx="436" cy="0"/>
            </a:xfrm>
            <a:prstGeom prst="straightConnector1">
              <a:avLst/>
            </a:prstGeom>
            <a:ln w="12700" cap="flat" cmpd="sng">
              <a:solidFill>
                <a:schemeClr val="tx1"/>
              </a:solidFill>
              <a:prstDash val="solid"/>
              <a:headEnd type="none" w="med" len="med"/>
              <a:tailEnd type="none" w="med" len="med"/>
            </a:ln>
          </p:spPr>
        </p:cxnSp>
        <p:cxnSp>
          <p:nvCxnSpPr>
            <p:cNvPr id="86054" name="直接箭头连接符 86053"/>
            <p:cNvCxnSpPr>
              <a:stCxn id="86049" idx="0"/>
              <a:endCxn id="86047" idx="4"/>
            </p:cNvCxnSpPr>
            <p:nvPr/>
          </p:nvCxnSpPr>
          <p:spPr>
            <a:xfrm flipV="1">
              <a:off x="1982" y="3524"/>
              <a:ext cx="0" cy="270"/>
            </a:xfrm>
            <a:prstGeom prst="straightConnector1">
              <a:avLst/>
            </a:prstGeom>
            <a:ln w="50800" cap="flat" cmpd="sng">
              <a:solidFill>
                <a:srgbClr val="FF6600"/>
              </a:solidFill>
              <a:prstDash val="solid"/>
              <a:headEnd type="none" w="med" len="med"/>
              <a:tailEnd type="none" w="med" len="med"/>
            </a:ln>
          </p:spPr>
        </p:cxnSp>
        <p:cxnSp>
          <p:nvCxnSpPr>
            <p:cNvPr id="86055" name="直接箭头连接符 86054"/>
            <p:cNvCxnSpPr>
              <a:stCxn id="86046" idx="5"/>
              <a:endCxn id="86049" idx="1"/>
            </p:cNvCxnSpPr>
            <p:nvPr/>
          </p:nvCxnSpPr>
          <p:spPr>
            <a:xfrm>
              <a:off x="1430" y="3489"/>
              <a:ext cx="481" cy="339"/>
            </a:xfrm>
            <a:prstGeom prst="straightConnector1">
              <a:avLst/>
            </a:prstGeom>
            <a:ln w="50800" cap="flat" cmpd="sng">
              <a:solidFill>
                <a:srgbClr val="FF6600"/>
              </a:solidFill>
              <a:prstDash val="solid"/>
              <a:headEnd type="none" w="med" len="med"/>
              <a:tailEnd type="none" w="med" len="med"/>
            </a:ln>
          </p:spPr>
        </p:cxnSp>
        <p:cxnSp>
          <p:nvCxnSpPr>
            <p:cNvPr id="86056" name="直接箭头连接符 86055"/>
            <p:cNvCxnSpPr>
              <a:stCxn id="86050" idx="1"/>
              <a:endCxn id="86047" idx="6"/>
            </p:cNvCxnSpPr>
            <p:nvPr/>
          </p:nvCxnSpPr>
          <p:spPr>
            <a:xfrm flipH="1" flipV="1">
              <a:off x="2081" y="3410"/>
              <a:ext cx="329" cy="146"/>
            </a:xfrm>
            <a:prstGeom prst="straightConnector1">
              <a:avLst/>
            </a:prstGeom>
            <a:ln w="12700" cap="flat" cmpd="sng">
              <a:solidFill>
                <a:schemeClr val="tx1"/>
              </a:solidFill>
              <a:prstDash val="solid"/>
              <a:headEnd type="none" w="med" len="med"/>
              <a:tailEnd type="none" w="med" len="med"/>
            </a:ln>
          </p:spPr>
        </p:cxnSp>
        <p:cxnSp>
          <p:nvCxnSpPr>
            <p:cNvPr id="86057" name="直接箭头连接符 86056"/>
            <p:cNvCxnSpPr>
              <a:stCxn id="86049" idx="6"/>
              <a:endCxn id="86050" idx="3"/>
            </p:cNvCxnSpPr>
            <p:nvPr/>
          </p:nvCxnSpPr>
          <p:spPr>
            <a:xfrm flipV="1">
              <a:off x="2081" y="3717"/>
              <a:ext cx="329" cy="192"/>
            </a:xfrm>
            <a:prstGeom prst="straightConnector1">
              <a:avLst/>
            </a:prstGeom>
            <a:ln w="12700" cap="flat" cmpd="sng">
              <a:solidFill>
                <a:schemeClr val="tx1"/>
              </a:solidFill>
              <a:prstDash val="solid"/>
              <a:headEnd type="none" w="med" len="med"/>
              <a:tailEnd type="none" w="med" len="med"/>
            </a:ln>
          </p:spPr>
        </p:cxnSp>
      </p:grpSp>
      <p:sp>
        <p:nvSpPr>
          <p:cNvPr id="86067" name="矩形 86066"/>
          <p:cNvSpPr/>
          <p:nvPr/>
        </p:nvSpPr>
        <p:spPr>
          <a:xfrm>
            <a:off x="4704616" y="4645164"/>
            <a:ext cx="3889375" cy="431800"/>
          </a:xfrm>
          <a:prstGeom prst="rect">
            <a:avLst/>
          </a:prstGeom>
          <a:solidFill>
            <a:srgbClr val="CCFFFF"/>
          </a:solidFill>
          <a:ln w="9525">
            <a:noFill/>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子集</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4}</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是不是最大独立集？</a:t>
            </a:r>
          </a:p>
        </p:txBody>
      </p:sp>
      <p:sp>
        <p:nvSpPr>
          <p:cNvPr id="86068" name="文本框 86067"/>
          <p:cNvSpPr txBox="1"/>
          <p:nvPr/>
        </p:nvSpPr>
        <p:spPr>
          <a:xfrm>
            <a:off x="425871" y="4520830"/>
            <a:ext cx="2462213" cy="427038"/>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最大独立集</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:{2</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4}</a:t>
            </a:r>
          </a:p>
        </p:txBody>
      </p:sp>
      <p:grpSp>
        <p:nvGrpSpPr>
          <p:cNvPr id="86073" name="组合 86072"/>
          <p:cNvGrpSpPr/>
          <p:nvPr/>
        </p:nvGrpSpPr>
        <p:grpSpPr>
          <a:xfrm>
            <a:off x="4722511" y="5098081"/>
            <a:ext cx="3913188" cy="719138"/>
            <a:chOff x="3016" y="3499"/>
            <a:chExt cx="2465" cy="453"/>
          </a:xfrm>
        </p:grpSpPr>
        <p:sp>
          <p:nvSpPr>
            <p:cNvPr id="86069" name="矩形 86068"/>
            <p:cNvSpPr/>
            <p:nvPr/>
          </p:nvSpPr>
          <p:spPr>
            <a:xfrm>
              <a:off x="3016" y="3499"/>
              <a:ext cx="2465" cy="453"/>
            </a:xfrm>
            <a:prstGeom prst="rect">
              <a:avLst/>
            </a:prstGeom>
            <a:solidFill>
              <a:srgbClr val="CCFFFF"/>
            </a:solidFill>
            <a:ln w="9525">
              <a:noFill/>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子集</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{1,2}</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是不是图     最大独立集？</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子集</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{1,2,5}</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是不是图     最大独立集？</a:t>
              </a:r>
            </a:p>
          </p:txBody>
        </p:sp>
        <p:graphicFrame>
          <p:nvGraphicFramePr>
            <p:cNvPr id="86070" name="对象 86069"/>
            <p:cNvGraphicFramePr/>
            <p:nvPr/>
          </p:nvGraphicFramePr>
          <p:xfrm>
            <a:off x="4347" y="3548"/>
            <a:ext cx="211" cy="207"/>
          </p:xfrm>
          <a:graphic>
            <a:graphicData uri="http://schemas.openxmlformats.org/presentationml/2006/ole">
              <mc:AlternateContent xmlns:mc="http://schemas.openxmlformats.org/markup-compatibility/2006">
                <mc:Choice xmlns:v="urn:schemas-microsoft-com:vml" Requires="v">
                  <p:oleObj spid="_x0000_s36093" r:id="rId4" imgW="241300" imgH="254000" progId="Equation.3">
                    <p:embed/>
                  </p:oleObj>
                </mc:Choice>
                <mc:Fallback>
                  <p:oleObj r:id="rId4" imgW="241300" imgH="254000" progId="Equation.3">
                    <p:embed/>
                    <p:pic>
                      <p:nvPicPr>
                        <p:cNvPr id="86070" name="对象 86069"/>
                        <p:cNvPicPr/>
                        <p:nvPr/>
                      </p:nvPicPr>
                      <p:blipFill>
                        <a:blip r:embed="rId5">
                          <a:clrChange>
                            <a:clrFrom>
                              <a:srgbClr val="000000"/>
                            </a:clrFrom>
                            <a:clrTo>
                              <a:srgbClr val="990000"/>
                            </a:clrTo>
                          </a:clrChange>
                        </a:blip>
                        <a:stretch>
                          <a:fillRect/>
                        </a:stretch>
                      </p:blipFill>
                      <p:spPr>
                        <a:xfrm>
                          <a:off x="4347" y="3548"/>
                          <a:ext cx="211" cy="207"/>
                        </a:xfrm>
                        <a:prstGeom prst="rect">
                          <a:avLst/>
                        </a:prstGeom>
                        <a:noFill/>
                        <a:ln w="38100">
                          <a:noFill/>
                          <a:miter/>
                        </a:ln>
                      </p:spPr>
                    </p:pic>
                  </p:oleObj>
                </mc:Fallback>
              </mc:AlternateContent>
            </a:graphicData>
          </a:graphic>
        </p:graphicFrame>
        <p:graphicFrame>
          <p:nvGraphicFramePr>
            <p:cNvPr id="86072" name="对象 86071"/>
            <p:cNvGraphicFramePr/>
            <p:nvPr/>
          </p:nvGraphicFramePr>
          <p:xfrm>
            <a:off x="4377" y="3722"/>
            <a:ext cx="211" cy="207"/>
          </p:xfrm>
          <a:graphic>
            <a:graphicData uri="http://schemas.openxmlformats.org/presentationml/2006/ole">
              <mc:AlternateContent xmlns:mc="http://schemas.openxmlformats.org/markup-compatibility/2006">
                <mc:Choice xmlns:v="urn:schemas-microsoft-com:vml" Requires="v">
                  <p:oleObj spid="_x0000_s36094" r:id="rId6" imgW="241300" imgH="254000" progId="Equation.3">
                    <p:embed/>
                  </p:oleObj>
                </mc:Choice>
                <mc:Fallback>
                  <p:oleObj r:id="rId6" imgW="241300" imgH="254000" progId="Equation.3">
                    <p:embed/>
                    <p:pic>
                      <p:nvPicPr>
                        <p:cNvPr id="86072" name="对象 86071"/>
                        <p:cNvPicPr/>
                        <p:nvPr/>
                      </p:nvPicPr>
                      <p:blipFill>
                        <a:blip r:embed="rId5">
                          <a:clrChange>
                            <a:clrFrom>
                              <a:srgbClr val="000000"/>
                            </a:clrFrom>
                            <a:clrTo>
                              <a:srgbClr val="990000"/>
                            </a:clrTo>
                          </a:clrChange>
                        </a:blip>
                        <a:stretch>
                          <a:fillRect/>
                        </a:stretch>
                      </p:blipFill>
                      <p:spPr>
                        <a:xfrm>
                          <a:off x="4377" y="3722"/>
                          <a:ext cx="211" cy="207"/>
                        </a:xfrm>
                        <a:prstGeom prst="rect">
                          <a:avLst/>
                        </a:prstGeom>
                        <a:noFill/>
                        <a:ln w="38100">
                          <a:noFill/>
                          <a:miter/>
                        </a:ln>
                      </p:spPr>
                    </p:pic>
                  </p:oleObj>
                </mc:Fallback>
              </mc:AlternateContent>
            </a:graphicData>
          </a:graphic>
        </p:graphicFrame>
      </p:grpSp>
    </p:spTree>
    <p:extLst>
      <p:ext uri="{BB962C8B-B14F-4D97-AF65-F5344CB8AC3E}">
        <p14:creationId xmlns:p14="http://schemas.microsoft.com/office/powerpoint/2010/main" val="406891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6040"/>
                                        </p:tgtEl>
                                        <p:attrNameLst>
                                          <p:attrName>style.visibility</p:attrName>
                                        </p:attrNameLst>
                                      </p:cBhvr>
                                      <p:to>
                                        <p:strVal val="visible"/>
                                      </p:to>
                                    </p:set>
                                    <p:animEffect transition="in" filter="wipe(left)">
                                      <p:cBhvr>
                                        <p:cTn id="7" dur="500"/>
                                        <p:tgtEl>
                                          <p:spTgt spid="860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6045"/>
                                        </p:tgtEl>
                                        <p:attrNameLst>
                                          <p:attrName>style.visibility</p:attrName>
                                        </p:attrNameLst>
                                      </p:cBhvr>
                                      <p:to>
                                        <p:strVal val="visible"/>
                                      </p:to>
                                    </p:set>
                                    <p:animEffect transition="in" filter="blinds(horizontal)">
                                      <p:cBhvr>
                                        <p:cTn id="12" dur="500"/>
                                        <p:tgtEl>
                                          <p:spTgt spid="8604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6044"/>
                                        </p:tgtEl>
                                        <p:attrNameLst>
                                          <p:attrName>style.visibility</p:attrName>
                                        </p:attrNameLst>
                                      </p:cBhvr>
                                      <p:to>
                                        <p:strVal val="visible"/>
                                      </p:to>
                                    </p:set>
                                    <p:animEffect transition="in" filter="blinds(horizontal)">
                                      <p:cBhvr>
                                        <p:cTn id="17" dur="500"/>
                                        <p:tgtEl>
                                          <p:spTgt spid="860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6038"/>
                                        </p:tgtEl>
                                        <p:attrNameLst>
                                          <p:attrName>style.visibility</p:attrName>
                                        </p:attrNameLst>
                                      </p:cBhvr>
                                      <p:to>
                                        <p:strVal val="visible"/>
                                      </p:to>
                                    </p:set>
                                    <p:animEffect transition="in" filter="wipe(left)">
                                      <p:cBhvr>
                                        <p:cTn id="22" dur="500"/>
                                        <p:tgtEl>
                                          <p:spTgt spid="860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6041"/>
                                        </p:tgtEl>
                                        <p:attrNameLst>
                                          <p:attrName>style.visibility</p:attrName>
                                        </p:attrNameLst>
                                      </p:cBhvr>
                                      <p:to>
                                        <p:strVal val="visible"/>
                                      </p:to>
                                    </p:set>
                                    <p:animEffect transition="in" filter="wipe(left)">
                                      <p:cBhvr>
                                        <p:cTn id="27" dur="500"/>
                                        <p:tgtEl>
                                          <p:spTgt spid="8604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6067"/>
                                        </p:tgtEl>
                                        <p:attrNameLst>
                                          <p:attrName>style.visibility</p:attrName>
                                        </p:attrNameLst>
                                      </p:cBhvr>
                                      <p:to>
                                        <p:strVal val="visible"/>
                                      </p:to>
                                    </p:set>
                                    <p:animEffect transition="in" filter="blinds(horizontal)">
                                      <p:cBhvr>
                                        <p:cTn id="32" dur="500"/>
                                        <p:tgtEl>
                                          <p:spTgt spid="8606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6068"/>
                                        </p:tgtEl>
                                        <p:attrNameLst>
                                          <p:attrName>style.visibility</p:attrName>
                                        </p:attrNameLst>
                                      </p:cBhvr>
                                      <p:to>
                                        <p:strVal val="visible"/>
                                      </p:to>
                                    </p:set>
                                    <p:animEffect transition="in" filter="wipe(left)">
                                      <p:cBhvr>
                                        <p:cTn id="37" dur="500"/>
                                        <p:tgtEl>
                                          <p:spTgt spid="8606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86058"/>
                                        </p:tgtEl>
                                        <p:attrNameLst>
                                          <p:attrName>style.visibility</p:attrName>
                                        </p:attrNameLst>
                                      </p:cBhvr>
                                      <p:to>
                                        <p:strVal val="visible"/>
                                      </p:to>
                                    </p:set>
                                    <p:animEffect transition="in" filter="blinds(horizontal)">
                                      <p:cBhvr>
                                        <p:cTn id="42" dur="500"/>
                                        <p:tgtEl>
                                          <p:spTgt spid="86058"/>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86043"/>
                                        </p:tgtEl>
                                        <p:attrNameLst>
                                          <p:attrName>style.visibility</p:attrName>
                                        </p:attrNameLst>
                                      </p:cBhvr>
                                      <p:to>
                                        <p:strVal val="visible"/>
                                      </p:to>
                                    </p:set>
                                    <p:animEffect transition="in" filter="wipe(left)">
                                      <p:cBhvr>
                                        <p:cTn id="46" dur="500"/>
                                        <p:tgtEl>
                                          <p:spTgt spid="86043"/>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86073"/>
                                        </p:tgtEl>
                                        <p:attrNameLst>
                                          <p:attrName>style.visibility</p:attrName>
                                        </p:attrNameLst>
                                      </p:cBhvr>
                                      <p:to>
                                        <p:strVal val="visible"/>
                                      </p:to>
                                    </p:set>
                                    <p:animEffect transition="in" filter="blinds(horizontal)">
                                      <p:cBhvr>
                                        <p:cTn id="51" dur="500"/>
                                        <p:tgtEl>
                                          <p:spTgt spid="86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38" grpId="0" animBg="1"/>
      <p:bldP spid="86040" grpId="0"/>
      <p:bldP spid="86041" grpId="0"/>
      <p:bldP spid="86043" grpId="0"/>
      <p:bldP spid="86044" grpId="0" animBg="1"/>
      <p:bldP spid="86067" grpId="0" animBg="1"/>
      <p:bldP spid="8606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矩形 83969"/>
          <p:cNvSpPr/>
          <p:nvPr/>
        </p:nvSpPr>
        <p:spPr>
          <a:xfrm>
            <a:off x="345504" y="575420"/>
            <a:ext cx="8763000" cy="837152"/>
          </a:xfrm>
          <a:prstGeom prst="rect">
            <a:avLst/>
          </a:prstGeom>
          <a:noFill/>
          <a:ln w="9525" cap="flat" cmpd="sng">
            <a:solidFill>
              <a:srgbClr val="990000"/>
            </a:solidFill>
            <a:prstDash val="solid"/>
            <a:miter/>
            <a:headEnd type="none" w="med" len="med"/>
            <a:tailEnd type="none" w="med" len="med"/>
          </a:ln>
        </p:spPr>
        <p:txBody>
          <a:bodyPr wrap="square">
            <a:spAutoFit/>
          </a:bodyPr>
          <a:lstStyle/>
          <a:p>
            <a:pPr>
              <a:lnSpc>
                <a:spcPct val="110000"/>
              </a:lnSpc>
              <a:defRPr/>
            </a:pPr>
            <a:r>
              <a:rPr lang="en-US" altLang="zh-CN" sz="2200" b="1" dirty="0">
                <a:solidFill>
                  <a:srgbClr val="000000"/>
                </a:solidFill>
                <a:latin typeface="Times New Roman" panose="02020603050405020304" pitchFamily="18" charset="0"/>
                <a:ea typeface="宋体" panose="02010600030101010101" pitchFamily="2" charset="-122"/>
              </a:rPr>
              <a:t> </a:t>
            </a:r>
            <a:r>
              <a:rPr lang="zh-CN" altLang="en-US" sz="2200" b="1" dirty="0">
                <a:solidFill>
                  <a:schemeClr val="accent2"/>
                </a:solidFill>
                <a:latin typeface="Times New Roman" panose="02020603050405020304" pitchFamily="18" charset="0"/>
                <a:ea typeface="宋体" panose="02010600030101010101" pitchFamily="2" charset="-122"/>
              </a:rPr>
              <a:t>算法思路</a:t>
            </a:r>
            <a:r>
              <a:rPr lang="zh-CN" altLang="en-US" sz="2200" b="1" dirty="0">
                <a:solidFill>
                  <a:srgbClr val="000000"/>
                </a:solidFill>
                <a:latin typeface="Times New Roman" panose="02020603050405020304" pitchFamily="18" charset="0"/>
                <a:ea typeface="宋体" panose="02010600030101010101" pitchFamily="2" charset="-122"/>
              </a:rPr>
              <a:t>：</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设无向图</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G=(V, E), |V|=n,</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用邻接矩阵</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表示图</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G, </a:t>
            </a:r>
            <a:r>
              <a:rPr kumimoji="0"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问题的解可表示为</a:t>
            </a:r>
            <a:r>
              <a:rPr kumimoji="0" lang="en-US" altLang="zh-CN" sz="22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n</a:t>
            </a:r>
            <a:r>
              <a:rPr kumimoji="0"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元向量</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{x</a:t>
            </a:r>
            <a:r>
              <a:rPr kumimoji="0" lang="en-US" altLang="zh-CN" sz="2200" b="1"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 </a:t>
            </a:r>
            <a:r>
              <a:rPr kumimoji="0" lang="en-US" altLang="zh-CN" sz="22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x</a:t>
            </a:r>
            <a:r>
              <a:rPr kumimoji="0" lang="en-US" altLang="zh-CN" sz="2200" b="1" i="0" u="none" strike="noStrike" kern="1200" cap="none" spc="0" normalizeH="0" baseline="-2500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n</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2200" b="1" i="0" u="none" strike="noStrike" kern="1200" cap="none" spc="0" normalizeH="0" baseline="0" noProof="0" dirty="0">
                <a:ln>
                  <a:noFill/>
                </a:ln>
                <a:solidFill>
                  <a:srgbClr val="000000"/>
                </a:solidFill>
                <a:effectLst/>
                <a:uLnTx/>
                <a:uFillTx/>
                <a:latin typeface="Century Schoolbook" panose="02040604050505020304" pitchFamily="18" charset="0"/>
                <a:ea typeface="宋体" panose="02010600030101010101" pitchFamily="2" charset="-122"/>
                <a:cs typeface="+mn-cs"/>
              </a:rPr>
              <a:t> </a:t>
            </a:r>
            <a:r>
              <a:rPr kumimoji="0" lang="en-US" altLang="zh-CN" sz="2200" b="1" i="0" u="none" strike="noStrike" kern="1200" cap="none" spc="0" normalizeH="0" baseline="0" noProof="0" dirty="0">
                <a:ln>
                  <a:noFill/>
                </a:ln>
                <a:solidFill>
                  <a:srgbClr val="000000"/>
                </a:solidFill>
                <a:effectLst/>
                <a:uLnTx/>
                <a:uFillTx/>
                <a:latin typeface="Century Schoolbook" panose="02040604050505020304" pitchFamily="18" charset="0"/>
                <a:ea typeface="宋体" panose="02010600030101010101" pitchFamily="2" charset="-122"/>
                <a:cs typeface="+mn-cs"/>
                <a:sym typeface="Symbol" panose="05050102010706020507" pitchFamily="18" charset="2"/>
              </a:rPr>
              <a:t>x</a:t>
            </a:r>
            <a:r>
              <a:rPr kumimoji="0" lang="en-US" altLang="zh-CN" sz="2200" b="1" i="0" u="none" strike="noStrike" kern="1200" cap="none" spc="0" normalizeH="0" baseline="-25000" noProof="0" dirty="0">
                <a:ln>
                  <a:noFill/>
                </a:ln>
                <a:solidFill>
                  <a:srgbClr val="000000"/>
                </a:solidFill>
                <a:effectLst/>
                <a:uLnTx/>
                <a:uFillTx/>
                <a:latin typeface="Century Schoolbook" panose="02040604050505020304" pitchFamily="18" charset="0"/>
                <a:ea typeface="宋体" panose="02010600030101010101" pitchFamily="2" charset="-122"/>
                <a:cs typeface="+mn-cs"/>
                <a:sym typeface="Symbol" panose="05050102010706020507" pitchFamily="18" charset="2"/>
              </a:rPr>
              <a:t>i</a:t>
            </a:r>
            <a:r>
              <a:rPr kumimoji="0" lang="en-US" altLang="zh-CN" sz="2200" b="1" i="0" u="none" strike="noStrike" kern="1200" cap="none" spc="0" normalizeH="0" baseline="0" noProof="0" dirty="0">
                <a:ln>
                  <a:noFill/>
                </a:ln>
                <a:solidFill>
                  <a:srgbClr val="000000"/>
                </a:solidFill>
                <a:effectLst/>
                <a:uLnTx/>
                <a:uFillTx/>
                <a:latin typeface="Century Schoolbook" panose="02040604050505020304" pitchFamily="18" charset="0"/>
                <a:ea typeface="宋体" panose="02010600030101010101" pitchFamily="2" charset="-122"/>
                <a:cs typeface="+mn-cs"/>
                <a:sym typeface="Symbol" panose="05050102010706020507" pitchFamily="18" charset="2"/>
              </a:rPr>
              <a:t>{0,1}</a:t>
            </a:r>
            <a:r>
              <a:rPr kumimoji="0" lang="en-US" altLang="zh-CN" sz="2200" b="1" i="0" u="none" strike="noStrike" kern="1200" cap="none" spc="0" normalizeH="0" baseline="0" noProof="0" dirty="0">
                <a:ln>
                  <a:noFill/>
                </a:ln>
                <a:solidFill>
                  <a:srgbClr val="000000"/>
                </a:solidFill>
                <a:effectLst/>
                <a:uLnTx/>
                <a:uFillTx/>
                <a:latin typeface="Century Schoolbook" panose="02040604050505020304" pitchFamily="18" charset="0"/>
                <a:ea typeface="宋体" panose="02010600030101010101" pitchFamily="2" charset="-122"/>
                <a:cs typeface="+mn-cs"/>
              </a:rPr>
              <a:t>. </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问题的解空间用</a:t>
            </a:r>
            <a:r>
              <a:rPr kumimoji="0" lang="zh-CN" altLang="en-US" sz="2200" b="1" i="0" u="none" strike="noStrike" kern="1200" cap="none" spc="0" normalizeH="0" baseline="0" noProof="0" dirty="0">
                <a:ln>
                  <a:noFill/>
                </a:ln>
                <a:solidFill>
                  <a:schemeClr val="accent2"/>
                </a:solidFill>
                <a:effectLst/>
                <a:uLnTx/>
                <a:uFillTx/>
                <a:latin typeface="Times New Roman" panose="02020603050405020304" pitchFamily="18" charset="0"/>
                <a:ea typeface="宋体" panose="02010600030101010101" pitchFamily="2" charset="-122"/>
                <a:cs typeface="+mn-cs"/>
              </a:rPr>
              <a:t>子集树</a:t>
            </a:r>
            <a:r>
              <a:rPr kumimoji="0" lang="zh-CN" altLang="en-US"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表示</a:t>
            </a:r>
            <a:r>
              <a:rPr kumimoji="0" lang="en-US" altLang="zh-CN" sz="2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p>
        </p:txBody>
      </p:sp>
      <p:sp>
        <p:nvSpPr>
          <p:cNvPr id="84042" name="矩形 84041"/>
          <p:cNvSpPr/>
          <p:nvPr/>
        </p:nvSpPr>
        <p:spPr>
          <a:xfrm>
            <a:off x="468313" y="1485057"/>
            <a:ext cx="7696200" cy="4391025"/>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84043" name="对象 84042"/>
          <p:cNvGraphicFramePr/>
          <p:nvPr>
            <p:extLst>
              <p:ext uri="{D42A27DB-BD31-4B8C-83A1-F6EECF244321}">
                <p14:modId xmlns:p14="http://schemas.microsoft.com/office/powerpoint/2010/main" val="2571312309"/>
              </p:ext>
            </p:extLst>
          </p:nvPr>
        </p:nvGraphicFramePr>
        <p:xfrm>
          <a:off x="696913" y="1843832"/>
          <a:ext cx="7315200" cy="2681288"/>
        </p:xfrm>
        <a:graphic>
          <a:graphicData uri="http://schemas.openxmlformats.org/presentationml/2006/ole">
            <mc:AlternateContent xmlns:mc="http://schemas.openxmlformats.org/markup-compatibility/2006">
              <mc:Choice xmlns:v="urn:schemas-microsoft-com:vml" Requires="v">
                <p:oleObj spid="_x0000_s34046" r:id="rId4" imgW="24315420" imgH="12504420" progId="MSPhotoEd.3">
                  <p:embed/>
                </p:oleObj>
              </mc:Choice>
              <mc:Fallback>
                <p:oleObj r:id="rId4" imgW="24315420" imgH="12504420" progId="MSPhotoEd.3">
                  <p:embed/>
                  <p:pic>
                    <p:nvPicPr>
                      <p:cNvPr id="84043" name="对象 84042"/>
                      <p:cNvPicPr/>
                      <p:nvPr/>
                    </p:nvPicPr>
                    <p:blipFill>
                      <a:blip r:embed="rId5"/>
                      <a:srcRect t="3462" b="9250"/>
                      <a:stretch>
                        <a:fillRect/>
                      </a:stretch>
                    </p:blipFill>
                    <p:spPr>
                      <a:xfrm>
                        <a:off x="696913" y="1843832"/>
                        <a:ext cx="7315200" cy="2681288"/>
                      </a:xfrm>
                      <a:prstGeom prst="rect">
                        <a:avLst/>
                      </a:prstGeom>
                      <a:noFill/>
                      <a:ln w="38100">
                        <a:noFill/>
                        <a:miter/>
                      </a:ln>
                    </p:spPr>
                  </p:pic>
                </p:oleObj>
              </mc:Fallback>
            </mc:AlternateContent>
          </a:graphicData>
        </a:graphic>
      </p:graphicFrame>
      <p:sp>
        <p:nvSpPr>
          <p:cNvPr id="84044" name="椭圆 84043"/>
          <p:cNvSpPr/>
          <p:nvPr/>
        </p:nvSpPr>
        <p:spPr>
          <a:xfrm>
            <a:off x="7173913" y="4463207"/>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45" name="椭圆 84044"/>
          <p:cNvSpPr/>
          <p:nvPr/>
        </p:nvSpPr>
        <p:spPr>
          <a:xfrm>
            <a:off x="7631113" y="4463207"/>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46" name="椭圆 84045"/>
          <p:cNvSpPr/>
          <p:nvPr/>
        </p:nvSpPr>
        <p:spPr>
          <a:xfrm>
            <a:off x="6259513" y="4463207"/>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47" name="椭圆 84046"/>
          <p:cNvSpPr/>
          <p:nvPr/>
        </p:nvSpPr>
        <p:spPr>
          <a:xfrm>
            <a:off x="6716713" y="4463207"/>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48" name="椭圆 84047"/>
          <p:cNvSpPr/>
          <p:nvPr/>
        </p:nvSpPr>
        <p:spPr>
          <a:xfrm>
            <a:off x="5345113" y="4463207"/>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49" name="椭圆 84048"/>
          <p:cNvSpPr/>
          <p:nvPr/>
        </p:nvSpPr>
        <p:spPr>
          <a:xfrm>
            <a:off x="5802313" y="4463207"/>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50" name="椭圆 84049"/>
          <p:cNvSpPr/>
          <p:nvPr/>
        </p:nvSpPr>
        <p:spPr>
          <a:xfrm>
            <a:off x="4430713" y="4463207"/>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51" name="椭圆 84050"/>
          <p:cNvSpPr/>
          <p:nvPr/>
        </p:nvSpPr>
        <p:spPr>
          <a:xfrm>
            <a:off x="4887913" y="4463207"/>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52" name="椭圆 84051"/>
          <p:cNvSpPr/>
          <p:nvPr/>
        </p:nvSpPr>
        <p:spPr>
          <a:xfrm>
            <a:off x="3516313" y="4463207"/>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53" name="椭圆 84052"/>
          <p:cNvSpPr/>
          <p:nvPr/>
        </p:nvSpPr>
        <p:spPr>
          <a:xfrm>
            <a:off x="3973513" y="4463207"/>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54" name="椭圆 84053"/>
          <p:cNvSpPr/>
          <p:nvPr/>
        </p:nvSpPr>
        <p:spPr>
          <a:xfrm>
            <a:off x="2525713" y="4463207"/>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55" name="椭圆 84054"/>
          <p:cNvSpPr/>
          <p:nvPr/>
        </p:nvSpPr>
        <p:spPr>
          <a:xfrm>
            <a:off x="2982913" y="4463207"/>
            <a:ext cx="381000" cy="366713"/>
          </a:xfrm>
          <a:prstGeom prst="ellipse">
            <a:avLst/>
          </a:prstGeom>
          <a:noFill/>
          <a:ln w="28575" cap="flat" cmpd="sng">
            <a:solidFill>
              <a:schemeClr val="tx1"/>
            </a:solidFill>
            <a:prstDash val="solid"/>
            <a:headEnd type="none" w="med" len="med"/>
            <a:tailEnd type="none" w="med" len="me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84056" name="椭圆 84055"/>
          <p:cNvSpPr/>
          <p:nvPr/>
        </p:nvSpPr>
        <p:spPr>
          <a:xfrm>
            <a:off x="1611313" y="4463207"/>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57" name="椭圆 84056"/>
          <p:cNvSpPr/>
          <p:nvPr/>
        </p:nvSpPr>
        <p:spPr>
          <a:xfrm>
            <a:off x="2068513" y="4463207"/>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58" name="椭圆 84057"/>
          <p:cNvSpPr/>
          <p:nvPr/>
        </p:nvSpPr>
        <p:spPr>
          <a:xfrm>
            <a:off x="620713" y="4463207"/>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59" name="椭圆 84058"/>
          <p:cNvSpPr/>
          <p:nvPr/>
        </p:nvSpPr>
        <p:spPr>
          <a:xfrm>
            <a:off x="1154113" y="4463207"/>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60" name="直接连接符 84059"/>
          <p:cNvSpPr/>
          <p:nvPr/>
        </p:nvSpPr>
        <p:spPr>
          <a:xfrm flipH="1">
            <a:off x="849313" y="4155232"/>
            <a:ext cx="152400" cy="293688"/>
          </a:xfrm>
          <a:prstGeom prst="line">
            <a:avLst/>
          </a:prstGeom>
          <a:ln w="9525" cap="flat" cmpd="sng">
            <a:solidFill>
              <a:schemeClr val="tx1"/>
            </a:solidFill>
            <a:prstDash val="solid"/>
            <a:headEnd type="none" w="med" len="med"/>
            <a:tailEnd type="none" w="med" len="med"/>
          </a:ln>
        </p:spPr>
      </p:sp>
      <p:sp>
        <p:nvSpPr>
          <p:cNvPr id="84061" name="直接连接符 84060"/>
          <p:cNvSpPr/>
          <p:nvPr/>
        </p:nvSpPr>
        <p:spPr>
          <a:xfrm>
            <a:off x="1230313" y="4155232"/>
            <a:ext cx="76200" cy="293688"/>
          </a:xfrm>
          <a:prstGeom prst="line">
            <a:avLst/>
          </a:prstGeom>
          <a:ln w="9525" cap="flat" cmpd="sng">
            <a:solidFill>
              <a:schemeClr val="tx1"/>
            </a:solidFill>
            <a:prstDash val="solid"/>
            <a:headEnd type="none" w="med" len="med"/>
            <a:tailEnd type="none" w="med" len="med"/>
          </a:ln>
        </p:spPr>
      </p:sp>
      <p:sp>
        <p:nvSpPr>
          <p:cNvPr id="84062" name="直接连接符 84061"/>
          <p:cNvSpPr/>
          <p:nvPr/>
        </p:nvSpPr>
        <p:spPr>
          <a:xfrm flipH="1">
            <a:off x="1839913" y="4155232"/>
            <a:ext cx="76200" cy="293688"/>
          </a:xfrm>
          <a:prstGeom prst="line">
            <a:avLst/>
          </a:prstGeom>
          <a:ln w="9525" cap="flat" cmpd="sng">
            <a:solidFill>
              <a:schemeClr val="tx1"/>
            </a:solidFill>
            <a:prstDash val="solid"/>
            <a:headEnd type="none" w="med" len="med"/>
            <a:tailEnd type="none" w="med" len="med"/>
          </a:ln>
        </p:spPr>
      </p:sp>
      <p:sp>
        <p:nvSpPr>
          <p:cNvPr id="84063" name="直接连接符 84062"/>
          <p:cNvSpPr/>
          <p:nvPr/>
        </p:nvSpPr>
        <p:spPr>
          <a:xfrm>
            <a:off x="2144713" y="4155232"/>
            <a:ext cx="76200" cy="293688"/>
          </a:xfrm>
          <a:prstGeom prst="line">
            <a:avLst/>
          </a:prstGeom>
          <a:ln w="9525" cap="flat" cmpd="sng">
            <a:solidFill>
              <a:schemeClr val="tx1"/>
            </a:solidFill>
            <a:prstDash val="solid"/>
            <a:headEnd type="none" w="med" len="med"/>
            <a:tailEnd type="none" w="med" len="med"/>
          </a:ln>
        </p:spPr>
      </p:sp>
      <p:sp>
        <p:nvSpPr>
          <p:cNvPr id="84064" name="直接连接符 84063"/>
          <p:cNvSpPr/>
          <p:nvPr/>
        </p:nvSpPr>
        <p:spPr>
          <a:xfrm flipH="1">
            <a:off x="2754313" y="4155232"/>
            <a:ext cx="76200" cy="293688"/>
          </a:xfrm>
          <a:prstGeom prst="line">
            <a:avLst/>
          </a:prstGeom>
          <a:ln w="9525" cap="flat" cmpd="sng">
            <a:solidFill>
              <a:schemeClr val="tx1"/>
            </a:solidFill>
            <a:prstDash val="solid"/>
            <a:headEnd type="none" w="med" len="med"/>
            <a:tailEnd type="none" w="med" len="med"/>
          </a:ln>
        </p:spPr>
      </p:sp>
      <p:sp>
        <p:nvSpPr>
          <p:cNvPr id="84065" name="直接连接符 84064"/>
          <p:cNvSpPr/>
          <p:nvPr/>
        </p:nvSpPr>
        <p:spPr>
          <a:xfrm>
            <a:off x="3059113" y="4155232"/>
            <a:ext cx="76200" cy="293688"/>
          </a:xfrm>
          <a:prstGeom prst="line">
            <a:avLst/>
          </a:prstGeom>
          <a:ln w="9525" cap="flat" cmpd="sng">
            <a:solidFill>
              <a:schemeClr val="tx1"/>
            </a:solidFill>
            <a:prstDash val="solid"/>
            <a:headEnd type="none" w="med" len="med"/>
            <a:tailEnd type="none" w="med" len="med"/>
          </a:ln>
        </p:spPr>
      </p:sp>
      <p:sp>
        <p:nvSpPr>
          <p:cNvPr id="84066" name="直接连接符 84065"/>
          <p:cNvSpPr/>
          <p:nvPr/>
        </p:nvSpPr>
        <p:spPr>
          <a:xfrm flipH="1">
            <a:off x="3668713" y="4155232"/>
            <a:ext cx="152400" cy="293688"/>
          </a:xfrm>
          <a:prstGeom prst="line">
            <a:avLst/>
          </a:prstGeom>
          <a:ln w="9525" cap="flat" cmpd="sng">
            <a:solidFill>
              <a:schemeClr val="tx1"/>
            </a:solidFill>
            <a:prstDash val="solid"/>
            <a:headEnd type="none" w="med" len="med"/>
            <a:tailEnd type="none" w="med" len="med"/>
          </a:ln>
        </p:spPr>
      </p:sp>
      <p:sp>
        <p:nvSpPr>
          <p:cNvPr id="84067" name="直接连接符 84066"/>
          <p:cNvSpPr/>
          <p:nvPr/>
        </p:nvSpPr>
        <p:spPr>
          <a:xfrm>
            <a:off x="4049713" y="4155232"/>
            <a:ext cx="76200" cy="293688"/>
          </a:xfrm>
          <a:prstGeom prst="line">
            <a:avLst/>
          </a:prstGeom>
          <a:ln w="9525" cap="flat" cmpd="sng">
            <a:solidFill>
              <a:schemeClr val="tx1"/>
            </a:solidFill>
            <a:prstDash val="solid"/>
            <a:headEnd type="none" w="med" len="med"/>
            <a:tailEnd type="none" w="med" len="med"/>
          </a:ln>
        </p:spPr>
      </p:sp>
      <p:sp>
        <p:nvSpPr>
          <p:cNvPr id="84068" name="直接连接符 84067"/>
          <p:cNvSpPr/>
          <p:nvPr/>
        </p:nvSpPr>
        <p:spPr>
          <a:xfrm flipH="1">
            <a:off x="4583113" y="4155232"/>
            <a:ext cx="76200" cy="293688"/>
          </a:xfrm>
          <a:prstGeom prst="line">
            <a:avLst/>
          </a:prstGeom>
          <a:ln w="9525" cap="flat" cmpd="sng">
            <a:solidFill>
              <a:schemeClr val="tx1"/>
            </a:solidFill>
            <a:prstDash val="solid"/>
            <a:headEnd type="none" w="med" len="med"/>
            <a:tailEnd type="none" w="med" len="med"/>
          </a:ln>
        </p:spPr>
      </p:sp>
      <p:sp>
        <p:nvSpPr>
          <p:cNvPr id="84069" name="直接连接符 84068"/>
          <p:cNvSpPr/>
          <p:nvPr/>
        </p:nvSpPr>
        <p:spPr>
          <a:xfrm>
            <a:off x="4964113" y="4155232"/>
            <a:ext cx="76200" cy="293688"/>
          </a:xfrm>
          <a:prstGeom prst="line">
            <a:avLst/>
          </a:prstGeom>
          <a:ln w="9525" cap="flat" cmpd="sng">
            <a:solidFill>
              <a:schemeClr val="tx1"/>
            </a:solidFill>
            <a:prstDash val="solid"/>
            <a:headEnd type="none" w="med" len="med"/>
            <a:tailEnd type="none" w="med" len="med"/>
          </a:ln>
        </p:spPr>
      </p:sp>
      <p:sp>
        <p:nvSpPr>
          <p:cNvPr id="84070" name="直接连接符 84069"/>
          <p:cNvSpPr/>
          <p:nvPr/>
        </p:nvSpPr>
        <p:spPr>
          <a:xfrm flipH="1">
            <a:off x="5573713" y="4155232"/>
            <a:ext cx="76200" cy="293688"/>
          </a:xfrm>
          <a:prstGeom prst="line">
            <a:avLst/>
          </a:prstGeom>
          <a:ln w="9525" cap="flat" cmpd="sng">
            <a:solidFill>
              <a:schemeClr val="tx1"/>
            </a:solidFill>
            <a:prstDash val="solid"/>
            <a:headEnd type="none" w="med" len="med"/>
            <a:tailEnd type="none" w="med" len="med"/>
          </a:ln>
        </p:spPr>
      </p:sp>
      <p:sp>
        <p:nvSpPr>
          <p:cNvPr id="84071" name="直接连接符 84070"/>
          <p:cNvSpPr/>
          <p:nvPr/>
        </p:nvSpPr>
        <p:spPr>
          <a:xfrm>
            <a:off x="5878513" y="4155232"/>
            <a:ext cx="76200" cy="293688"/>
          </a:xfrm>
          <a:prstGeom prst="line">
            <a:avLst/>
          </a:prstGeom>
          <a:ln w="9525" cap="flat" cmpd="sng">
            <a:solidFill>
              <a:schemeClr val="tx1"/>
            </a:solidFill>
            <a:prstDash val="solid"/>
            <a:headEnd type="none" w="med" len="med"/>
            <a:tailEnd type="none" w="med" len="med"/>
          </a:ln>
        </p:spPr>
      </p:sp>
      <p:sp>
        <p:nvSpPr>
          <p:cNvPr id="84072" name="直接连接符 84071"/>
          <p:cNvSpPr/>
          <p:nvPr/>
        </p:nvSpPr>
        <p:spPr>
          <a:xfrm flipH="1">
            <a:off x="6411913" y="4155232"/>
            <a:ext cx="152400" cy="293688"/>
          </a:xfrm>
          <a:prstGeom prst="line">
            <a:avLst/>
          </a:prstGeom>
          <a:ln w="9525" cap="flat" cmpd="sng">
            <a:solidFill>
              <a:schemeClr val="tx1"/>
            </a:solidFill>
            <a:prstDash val="solid"/>
            <a:headEnd type="none" w="med" len="med"/>
            <a:tailEnd type="none" w="med" len="med"/>
          </a:ln>
        </p:spPr>
      </p:sp>
      <p:sp>
        <p:nvSpPr>
          <p:cNvPr id="84073" name="直接连接符 84072"/>
          <p:cNvSpPr/>
          <p:nvPr/>
        </p:nvSpPr>
        <p:spPr>
          <a:xfrm>
            <a:off x="6716713" y="4155232"/>
            <a:ext cx="228600" cy="293688"/>
          </a:xfrm>
          <a:prstGeom prst="line">
            <a:avLst/>
          </a:prstGeom>
          <a:ln w="9525" cap="flat" cmpd="sng">
            <a:solidFill>
              <a:schemeClr val="tx1"/>
            </a:solidFill>
            <a:prstDash val="solid"/>
            <a:headEnd type="none" w="med" len="med"/>
            <a:tailEnd type="none" w="med" len="med"/>
          </a:ln>
        </p:spPr>
      </p:sp>
      <p:sp>
        <p:nvSpPr>
          <p:cNvPr id="84074" name="直接连接符 84073"/>
          <p:cNvSpPr/>
          <p:nvPr/>
        </p:nvSpPr>
        <p:spPr>
          <a:xfrm flipH="1">
            <a:off x="7326313" y="4155232"/>
            <a:ext cx="76200" cy="293688"/>
          </a:xfrm>
          <a:prstGeom prst="line">
            <a:avLst/>
          </a:prstGeom>
          <a:ln w="9525" cap="flat" cmpd="sng">
            <a:solidFill>
              <a:schemeClr val="tx1"/>
            </a:solidFill>
            <a:prstDash val="solid"/>
            <a:headEnd type="none" w="med" len="med"/>
            <a:tailEnd type="none" w="med" len="med"/>
          </a:ln>
        </p:spPr>
      </p:sp>
      <p:sp>
        <p:nvSpPr>
          <p:cNvPr id="84075" name="直接连接符 84074"/>
          <p:cNvSpPr/>
          <p:nvPr/>
        </p:nvSpPr>
        <p:spPr>
          <a:xfrm>
            <a:off x="7631113" y="4155232"/>
            <a:ext cx="228600" cy="293688"/>
          </a:xfrm>
          <a:prstGeom prst="line">
            <a:avLst/>
          </a:prstGeom>
          <a:ln w="9525" cap="flat" cmpd="sng">
            <a:solidFill>
              <a:schemeClr val="tx1"/>
            </a:solidFill>
            <a:prstDash val="solid"/>
            <a:headEnd type="none" w="med" len="med"/>
            <a:tailEnd type="none" w="med" len="med"/>
          </a:ln>
        </p:spPr>
      </p:sp>
      <p:sp>
        <p:nvSpPr>
          <p:cNvPr id="84076" name="椭圆 84075"/>
          <p:cNvSpPr/>
          <p:nvPr/>
        </p:nvSpPr>
        <p:spPr>
          <a:xfrm>
            <a:off x="3516313" y="4463207"/>
            <a:ext cx="381000" cy="366713"/>
          </a:xfrm>
          <a:prstGeom prst="ellipse">
            <a:avLst/>
          </a:prstGeom>
          <a:noFill/>
          <a:ln w="2857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77" name="椭圆 84076"/>
          <p:cNvSpPr/>
          <p:nvPr/>
        </p:nvSpPr>
        <p:spPr>
          <a:xfrm>
            <a:off x="4430713" y="4463207"/>
            <a:ext cx="381000" cy="366713"/>
          </a:xfrm>
          <a:prstGeom prst="ellipse">
            <a:avLst/>
          </a:prstGeom>
          <a:noFill/>
          <a:ln w="2857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78" name="椭圆 84077"/>
          <p:cNvSpPr/>
          <p:nvPr/>
        </p:nvSpPr>
        <p:spPr>
          <a:xfrm>
            <a:off x="1839913" y="5149007"/>
            <a:ext cx="381000" cy="366713"/>
          </a:xfrm>
          <a:prstGeom prst="ellipse">
            <a:avLst/>
          </a:prstGeom>
          <a:noFill/>
          <a:ln w="28575" cap="flat" cmpd="sng">
            <a:solidFill>
              <a:srgbClr val="FF0000"/>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79" name="椭圆 84078"/>
          <p:cNvSpPr/>
          <p:nvPr/>
        </p:nvSpPr>
        <p:spPr>
          <a:xfrm>
            <a:off x="2297113" y="5149007"/>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80" name="椭圆 84079"/>
          <p:cNvSpPr/>
          <p:nvPr/>
        </p:nvSpPr>
        <p:spPr>
          <a:xfrm>
            <a:off x="849313" y="5149007"/>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81" name="椭圆 84080"/>
          <p:cNvSpPr/>
          <p:nvPr/>
        </p:nvSpPr>
        <p:spPr>
          <a:xfrm>
            <a:off x="1382713" y="5149007"/>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82" name="直接连接符 84081"/>
          <p:cNvSpPr/>
          <p:nvPr/>
        </p:nvSpPr>
        <p:spPr>
          <a:xfrm flipH="1">
            <a:off x="1077913" y="4841032"/>
            <a:ext cx="152400" cy="293688"/>
          </a:xfrm>
          <a:prstGeom prst="line">
            <a:avLst/>
          </a:prstGeom>
          <a:ln w="9525" cap="flat" cmpd="sng">
            <a:solidFill>
              <a:schemeClr val="tx1"/>
            </a:solidFill>
            <a:prstDash val="solid"/>
            <a:headEnd type="none" w="med" len="med"/>
            <a:tailEnd type="none" w="med" len="med"/>
          </a:ln>
        </p:spPr>
      </p:sp>
      <p:sp>
        <p:nvSpPr>
          <p:cNvPr id="84083" name="直接连接符 84082"/>
          <p:cNvSpPr/>
          <p:nvPr/>
        </p:nvSpPr>
        <p:spPr>
          <a:xfrm>
            <a:off x="1458913" y="4841032"/>
            <a:ext cx="76200" cy="293688"/>
          </a:xfrm>
          <a:prstGeom prst="line">
            <a:avLst/>
          </a:prstGeom>
          <a:ln w="9525" cap="flat" cmpd="sng">
            <a:solidFill>
              <a:schemeClr val="tx1"/>
            </a:solidFill>
            <a:prstDash val="solid"/>
            <a:headEnd type="none" w="med" len="med"/>
            <a:tailEnd type="none" w="med" len="med"/>
          </a:ln>
        </p:spPr>
      </p:sp>
      <p:sp>
        <p:nvSpPr>
          <p:cNvPr id="84084" name="直接连接符 84083"/>
          <p:cNvSpPr/>
          <p:nvPr/>
        </p:nvSpPr>
        <p:spPr>
          <a:xfrm flipH="1">
            <a:off x="2068513" y="4841032"/>
            <a:ext cx="76200" cy="293688"/>
          </a:xfrm>
          <a:prstGeom prst="line">
            <a:avLst/>
          </a:prstGeom>
          <a:ln w="9525" cap="flat" cmpd="sng">
            <a:solidFill>
              <a:schemeClr val="tx1"/>
            </a:solidFill>
            <a:prstDash val="solid"/>
            <a:headEnd type="none" w="med" len="med"/>
            <a:tailEnd type="none" w="med" len="med"/>
          </a:ln>
        </p:spPr>
      </p:sp>
      <p:sp>
        <p:nvSpPr>
          <p:cNvPr id="84085" name="直接连接符 84084"/>
          <p:cNvSpPr/>
          <p:nvPr/>
        </p:nvSpPr>
        <p:spPr>
          <a:xfrm>
            <a:off x="2373313" y="4841032"/>
            <a:ext cx="76200" cy="293688"/>
          </a:xfrm>
          <a:prstGeom prst="line">
            <a:avLst/>
          </a:prstGeom>
          <a:ln w="9525" cap="flat" cmpd="sng">
            <a:solidFill>
              <a:schemeClr val="tx1"/>
            </a:solidFill>
            <a:prstDash val="solid"/>
            <a:headEnd type="none" w="med" len="med"/>
            <a:tailEnd type="none" w="med" len="med"/>
          </a:ln>
        </p:spPr>
      </p:sp>
      <p:sp>
        <p:nvSpPr>
          <p:cNvPr id="84086" name="椭圆 84085"/>
          <p:cNvSpPr/>
          <p:nvPr/>
        </p:nvSpPr>
        <p:spPr>
          <a:xfrm>
            <a:off x="4659313" y="5137895"/>
            <a:ext cx="381000" cy="366712"/>
          </a:xfrm>
          <a:prstGeom prst="ellipse">
            <a:avLst/>
          </a:prstGeom>
          <a:noFill/>
          <a:ln w="28575" cap="flat" cmpd="sng">
            <a:solidFill>
              <a:srgbClr val="FF0000"/>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87" name="椭圆 84086"/>
          <p:cNvSpPr/>
          <p:nvPr/>
        </p:nvSpPr>
        <p:spPr>
          <a:xfrm>
            <a:off x="5116513" y="5137895"/>
            <a:ext cx="381000" cy="366712"/>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88" name="椭圆 84087"/>
          <p:cNvSpPr/>
          <p:nvPr/>
        </p:nvSpPr>
        <p:spPr>
          <a:xfrm>
            <a:off x="3211513" y="5149007"/>
            <a:ext cx="381000" cy="366713"/>
          </a:xfrm>
          <a:prstGeom prst="ellipse">
            <a:avLst/>
          </a:prstGeom>
          <a:noFill/>
          <a:ln w="28575" cap="flat" cmpd="sng">
            <a:solidFill>
              <a:srgbClr val="FF0000"/>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89" name="椭圆 84088"/>
          <p:cNvSpPr/>
          <p:nvPr/>
        </p:nvSpPr>
        <p:spPr>
          <a:xfrm>
            <a:off x="3744913" y="5149007"/>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090" name="直接连接符 84089"/>
          <p:cNvSpPr/>
          <p:nvPr/>
        </p:nvSpPr>
        <p:spPr>
          <a:xfrm flipH="1">
            <a:off x="3440113" y="4841032"/>
            <a:ext cx="152400" cy="293688"/>
          </a:xfrm>
          <a:prstGeom prst="line">
            <a:avLst/>
          </a:prstGeom>
          <a:ln w="9525" cap="flat" cmpd="sng">
            <a:solidFill>
              <a:schemeClr val="tx1"/>
            </a:solidFill>
            <a:prstDash val="solid"/>
            <a:headEnd type="none" w="med" len="med"/>
            <a:tailEnd type="none" w="med" len="med"/>
          </a:ln>
        </p:spPr>
      </p:sp>
      <p:sp>
        <p:nvSpPr>
          <p:cNvPr id="84091" name="直接连接符 84090"/>
          <p:cNvSpPr/>
          <p:nvPr/>
        </p:nvSpPr>
        <p:spPr>
          <a:xfrm>
            <a:off x="3821113" y="4841032"/>
            <a:ext cx="76200" cy="293688"/>
          </a:xfrm>
          <a:prstGeom prst="line">
            <a:avLst/>
          </a:prstGeom>
          <a:ln w="9525" cap="flat" cmpd="sng">
            <a:solidFill>
              <a:schemeClr val="tx1"/>
            </a:solidFill>
            <a:prstDash val="solid"/>
            <a:headEnd type="none" w="med" len="med"/>
            <a:tailEnd type="none" w="med" len="med"/>
          </a:ln>
        </p:spPr>
      </p:sp>
      <p:sp>
        <p:nvSpPr>
          <p:cNvPr id="84092" name="直接连接符 84091"/>
          <p:cNvSpPr/>
          <p:nvPr/>
        </p:nvSpPr>
        <p:spPr>
          <a:xfrm flipH="1">
            <a:off x="4887913" y="4829920"/>
            <a:ext cx="76200" cy="293687"/>
          </a:xfrm>
          <a:prstGeom prst="line">
            <a:avLst/>
          </a:prstGeom>
          <a:ln w="9525" cap="flat" cmpd="sng">
            <a:solidFill>
              <a:schemeClr val="tx1"/>
            </a:solidFill>
            <a:prstDash val="solid"/>
            <a:headEnd type="none" w="med" len="med"/>
            <a:tailEnd type="none" w="med" len="med"/>
          </a:ln>
        </p:spPr>
      </p:sp>
      <p:sp>
        <p:nvSpPr>
          <p:cNvPr id="84093" name="直接连接符 84092"/>
          <p:cNvSpPr/>
          <p:nvPr/>
        </p:nvSpPr>
        <p:spPr>
          <a:xfrm>
            <a:off x="5192713" y="4829920"/>
            <a:ext cx="76200" cy="293687"/>
          </a:xfrm>
          <a:prstGeom prst="line">
            <a:avLst/>
          </a:prstGeom>
          <a:ln w="9525" cap="flat" cmpd="sng">
            <a:solidFill>
              <a:schemeClr val="tx1"/>
            </a:solidFill>
            <a:prstDash val="solid"/>
            <a:headEnd type="none" w="med" len="med"/>
            <a:tailEnd type="none" w="med" len="med"/>
          </a:ln>
        </p:spPr>
      </p:sp>
      <p:sp>
        <p:nvSpPr>
          <p:cNvPr id="84094" name="文本框 84093"/>
          <p:cNvSpPr txBox="1"/>
          <p:nvPr/>
        </p:nvSpPr>
        <p:spPr>
          <a:xfrm>
            <a:off x="2754313" y="5075982"/>
            <a:ext cx="412750" cy="457200"/>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p>
        </p:txBody>
      </p:sp>
      <p:sp>
        <p:nvSpPr>
          <p:cNvPr id="84095" name="文本框 84094"/>
          <p:cNvSpPr txBox="1"/>
          <p:nvPr/>
        </p:nvSpPr>
        <p:spPr>
          <a:xfrm>
            <a:off x="468313" y="5075982"/>
            <a:ext cx="412750" cy="457200"/>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p>
        </p:txBody>
      </p:sp>
      <p:sp>
        <p:nvSpPr>
          <p:cNvPr id="84096" name="文本框 84095"/>
          <p:cNvSpPr txBox="1"/>
          <p:nvPr/>
        </p:nvSpPr>
        <p:spPr>
          <a:xfrm>
            <a:off x="4202113" y="5058520"/>
            <a:ext cx="412750" cy="457200"/>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p>
        </p:txBody>
      </p:sp>
      <p:sp>
        <p:nvSpPr>
          <p:cNvPr id="84097" name="文本框 84096"/>
          <p:cNvSpPr txBox="1"/>
          <p:nvPr/>
        </p:nvSpPr>
        <p:spPr>
          <a:xfrm>
            <a:off x="1916113" y="4753720"/>
            <a:ext cx="311150" cy="396875"/>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84098" name="文本框 84097"/>
          <p:cNvSpPr txBox="1"/>
          <p:nvPr/>
        </p:nvSpPr>
        <p:spPr>
          <a:xfrm>
            <a:off x="2144713" y="4067920"/>
            <a:ext cx="311150" cy="396875"/>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0</a:t>
            </a:r>
          </a:p>
        </p:txBody>
      </p:sp>
      <p:sp>
        <p:nvSpPr>
          <p:cNvPr id="84099" name="文本框 84098"/>
          <p:cNvSpPr txBox="1"/>
          <p:nvPr/>
        </p:nvSpPr>
        <p:spPr>
          <a:xfrm>
            <a:off x="3440113" y="4067920"/>
            <a:ext cx="311150" cy="396875"/>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84100" name="文本框 84099"/>
          <p:cNvSpPr txBox="1"/>
          <p:nvPr/>
        </p:nvSpPr>
        <p:spPr>
          <a:xfrm>
            <a:off x="3287713" y="4753720"/>
            <a:ext cx="311150" cy="396875"/>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84101" name="文本框 84100"/>
          <p:cNvSpPr txBox="1"/>
          <p:nvPr/>
        </p:nvSpPr>
        <p:spPr>
          <a:xfrm>
            <a:off x="4964113" y="4144120"/>
            <a:ext cx="311150" cy="396875"/>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0</a:t>
            </a:r>
          </a:p>
        </p:txBody>
      </p:sp>
      <p:sp>
        <p:nvSpPr>
          <p:cNvPr id="84102" name="文本框 84101"/>
          <p:cNvSpPr txBox="1"/>
          <p:nvPr/>
        </p:nvSpPr>
        <p:spPr>
          <a:xfrm>
            <a:off x="4659313" y="4829920"/>
            <a:ext cx="311150" cy="396875"/>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84103" name="矩形 84102"/>
          <p:cNvSpPr/>
          <p:nvPr/>
        </p:nvSpPr>
        <p:spPr>
          <a:xfrm>
            <a:off x="1403350" y="5444282"/>
            <a:ext cx="1439863" cy="503238"/>
          </a:xfrm>
          <a:prstGeom prst="rect">
            <a:avLst/>
          </a:prstGeom>
          <a:noFill/>
          <a:ln w="9525">
            <a:noFill/>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5}</a:t>
            </a:r>
          </a:p>
        </p:txBody>
      </p:sp>
      <p:sp>
        <p:nvSpPr>
          <p:cNvPr id="84104" name="矩形 84103"/>
          <p:cNvSpPr/>
          <p:nvPr/>
        </p:nvSpPr>
        <p:spPr>
          <a:xfrm>
            <a:off x="2771775" y="5445870"/>
            <a:ext cx="1439863" cy="503237"/>
          </a:xfrm>
          <a:prstGeom prst="rect">
            <a:avLst/>
          </a:prstGeom>
          <a:noFill/>
          <a:ln w="9525">
            <a:noFill/>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4</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5}</a:t>
            </a:r>
          </a:p>
        </p:txBody>
      </p:sp>
      <p:sp>
        <p:nvSpPr>
          <p:cNvPr id="84105" name="矩形 84104"/>
          <p:cNvSpPr/>
          <p:nvPr/>
        </p:nvSpPr>
        <p:spPr>
          <a:xfrm>
            <a:off x="4211638" y="5372845"/>
            <a:ext cx="1439862" cy="503237"/>
          </a:xfrm>
          <a:prstGeom prst="rect">
            <a:avLst/>
          </a:prstGeom>
          <a:noFill/>
          <a:ln w="9525">
            <a:noFill/>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3</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5}</a:t>
            </a:r>
          </a:p>
        </p:txBody>
      </p:sp>
      <p:graphicFrame>
        <p:nvGraphicFramePr>
          <p:cNvPr id="84106" name="对象 84105"/>
          <p:cNvGraphicFramePr/>
          <p:nvPr>
            <p:extLst>
              <p:ext uri="{D42A27DB-BD31-4B8C-83A1-F6EECF244321}">
                <p14:modId xmlns:p14="http://schemas.microsoft.com/office/powerpoint/2010/main" val="2665059991"/>
              </p:ext>
            </p:extLst>
          </p:nvPr>
        </p:nvGraphicFramePr>
        <p:xfrm>
          <a:off x="6635750" y="5019936"/>
          <a:ext cx="2209800" cy="1447800"/>
        </p:xfrm>
        <a:graphic>
          <a:graphicData uri="http://schemas.openxmlformats.org/presentationml/2006/ole">
            <mc:AlternateContent xmlns:mc="http://schemas.openxmlformats.org/markup-compatibility/2006">
              <mc:Choice xmlns:v="urn:schemas-microsoft-com:vml" Requires="v">
                <p:oleObj spid="_x0000_s34047" r:id="rId6" imgW="9502140" imgH="3025140" progId="MSPhotoEd.3">
                  <p:embed/>
                </p:oleObj>
              </mc:Choice>
              <mc:Fallback>
                <p:oleObj r:id="rId6" imgW="9502140" imgH="3025140" progId="MSPhotoEd.3">
                  <p:embed/>
                  <p:pic>
                    <p:nvPicPr>
                      <p:cNvPr id="84106" name="对象 84105"/>
                      <p:cNvPicPr/>
                      <p:nvPr/>
                    </p:nvPicPr>
                    <p:blipFill>
                      <a:blip r:embed="rId7"/>
                      <a:srcRect r="55441" b="20833"/>
                      <a:stretch>
                        <a:fillRect/>
                      </a:stretch>
                    </p:blipFill>
                    <p:spPr>
                      <a:xfrm>
                        <a:off x="6635750" y="5019936"/>
                        <a:ext cx="2209800" cy="1447800"/>
                      </a:xfrm>
                      <a:prstGeom prst="rect">
                        <a:avLst/>
                      </a:prstGeom>
                      <a:noFill/>
                      <a:ln w="9525" cap="flat" cmpd="sng">
                        <a:solidFill>
                          <a:srgbClr val="990000"/>
                        </a:solidFill>
                        <a:prstDash val="solid"/>
                        <a:miter/>
                        <a:headEnd type="none" w="med" len="med"/>
                        <a:tailEnd type="none" w="med" len="med"/>
                      </a:ln>
                    </p:spPr>
                  </p:pic>
                </p:oleObj>
              </mc:Fallback>
            </mc:AlternateContent>
          </a:graphicData>
        </a:graphic>
      </p:graphicFrame>
    </p:spTree>
    <p:extLst>
      <p:ext uri="{BB962C8B-B14F-4D97-AF65-F5344CB8AC3E}">
        <p14:creationId xmlns:p14="http://schemas.microsoft.com/office/powerpoint/2010/main" val="78342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970"/>
                                        </p:tgtEl>
                                        <p:attrNameLst>
                                          <p:attrName>style.visibility</p:attrName>
                                        </p:attrNameLst>
                                      </p:cBhvr>
                                      <p:to>
                                        <p:strVal val="visible"/>
                                      </p:to>
                                    </p:set>
                                    <p:animEffect transition="in" filter="wipe(left)">
                                      <p:cBhvr>
                                        <p:cTn id="7" dur="500"/>
                                        <p:tgtEl>
                                          <p:spTgt spid="8397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84042"/>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499"/>
                                          </p:stCondLst>
                                        </p:cTn>
                                        <p:tgtEl>
                                          <p:spTgt spid="84043"/>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499"/>
                                          </p:stCondLst>
                                        </p:cTn>
                                        <p:tgtEl>
                                          <p:spTgt spid="84044"/>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nodeType="afterEffect">
                                  <p:stCondLst>
                                    <p:cond delay="0"/>
                                  </p:stCondLst>
                                  <p:childTnLst>
                                    <p:set>
                                      <p:cBhvr>
                                        <p:cTn id="20" dur="1" fill="hold">
                                          <p:stCondLst>
                                            <p:cond delay="499"/>
                                          </p:stCondLst>
                                        </p:cTn>
                                        <p:tgtEl>
                                          <p:spTgt spid="84045"/>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nodeType="afterEffect">
                                  <p:stCondLst>
                                    <p:cond delay="0"/>
                                  </p:stCondLst>
                                  <p:childTnLst>
                                    <p:set>
                                      <p:cBhvr>
                                        <p:cTn id="23" dur="1" fill="hold">
                                          <p:stCondLst>
                                            <p:cond delay="499"/>
                                          </p:stCondLst>
                                        </p:cTn>
                                        <p:tgtEl>
                                          <p:spTgt spid="84046"/>
                                        </p:tgtEl>
                                        <p:attrNameLst>
                                          <p:attrName>style.visibility</p:attrName>
                                        </p:attrNameLst>
                                      </p:cBhvr>
                                      <p:to>
                                        <p:strVal val="visible"/>
                                      </p:to>
                                    </p:set>
                                  </p:childTnLst>
                                </p:cTn>
                              </p:par>
                            </p:childTnLst>
                          </p:cTn>
                        </p:par>
                        <p:par>
                          <p:cTn id="24" fill="hold">
                            <p:stCondLst>
                              <p:cond delay="2500"/>
                            </p:stCondLst>
                            <p:childTnLst>
                              <p:par>
                                <p:cTn id="25" presetID="1" presetClass="entr" presetSubtype="0" fill="hold" nodeType="afterEffect">
                                  <p:stCondLst>
                                    <p:cond delay="0"/>
                                  </p:stCondLst>
                                  <p:childTnLst>
                                    <p:set>
                                      <p:cBhvr>
                                        <p:cTn id="26" dur="1" fill="hold">
                                          <p:stCondLst>
                                            <p:cond delay="499"/>
                                          </p:stCondLst>
                                        </p:cTn>
                                        <p:tgtEl>
                                          <p:spTgt spid="84047"/>
                                        </p:tgtEl>
                                        <p:attrNameLst>
                                          <p:attrName>style.visibility</p:attrName>
                                        </p:attrNameLst>
                                      </p:cBhvr>
                                      <p:to>
                                        <p:strVal val="visible"/>
                                      </p:to>
                                    </p:set>
                                  </p:childTnLst>
                                </p:cTn>
                              </p:par>
                            </p:childTnLst>
                          </p:cTn>
                        </p:par>
                        <p:par>
                          <p:cTn id="27" fill="hold">
                            <p:stCondLst>
                              <p:cond delay="3000"/>
                            </p:stCondLst>
                            <p:childTnLst>
                              <p:par>
                                <p:cTn id="28" presetID="1" presetClass="entr" presetSubtype="0" fill="hold" nodeType="afterEffect">
                                  <p:stCondLst>
                                    <p:cond delay="0"/>
                                  </p:stCondLst>
                                  <p:childTnLst>
                                    <p:set>
                                      <p:cBhvr>
                                        <p:cTn id="29" dur="1" fill="hold">
                                          <p:stCondLst>
                                            <p:cond delay="499"/>
                                          </p:stCondLst>
                                        </p:cTn>
                                        <p:tgtEl>
                                          <p:spTgt spid="84048"/>
                                        </p:tgtEl>
                                        <p:attrNameLst>
                                          <p:attrName>style.visibility</p:attrName>
                                        </p:attrNameLst>
                                      </p:cBhvr>
                                      <p:to>
                                        <p:strVal val="visible"/>
                                      </p:to>
                                    </p:set>
                                  </p:childTnLst>
                                </p:cTn>
                              </p:par>
                            </p:childTnLst>
                          </p:cTn>
                        </p:par>
                        <p:par>
                          <p:cTn id="30" fill="hold">
                            <p:stCondLst>
                              <p:cond delay="3500"/>
                            </p:stCondLst>
                            <p:childTnLst>
                              <p:par>
                                <p:cTn id="31" presetID="1" presetClass="entr" presetSubtype="0" fill="hold" nodeType="afterEffect">
                                  <p:stCondLst>
                                    <p:cond delay="0"/>
                                  </p:stCondLst>
                                  <p:childTnLst>
                                    <p:set>
                                      <p:cBhvr>
                                        <p:cTn id="32" dur="1" fill="hold">
                                          <p:stCondLst>
                                            <p:cond delay="499"/>
                                          </p:stCondLst>
                                        </p:cTn>
                                        <p:tgtEl>
                                          <p:spTgt spid="84049"/>
                                        </p:tgtEl>
                                        <p:attrNameLst>
                                          <p:attrName>style.visibility</p:attrName>
                                        </p:attrNameLst>
                                      </p:cBhvr>
                                      <p:to>
                                        <p:strVal val="visible"/>
                                      </p:to>
                                    </p:set>
                                  </p:childTnLst>
                                </p:cTn>
                              </p:par>
                            </p:childTnLst>
                          </p:cTn>
                        </p:par>
                        <p:par>
                          <p:cTn id="33" fill="hold">
                            <p:stCondLst>
                              <p:cond delay="4000"/>
                            </p:stCondLst>
                            <p:childTnLst>
                              <p:par>
                                <p:cTn id="34" presetID="1" presetClass="entr" presetSubtype="0" fill="hold" nodeType="afterEffect">
                                  <p:stCondLst>
                                    <p:cond delay="0"/>
                                  </p:stCondLst>
                                  <p:childTnLst>
                                    <p:set>
                                      <p:cBhvr>
                                        <p:cTn id="35" dur="1" fill="hold">
                                          <p:stCondLst>
                                            <p:cond delay="499"/>
                                          </p:stCondLst>
                                        </p:cTn>
                                        <p:tgtEl>
                                          <p:spTgt spid="84050"/>
                                        </p:tgtEl>
                                        <p:attrNameLst>
                                          <p:attrName>style.visibility</p:attrName>
                                        </p:attrNameLst>
                                      </p:cBhvr>
                                      <p:to>
                                        <p:strVal val="visible"/>
                                      </p:to>
                                    </p:set>
                                  </p:childTnLst>
                                </p:cTn>
                              </p:par>
                            </p:childTnLst>
                          </p:cTn>
                        </p:par>
                        <p:par>
                          <p:cTn id="36" fill="hold">
                            <p:stCondLst>
                              <p:cond delay="4500"/>
                            </p:stCondLst>
                            <p:childTnLst>
                              <p:par>
                                <p:cTn id="37" presetID="1" presetClass="entr" presetSubtype="0" fill="hold" nodeType="afterEffect">
                                  <p:stCondLst>
                                    <p:cond delay="0"/>
                                  </p:stCondLst>
                                  <p:childTnLst>
                                    <p:set>
                                      <p:cBhvr>
                                        <p:cTn id="38" dur="1" fill="hold">
                                          <p:stCondLst>
                                            <p:cond delay="499"/>
                                          </p:stCondLst>
                                        </p:cTn>
                                        <p:tgtEl>
                                          <p:spTgt spid="84051"/>
                                        </p:tgtEl>
                                        <p:attrNameLst>
                                          <p:attrName>style.visibility</p:attrName>
                                        </p:attrNameLst>
                                      </p:cBhvr>
                                      <p:to>
                                        <p:strVal val="visible"/>
                                      </p:to>
                                    </p:set>
                                  </p:childTnLst>
                                </p:cTn>
                              </p:par>
                            </p:childTnLst>
                          </p:cTn>
                        </p:par>
                        <p:par>
                          <p:cTn id="39" fill="hold">
                            <p:stCondLst>
                              <p:cond delay="5000"/>
                            </p:stCondLst>
                            <p:childTnLst>
                              <p:par>
                                <p:cTn id="40" presetID="1" presetClass="entr" presetSubtype="0" fill="hold" nodeType="afterEffect">
                                  <p:stCondLst>
                                    <p:cond delay="0"/>
                                  </p:stCondLst>
                                  <p:childTnLst>
                                    <p:set>
                                      <p:cBhvr>
                                        <p:cTn id="41" dur="1" fill="hold">
                                          <p:stCondLst>
                                            <p:cond delay="499"/>
                                          </p:stCondLst>
                                        </p:cTn>
                                        <p:tgtEl>
                                          <p:spTgt spid="84052"/>
                                        </p:tgtEl>
                                        <p:attrNameLst>
                                          <p:attrName>style.visibility</p:attrName>
                                        </p:attrNameLst>
                                      </p:cBhvr>
                                      <p:to>
                                        <p:strVal val="visible"/>
                                      </p:to>
                                    </p:set>
                                  </p:childTnLst>
                                </p:cTn>
                              </p:par>
                            </p:childTnLst>
                          </p:cTn>
                        </p:par>
                        <p:par>
                          <p:cTn id="42" fill="hold">
                            <p:stCondLst>
                              <p:cond delay="5500"/>
                            </p:stCondLst>
                            <p:childTnLst>
                              <p:par>
                                <p:cTn id="43" presetID="1" presetClass="entr" presetSubtype="0" fill="hold" nodeType="afterEffect">
                                  <p:stCondLst>
                                    <p:cond delay="0"/>
                                  </p:stCondLst>
                                  <p:childTnLst>
                                    <p:set>
                                      <p:cBhvr>
                                        <p:cTn id="44" dur="1" fill="hold">
                                          <p:stCondLst>
                                            <p:cond delay="499"/>
                                          </p:stCondLst>
                                        </p:cTn>
                                        <p:tgtEl>
                                          <p:spTgt spid="84053"/>
                                        </p:tgtEl>
                                        <p:attrNameLst>
                                          <p:attrName>style.visibility</p:attrName>
                                        </p:attrNameLst>
                                      </p:cBhvr>
                                      <p:to>
                                        <p:strVal val="visible"/>
                                      </p:to>
                                    </p:set>
                                  </p:childTnLst>
                                </p:cTn>
                              </p:par>
                            </p:childTnLst>
                          </p:cTn>
                        </p:par>
                        <p:par>
                          <p:cTn id="45" fill="hold">
                            <p:stCondLst>
                              <p:cond delay="6000"/>
                            </p:stCondLst>
                            <p:childTnLst>
                              <p:par>
                                <p:cTn id="46" presetID="1" presetClass="entr" presetSubtype="0" fill="hold" nodeType="afterEffect">
                                  <p:stCondLst>
                                    <p:cond delay="0"/>
                                  </p:stCondLst>
                                  <p:childTnLst>
                                    <p:set>
                                      <p:cBhvr>
                                        <p:cTn id="47" dur="1" fill="hold">
                                          <p:stCondLst>
                                            <p:cond delay="499"/>
                                          </p:stCondLst>
                                        </p:cTn>
                                        <p:tgtEl>
                                          <p:spTgt spid="84054"/>
                                        </p:tgtEl>
                                        <p:attrNameLst>
                                          <p:attrName>style.visibility</p:attrName>
                                        </p:attrNameLst>
                                      </p:cBhvr>
                                      <p:to>
                                        <p:strVal val="visible"/>
                                      </p:to>
                                    </p:set>
                                  </p:childTnLst>
                                </p:cTn>
                              </p:par>
                            </p:childTnLst>
                          </p:cTn>
                        </p:par>
                        <p:par>
                          <p:cTn id="48" fill="hold">
                            <p:stCondLst>
                              <p:cond delay="6500"/>
                            </p:stCondLst>
                            <p:childTnLst>
                              <p:par>
                                <p:cTn id="49" presetID="1" presetClass="entr" presetSubtype="0" fill="hold" grpId="0" nodeType="afterEffect">
                                  <p:stCondLst>
                                    <p:cond delay="0"/>
                                  </p:stCondLst>
                                  <p:childTnLst>
                                    <p:set>
                                      <p:cBhvr>
                                        <p:cTn id="50" dur="1" fill="hold">
                                          <p:stCondLst>
                                            <p:cond delay="499"/>
                                          </p:stCondLst>
                                        </p:cTn>
                                        <p:tgtEl>
                                          <p:spTgt spid="84055"/>
                                        </p:tgtEl>
                                        <p:attrNameLst>
                                          <p:attrName>style.visibility</p:attrName>
                                        </p:attrNameLst>
                                      </p:cBhvr>
                                      <p:to>
                                        <p:strVal val="visible"/>
                                      </p:to>
                                    </p:set>
                                  </p:childTnLst>
                                </p:cTn>
                              </p:par>
                            </p:childTnLst>
                          </p:cTn>
                        </p:par>
                        <p:par>
                          <p:cTn id="51" fill="hold">
                            <p:stCondLst>
                              <p:cond delay="7000"/>
                            </p:stCondLst>
                            <p:childTnLst>
                              <p:par>
                                <p:cTn id="52" presetID="1" presetClass="entr" presetSubtype="0" fill="hold" nodeType="afterEffect">
                                  <p:stCondLst>
                                    <p:cond delay="0"/>
                                  </p:stCondLst>
                                  <p:childTnLst>
                                    <p:set>
                                      <p:cBhvr>
                                        <p:cTn id="53" dur="1" fill="hold">
                                          <p:stCondLst>
                                            <p:cond delay="499"/>
                                          </p:stCondLst>
                                        </p:cTn>
                                        <p:tgtEl>
                                          <p:spTgt spid="84056"/>
                                        </p:tgtEl>
                                        <p:attrNameLst>
                                          <p:attrName>style.visibility</p:attrName>
                                        </p:attrNameLst>
                                      </p:cBhvr>
                                      <p:to>
                                        <p:strVal val="visible"/>
                                      </p:to>
                                    </p:set>
                                  </p:childTnLst>
                                </p:cTn>
                              </p:par>
                            </p:childTnLst>
                          </p:cTn>
                        </p:par>
                        <p:par>
                          <p:cTn id="54" fill="hold">
                            <p:stCondLst>
                              <p:cond delay="7500"/>
                            </p:stCondLst>
                            <p:childTnLst>
                              <p:par>
                                <p:cTn id="55" presetID="1" presetClass="entr" presetSubtype="0" fill="hold" nodeType="afterEffect">
                                  <p:stCondLst>
                                    <p:cond delay="0"/>
                                  </p:stCondLst>
                                  <p:childTnLst>
                                    <p:set>
                                      <p:cBhvr>
                                        <p:cTn id="56" dur="1" fill="hold">
                                          <p:stCondLst>
                                            <p:cond delay="499"/>
                                          </p:stCondLst>
                                        </p:cTn>
                                        <p:tgtEl>
                                          <p:spTgt spid="84057"/>
                                        </p:tgtEl>
                                        <p:attrNameLst>
                                          <p:attrName>style.visibility</p:attrName>
                                        </p:attrNameLst>
                                      </p:cBhvr>
                                      <p:to>
                                        <p:strVal val="visible"/>
                                      </p:to>
                                    </p:set>
                                  </p:childTnLst>
                                </p:cTn>
                              </p:par>
                            </p:childTnLst>
                          </p:cTn>
                        </p:par>
                        <p:par>
                          <p:cTn id="57" fill="hold">
                            <p:stCondLst>
                              <p:cond delay="8000"/>
                            </p:stCondLst>
                            <p:childTnLst>
                              <p:par>
                                <p:cTn id="58" presetID="1" presetClass="entr" presetSubtype="0" fill="hold" nodeType="afterEffect">
                                  <p:stCondLst>
                                    <p:cond delay="0"/>
                                  </p:stCondLst>
                                  <p:childTnLst>
                                    <p:set>
                                      <p:cBhvr>
                                        <p:cTn id="59" dur="1" fill="hold">
                                          <p:stCondLst>
                                            <p:cond delay="499"/>
                                          </p:stCondLst>
                                        </p:cTn>
                                        <p:tgtEl>
                                          <p:spTgt spid="84058"/>
                                        </p:tgtEl>
                                        <p:attrNameLst>
                                          <p:attrName>style.visibility</p:attrName>
                                        </p:attrNameLst>
                                      </p:cBhvr>
                                      <p:to>
                                        <p:strVal val="visible"/>
                                      </p:to>
                                    </p:set>
                                  </p:childTnLst>
                                </p:cTn>
                              </p:par>
                            </p:childTnLst>
                          </p:cTn>
                        </p:par>
                        <p:par>
                          <p:cTn id="60" fill="hold">
                            <p:stCondLst>
                              <p:cond delay="8500"/>
                            </p:stCondLst>
                            <p:childTnLst>
                              <p:par>
                                <p:cTn id="61" presetID="1" presetClass="entr" presetSubtype="0" fill="hold" nodeType="afterEffect">
                                  <p:stCondLst>
                                    <p:cond delay="0"/>
                                  </p:stCondLst>
                                  <p:childTnLst>
                                    <p:set>
                                      <p:cBhvr>
                                        <p:cTn id="62" dur="1" fill="hold">
                                          <p:stCondLst>
                                            <p:cond delay="499"/>
                                          </p:stCondLst>
                                        </p:cTn>
                                        <p:tgtEl>
                                          <p:spTgt spid="84059"/>
                                        </p:tgtEl>
                                        <p:attrNameLst>
                                          <p:attrName>style.visibility</p:attrName>
                                        </p:attrNameLst>
                                      </p:cBhvr>
                                      <p:to>
                                        <p:strVal val="visible"/>
                                      </p:to>
                                    </p:set>
                                  </p:childTnLst>
                                </p:cTn>
                              </p:par>
                            </p:childTnLst>
                          </p:cTn>
                        </p:par>
                        <p:par>
                          <p:cTn id="63" fill="hold">
                            <p:stCondLst>
                              <p:cond delay="9000"/>
                            </p:stCondLst>
                            <p:childTnLst>
                              <p:par>
                                <p:cTn id="64" presetID="1" presetClass="entr" presetSubtype="0" fill="hold" nodeType="afterEffect">
                                  <p:stCondLst>
                                    <p:cond delay="0"/>
                                  </p:stCondLst>
                                  <p:childTnLst>
                                    <p:set>
                                      <p:cBhvr>
                                        <p:cTn id="65" dur="1" fill="hold">
                                          <p:stCondLst>
                                            <p:cond delay="499"/>
                                          </p:stCondLst>
                                        </p:cTn>
                                        <p:tgtEl>
                                          <p:spTgt spid="84060"/>
                                        </p:tgtEl>
                                        <p:attrNameLst>
                                          <p:attrName>style.visibility</p:attrName>
                                        </p:attrNameLst>
                                      </p:cBhvr>
                                      <p:to>
                                        <p:strVal val="visible"/>
                                      </p:to>
                                    </p:set>
                                  </p:childTnLst>
                                </p:cTn>
                              </p:par>
                            </p:childTnLst>
                          </p:cTn>
                        </p:par>
                        <p:par>
                          <p:cTn id="66" fill="hold">
                            <p:stCondLst>
                              <p:cond delay="9500"/>
                            </p:stCondLst>
                            <p:childTnLst>
                              <p:par>
                                <p:cTn id="67" presetID="1" presetClass="entr" presetSubtype="0" fill="hold" nodeType="afterEffect">
                                  <p:stCondLst>
                                    <p:cond delay="0"/>
                                  </p:stCondLst>
                                  <p:childTnLst>
                                    <p:set>
                                      <p:cBhvr>
                                        <p:cTn id="68" dur="1" fill="hold">
                                          <p:stCondLst>
                                            <p:cond delay="499"/>
                                          </p:stCondLst>
                                        </p:cTn>
                                        <p:tgtEl>
                                          <p:spTgt spid="84061"/>
                                        </p:tgtEl>
                                        <p:attrNameLst>
                                          <p:attrName>style.visibility</p:attrName>
                                        </p:attrNameLst>
                                      </p:cBhvr>
                                      <p:to>
                                        <p:strVal val="visible"/>
                                      </p:to>
                                    </p:set>
                                  </p:childTnLst>
                                </p:cTn>
                              </p:par>
                            </p:childTnLst>
                          </p:cTn>
                        </p:par>
                        <p:par>
                          <p:cTn id="69" fill="hold">
                            <p:stCondLst>
                              <p:cond delay="10000"/>
                            </p:stCondLst>
                            <p:childTnLst>
                              <p:par>
                                <p:cTn id="70" presetID="1" presetClass="entr" presetSubtype="0" fill="hold" nodeType="afterEffect">
                                  <p:stCondLst>
                                    <p:cond delay="0"/>
                                  </p:stCondLst>
                                  <p:childTnLst>
                                    <p:set>
                                      <p:cBhvr>
                                        <p:cTn id="71" dur="1" fill="hold">
                                          <p:stCondLst>
                                            <p:cond delay="499"/>
                                          </p:stCondLst>
                                        </p:cTn>
                                        <p:tgtEl>
                                          <p:spTgt spid="84062"/>
                                        </p:tgtEl>
                                        <p:attrNameLst>
                                          <p:attrName>style.visibility</p:attrName>
                                        </p:attrNameLst>
                                      </p:cBhvr>
                                      <p:to>
                                        <p:strVal val="visible"/>
                                      </p:to>
                                    </p:set>
                                  </p:childTnLst>
                                </p:cTn>
                              </p:par>
                            </p:childTnLst>
                          </p:cTn>
                        </p:par>
                        <p:par>
                          <p:cTn id="72" fill="hold">
                            <p:stCondLst>
                              <p:cond delay="10500"/>
                            </p:stCondLst>
                            <p:childTnLst>
                              <p:par>
                                <p:cTn id="73" presetID="1" presetClass="entr" presetSubtype="0" fill="hold" nodeType="afterEffect">
                                  <p:stCondLst>
                                    <p:cond delay="0"/>
                                  </p:stCondLst>
                                  <p:childTnLst>
                                    <p:set>
                                      <p:cBhvr>
                                        <p:cTn id="74" dur="1" fill="hold">
                                          <p:stCondLst>
                                            <p:cond delay="499"/>
                                          </p:stCondLst>
                                        </p:cTn>
                                        <p:tgtEl>
                                          <p:spTgt spid="84063"/>
                                        </p:tgtEl>
                                        <p:attrNameLst>
                                          <p:attrName>style.visibility</p:attrName>
                                        </p:attrNameLst>
                                      </p:cBhvr>
                                      <p:to>
                                        <p:strVal val="visible"/>
                                      </p:to>
                                    </p:set>
                                  </p:childTnLst>
                                </p:cTn>
                              </p:par>
                            </p:childTnLst>
                          </p:cTn>
                        </p:par>
                        <p:par>
                          <p:cTn id="75" fill="hold">
                            <p:stCondLst>
                              <p:cond delay="11000"/>
                            </p:stCondLst>
                            <p:childTnLst>
                              <p:par>
                                <p:cTn id="76" presetID="1" presetClass="entr" presetSubtype="0" fill="hold" nodeType="afterEffect">
                                  <p:stCondLst>
                                    <p:cond delay="0"/>
                                  </p:stCondLst>
                                  <p:childTnLst>
                                    <p:set>
                                      <p:cBhvr>
                                        <p:cTn id="77" dur="1" fill="hold">
                                          <p:stCondLst>
                                            <p:cond delay="499"/>
                                          </p:stCondLst>
                                        </p:cTn>
                                        <p:tgtEl>
                                          <p:spTgt spid="84064"/>
                                        </p:tgtEl>
                                        <p:attrNameLst>
                                          <p:attrName>style.visibility</p:attrName>
                                        </p:attrNameLst>
                                      </p:cBhvr>
                                      <p:to>
                                        <p:strVal val="visible"/>
                                      </p:to>
                                    </p:set>
                                  </p:childTnLst>
                                </p:cTn>
                              </p:par>
                            </p:childTnLst>
                          </p:cTn>
                        </p:par>
                        <p:par>
                          <p:cTn id="78" fill="hold">
                            <p:stCondLst>
                              <p:cond delay="11500"/>
                            </p:stCondLst>
                            <p:childTnLst>
                              <p:par>
                                <p:cTn id="79" presetID="1" presetClass="entr" presetSubtype="0" fill="hold" nodeType="afterEffect">
                                  <p:stCondLst>
                                    <p:cond delay="0"/>
                                  </p:stCondLst>
                                  <p:childTnLst>
                                    <p:set>
                                      <p:cBhvr>
                                        <p:cTn id="80" dur="1" fill="hold">
                                          <p:stCondLst>
                                            <p:cond delay="499"/>
                                          </p:stCondLst>
                                        </p:cTn>
                                        <p:tgtEl>
                                          <p:spTgt spid="84065"/>
                                        </p:tgtEl>
                                        <p:attrNameLst>
                                          <p:attrName>style.visibility</p:attrName>
                                        </p:attrNameLst>
                                      </p:cBhvr>
                                      <p:to>
                                        <p:strVal val="visible"/>
                                      </p:to>
                                    </p:set>
                                  </p:childTnLst>
                                </p:cTn>
                              </p:par>
                            </p:childTnLst>
                          </p:cTn>
                        </p:par>
                        <p:par>
                          <p:cTn id="81" fill="hold">
                            <p:stCondLst>
                              <p:cond delay="12000"/>
                            </p:stCondLst>
                            <p:childTnLst>
                              <p:par>
                                <p:cTn id="82" presetID="1" presetClass="entr" presetSubtype="0" fill="hold" nodeType="afterEffect">
                                  <p:stCondLst>
                                    <p:cond delay="0"/>
                                  </p:stCondLst>
                                  <p:childTnLst>
                                    <p:set>
                                      <p:cBhvr>
                                        <p:cTn id="83" dur="1" fill="hold">
                                          <p:stCondLst>
                                            <p:cond delay="499"/>
                                          </p:stCondLst>
                                        </p:cTn>
                                        <p:tgtEl>
                                          <p:spTgt spid="84066"/>
                                        </p:tgtEl>
                                        <p:attrNameLst>
                                          <p:attrName>style.visibility</p:attrName>
                                        </p:attrNameLst>
                                      </p:cBhvr>
                                      <p:to>
                                        <p:strVal val="visible"/>
                                      </p:to>
                                    </p:set>
                                  </p:childTnLst>
                                </p:cTn>
                              </p:par>
                            </p:childTnLst>
                          </p:cTn>
                        </p:par>
                        <p:par>
                          <p:cTn id="84" fill="hold">
                            <p:stCondLst>
                              <p:cond delay="12500"/>
                            </p:stCondLst>
                            <p:childTnLst>
                              <p:par>
                                <p:cTn id="85" presetID="1" presetClass="entr" presetSubtype="0" fill="hold" nodeType="afterEffect">
                                  <p:stCondLst>
                                    <p:cond delay="0"/>
                                  </p:stCondLst>
                                  <p:childTnLst>
                                    <p:set>
                                      <p:cBhvr>
                                        <p:cTn id="86" dur="1" fill="hold">
                                          <p:stCondLst>
                                            <p:cond delay="499"/>
                                          </p:stCondLst>
                                        </p:cTn>
                                        <p:tgtEl>
                                          <p:spTgt spid="84067"/>
                                        </p:tgtEl>
                                        <p:attrNameLst>
                                          <p:attrName>style.visibility</p:attrName>
                                        </p:attrNameLst>
                                      </p:cBhvr>
                                      <p:to>
                                        <p:strVal val="visible"/>
                                      </p:to>
                                    </p:set>
                                  </p:childTnLst>
                                </p:cTn>
                              </p:par>
                            </p:childTnLst>
                          </p:cTn>
                        </p:par>
                        <p:par>
                          <p:cTn id="87" fill="hold">
                            <p:stCondLst>
                              <p:cond delay="13000"/>
                            </p:stCondLst>
                            <p:childTnLst>
                              <p:par>
                                <p:cTn id="88" presetID="1" presetClass="entr" presetSubtype="0" fill="hold" nodeType="afterEffect">
                                  <p:stCondLst>
                                    <p:cond delay="0"/>
                                  </p:stCondLst>
                                  <p:childTnLst>
                                    <p:set>
                                      <p:cBhvr>
                                        <p:cTn id="89" dur="1" fill="hold">
                                          <p:stCondLst>
                                            <p:cond delay="499"/>
                                          </p:stCondLst>
                                        </p:cTn>
                                        <p:tgtEl>
                                          <p:spTgt spid="84068"/>
                                        </p:tgtEl>
                                        <p:attrNameLst>
                                          <p:attrName>style.visibility</p:attrName>
                                        </p:attrNameLst>
                                      </p:cBhvr>
                                      <p:to>
                                        <p:strVal val="visible"/>
                                      </p:to>
                                    </p:set>
                                  </p:childTnLst>
                                </p:cTn>
                              </p:par>
                            </p:childTnLst>
                          </p:cTn>
                        </p:par>
                        <p:par>
                          <p:cTn id="90" fill="hold">
                            <p:stCondLst>
                              <p:cond delay="13500"/>
                            </p:stCondLst>
                            <p:childTnLst>
                              <p:par>
                                <p:cTn id="91" presetID="1" presetClass="entr" presetSubtype="0" fill="hold" nodeType="afterEffect">
                                  <p:stCondLst>
                                    <p:cond delay="0"/>
                                  </p:stCondLst>
                                  <p:childTnLst>
                                    <p:set>
                                      <p:cBhvr>
                                        <p:cTn id="92" dur="1" fill="hold">
                                          <p:stCondLst>
                                            <p:cond delay="499"/>
                                          </p:stCondLst>
                                        </p:cTn>
                                        <p:tgtEl>
                                          <p:spTgt spid="84069"/>
                                        </p:tgtEl>
                                        <p:attrNameLst>
                                          <p:attrName>style.visibility</p:attrName>
                                        </p:attrNameLst>
                                      </p:cBhvr>
                                      <p:to>
                                        <p:strVal val="visible"/>
                                      </p:to>
                                    </p:set>
                                  </p:childTnLst>
                                </p:cTn>
                              </p:par>
                            </p:childTnLst>
                          </p:cTn>
                        </p:par>
                        <p:par>
                          <p:cTn id="93" fill="hold">
                            <p:stCondLst>
                              <p:cond delay="14000"/>
                            </p:stCondLst>
                            <p:childTnLst>
                              <p:par>
                                <p:cTn id="94" presetID="1" presetClass="entr" presetSubtype="0" fill="hold" nodeType="afterEffect">
                                  <p:stCondLst>
                                    <p:cond delay="0"/>
                                  </p:stCondLst>
                                  <p:childTnLst>
                                    <p:set>
                                      <p:cBhvr>
                                        <p:cTn id="95" dur="1" fill="hold">
                                          <p:stCondLst>
                                            <p:cond delay="499"/>
                                          </p:stCondLst>
                                        </p:cTn>
                                        <p:tgtEl>
                                          <p:spTgt spid="84070"/>
                                        </p:tgtEl>
                                        <p:attrNameLst>
                                          <p:attrName>style.visibility</p:attrName>
                                        </p:attrNameLst>
                                      </p:cBhvr>
                                      <p:to>
                                        <p:strVal val="visible"/>
                                      </p:to>
                                    </p:set>
                                  </p:childTnLst>
                                </p:cTn>
                              </p:par>
                            </p:childTnLst>
                          </p:cTn>
                        </p:par>
                        <p:par>
                          <p:cTn id="96" fill="hold">
                            <p:stCondLst>
                              <p:cond delay="14500"/>
                            </p:stCondLst>
                            <p:childTnLst>
                              <p:par>
                                <p:cTn id="97" presetID="1" presetClass="entr" presetSubtype="0" fill="hold" nodeType="afterEffect">
                                  <p:stCondLst>
                                    <p:cond delay="0"/>
                                  </p:stCondLst>
                                  <p:childTnLst>
                                    <p:set>
                                      <p:cBhvr>
                                        <p:cTn id="98" dur="1" fill="hold">
                                          <p:stCondLst>
                                            <p:cond delay="499"/>
                                          </p:stCondLst>
                                        </p:cTn>
                                        <p:tgtEl>
                                          <p:spTgt spid="84071"/>
                                        </p:tgtEl>
                                        <p:attrNameLst>
                                          <p:attrName>style.visibility</p:attrName>
                                        </p:attrNameLst>
                                      </p:cBhvr>
                                      <p:to>
                                        <p:strVal val="visible"/>
                                      </p:to>
                                    </p:set>
                                  </p:childTnLst>
                                </p:cTn>
                              </p:par>
                            </p:childTnLst>
                          </p:cTn>
                        </p:par>
                        <p:par>
                          <p:cTn id="99" fill="hold">
                            <p:stCondLst>
                              <p:cond delay="15000"/>
                            </p:stCondLst>
                            <p:childTnLst>
                              <p:par>
                                <p:cTn id="100" presetID="1" presetClass="entr" presetSubtype="0" fill="hold" nodeType="afterEffect">
                                  <p:stCondLst>
                                    <p:cond delay="0"/>
                                  </p:stCondLst>
                                  <p:childTnLst>
                                    <p:set>
                                      <p:cBhvr>
                                        <p:cTn id="101" dur="1" fill="hold">
                                          <p:stCondLst>
                                            <p:cond delay="499"/>
                                          </p:stCondLst>
                                        </p:cTn>
                                        <p:tgtEl>
                                          <p:spTgt spid="84072"/>
                                        </p:tgtEl>
                                        <p:attrNameLst>
                                          <p:attrName>style.visibility</p:attrName>
                                        </p:attrNameLst>
                                      </p:cBhvr>
                                      <p:to>
                                        <p:strVal val="visible"/>
                                      </p:to>
                                    </p:set>
                                  </p:childTnLst>
                                </p:cTn>
                              </p:par>
                            </p:childTnLst>
                          </p:cTn>
                        </p:par>
                        <p:par>
                          <p:cTn id="102" fill="hold">
                            <p:stCondLst>
                              <p:cond delay="15500"/>
                            </p:stCondLst>
                            <p:childTnLst>
                              <p:par>
                                <p:cTn id="103" presetID="1" presetClass="entr" presetSubtype="0" fill="hold" nodeType="afterEffect">
                                  <p:stCondLst>
                                    <p:cond delay="0"/>
                                  </p:stCondLst>
                                  <p:childTnLst>
                                    <p:set>
                                      <p:cBhvr>
                                        <p:cTn id="104" dur="1" fill="hold">
                                          <p:stCondLst>
                                            <p:cond delay="499"/>
                                          </p:stCondLst>
                                        </p:cTn>
                                        <p:tgtEl>
                                          <p:spTgt spid="84073"/>
                                        </p:tgtEl>
                                        <p:attrNameLst>
                                          <p:attrName>style.visibility</p:attrName>
                                        </p:attrNameLst>
                                      </p:cBhvr>
                                      <p:to>
                                        <p:strVal val="visible"/>
                                      </p:to>
                                    </p:set>
                                  </p:childTnLst>
                                </p:cTn>
                              </p:par>
                            </p:childTnLst>
                          </p:cTn>
                        </p:par>
                        <p:par>
                          <p:cTn id="105" fill="hold">
                            <p:stCondLst>
                              <p:cond delay="16000"/>
                            </p:stCondLst>
                            <p:childTnLst>
                              <p:par>
                                <p:cTn id="106" presetID="1" presetClass="entr" presetSubtype="0" fill="hold" nodeType="afterEffect">
                                  <p:stCondLst>
                                    <p:cond delay="0"/>
                                  </p:stCondLst>
                                  <p:childTnLst>
                                    <p:set>
                                      <p:cBhvr>
                                        <p:cTn id="107" dur="1" fill="hold">
                                          <p:stCondLst>
                                            <p:cond delay="499"/>
                                          </p:stCondLst>
                                        </p:cTn>
                                        <p:tgtEl>
                                          <p:spTgt spid="84074"/>
                                        </p:tgtEl>
                                        <p:attrNameLst>
                                          <p:attrName>style.visibility</p:attrName>
                                        </p:attrNameLst>
                                      </p:cBhvr>
                                      <p:to>
                                        <p:strVal val="visible"/>
                                      </p:to>
                                    </p:set>
                                  </p:childTnLst>
                                </p:cTn>
                              </p:par>
                            </p:childTnLst>
                          </p:cTn>
                        </p:par>
                        <p:par>
                          <p:cTn id="108" fill="hold">
                            <p:stCondLst>
                              <p:cond delay="16500"/>
                            </p:stCondLst>
                            <p:childTnLst>
                              <p:par>
                                <p:cTn id="109" presetID="1" presetClass="entr" presetSubtype="0" fill="hold" nodeType="afterEffect">
                                  <p:stCondLst>
                                    <p:cond delay="0"/>
                                  </p:stCondLst>
                                  <p:childTnLst>
                                    <p:set>
                                      <p:cBhvr>
                                        <p:cTn id="110" dur="1" fill="hold">
                                          <p:stCondLst>
                                            <p:cond delay="499"/>
                                          </p:stCondLst>
                                        </p:cTn>
                                        <p:tgtEl>
                                          <p:spTgt spid="84075"/>
                                        </p:tgtEl>
                                        <p:attrNameLst>
                                          <p:attrName>style.visibility</p:attrName>
                                        </p:attrNameLst>
                                      </p:cBhvr>
                                      <p:to>
                                        <p:strVal val="visible"/>
                                      </p:to>
                                    </p:set>
                                  </p:childTnLst>
                                </p:cTn>
                              </p:par>
                            </p:childTnLst>
                          </p:cTn>
                        </p:par>
                        <p:par>
                          <p:cTn id="111" fill="hold">
                            <p:stCondLst>
                              <p:cond delay="17000"/>
                            </p:stCondLst>
                            <p:childTnLst>
                              <p:par>
                                <p:cTn id="112" presetID="1" presetClass="entr" presetSubtype="0" fill="hold" nodeType="afterEffect">
                                  <p:stCondLst>
                                    <p:cond delay="0"/>
                                  </p:stCondLst>
                                  <p:childTnLst>
                                    <p:set>
                                      <p:cBhvr>
                                        <p:cTn id="113" dur="1" fill="hold">
                                          <p:stCondLst>
                                            <p:cond delay="499"/>
                                          </p:stCondLst>
                                        </p:cTn>
                                        <p:tgtEl>
                                          <p:spTgt spid="84076"/>
                                        </p:tgtEl>
                                        <p:attrNameLst>
                                          <p:attrName>style.visibility</p:attrName>
                                        </p:attrNameLst>
                                      </p:cBhvr>
                                      <p:to>
                                        <p:strVal val="visible"/>
                                      </p:to>
                                    </p:set>
                                  </p:childTnLst>
                                </p:cTn>
                              </p:par>
                            </p:childTnLst>
                          </p:cTn>
                        </p:par>
                        <p:par>
                          <p:cTn id="114" fill="hold">
                            <p:stCondLst>
                              <p:cond delay="17500"/>
                            </p:stCondLst>
                            <p:childTnLst>
                              <p:par>
                                <p:cTn id="115" presetID="1" presetClass="entr" presetSubtype="0" fill="hold" nodeType="afterEffect">
                                  <p:stCondLst>
                                    <p:cond delay="0"/>
                                  </p:stCondLst>
                                  <p:childTnLst>
                                    <p:set>
                                      <p:cBhvr>
                                        <p:cTn id="116" dur="1" fill="hold">
                                          <p:stCondLst>
                                            <p:cond delay="499"/>
                                          </p:stCondLst>
                                        </p:cTn>
                                        <p:tgtEl>
                                          <p:spTgt spid="84077"/>
                                        </p:tgtEl>
                                        <p:attrNameLst>
                                          <p:attrName>style.visibility</p:attrName>
                                        </p:attrNameLst>
                                      </p:cBhvr>
                                      <p:to>
                                        <p:strVal val="visible"/>
                                      </p:to>
                                    </p:set>
                                  </p:childTnLst>
                                </p:cTn>
                              </p:par>
                            </p:childTnLst>
                          </p:cTn>
                        </p:par>
                        <p:par>
                          <p:cTn id="117" fill="hold">
                            <p:stCondLst>
                              <p:cond delay="18000"/>
                            </p:stCondLst>
                            <p:childTnLst>
                              <p:par>
                                <p:cTn id="118" presetID="1" presetClass="entr" presetSubtype="0" fill="hold" nodeType="afterEffect">
                                  <p:stCondLst>
                                    <p:cond delay="0"/>
                                  </p:stCondLst>
                                  <p:childTnLst>
                                    <p:set>
                                      <p:cBhvr>
                                        <p:cTn id="119" dur="1" fill="hold">
                                          <p:stCondLst>
                                            <p:cond delay="499"/>
                                          </p:stCondLst>
                                        </p:cTn>
                                        <p:tgtEl>
                                          <p:spTgt spid="84078"/>
                                        </p:tgtEl>
                                        <p:attrNameLst>
                                          <p:attrName>style.visibility</p:attrName>
                                        </p:attrNameLst>
                                      </p:cBhvr>
                                      <p:to>
                                        <p:strVal val="visible"/>
                                      </p:to>
                                    </p:set>
                                  </p:childTnLst>
                                </p:cTn>
                              </p:par>
                            </p:childTnLst>
                          </p:cTn>
                        </p:par>
                        <p:par>
                          <p:cTn id="120" fill="hold">
                            <p:stCondLst>
                              <p:cond delay="18500"/>
                            </p:stCondLst>
                            <p:childTnLst>
                              <p:par>
                                <p:cTn id="121" presetID="1" presetClass="entr" presetSubtype="0" fill="hold" nodeType="afterEffect">
                                  <p:stCondLst>
                                    <p:cond delay="0"/>
                                  </p:stCondLst>
                                  <p:childTnLst>
                                    <p:set>
                                      <p:cBhvr>
                                        <p:cTn id="122" dur="1" fill="hold">
                                          <p:stCondLst>
                                            <p:cond delay="499"/>
                                          </p:stCondLst>
                                        </p:cTn>
                                        <p:tgtEl>
                                          <p:spTgt spid="84079"/>
                                        </p:tgtEl>
                                        <p:attrNameLst>
                                          <p:attrName>style.visibility</p:attrName>
                                        </p:attrNameLst>
                                      </p:cBhvr>
                                      <p:to>
                                        <p:strVal val="visible"/>
                                      </p:to>
                                    </p:set>
                                  </p:childTnLst>
                                </p:cTn>
                              </p:par>
                            </p:childTnLst>
                          </p:cTn>
                        </p:par>
                        <p:par>
                          <p:cTn id="123" fill="hold">
                            <p:stCondLst>
                              <p:cond delay="19000"/>
                            </p:stCondLst>
                            <p:childTnLst>
                              <p:par>
                                <p:cTn id="124" presetID="1" presetClass="entr" presetSubtype="0" fill="hold" nodeType="afterEffect">
                                  <p:stCondLst>
                                    <p:cond delay="0"/>
                                  </p:stCondLst>
                                  <p:childTnLst>
                                    <p:set>
                                      <p:cBhvr>
                                        <p:cTn id="125" dur="1" fill="hold">
                                          <p:stCondLst>
                                            <p:cond delay="499"/>
                                          </p:stCondLst>
                                        </p:cTn>
                                        <p:tgtEl>
                                          <p:spTgt spid="84080"/>
                                        </p:tgtEl>
                                        <p:attrNameLst>
                                          <p:attrName>style.visibility</p:attrName>
                                        </p:attrNameLst>
                                      </p:cBhvr>
                                      <p:to>
                                        <p:strVal val="visible"/>
                                      </p:to>
                                    </p:set>
                                  </p:childTnLst>
                                </p:cTn>
                              </p:par>
                            </p:childTnLst>
                          </p:cTn>
                        </p:par>
                        <p:par>
                          <p:cTn id="126" fill="hold">
                            <p:stCondLst>
                              <p:cond delay="19500"/>
                            </p:stCondLst>
                            <p:childTnLst>
                              <p:par>
                                <p:cTn id="127" presetID="1" presetClass="entr" presetSubtype="0" fill="hold" nodeType="afterEffect">
                                  <p:stCondLst>
                                    <p:cond delay="0"/>
                                  </p:stCondLst>
                                  <p:childTnLst>
                                    <p:set>
                                      <p:cBhvr>
                                        <p:cTn id="128" dur="1" fill="hold">
                                          <p:stCondLst>
                                            <p:cond delay="499"/>
                                          </p:stCondLst>
                                        </p:cTn>
                                        <p:tgtEl>
                                          <p:spTgt spid="84081"/>
                                        </p:tgtEl>
                                        <p:attrNameLst>
                                          <p:attrName>style.visibility</p:attrName>
                                        </p:attrNameLst>
                                      </p:cBhvr>
                                      <p:to>
                                        <p:strVal val="visible"/>
                                      </p:to>
                                    </p:set>
                                  </p:childTnLst>
                                </p:cTn>
                              </p:par>
                            </p:childTnLst>
                          </p:cTn>
                        </p:par>
                        <p:par>
                          <p:cTn id="129" fill="hold">
                            <p:stCondLst>
                              <p:cond delay="20000"/>
                            </p:stCondLst>
                            <p:childTnLst>
                              <p:par>
                                <p:cTn id="130" presetID="1" presetClass="entr" presetSubtype="0" fill="hold" nodeType="afterEffect">
                                  <p:stCondLst>
                                    <p:cond delay="0"/>
                                  </p:stCondLst>
                                  <p:childTnLst>
                                    <p:set>
                                      <p:cBhvr>
                                        <p:cTn id="131" dur="1" fill="hold">
                                          <p:stCondLst>
                                            <p:cond delay="499"/>
                                          </p:stCondLst>
                                        </p:cTn>
                                        <p:tgtEl>
                                          <p:spTgt spid="84082"/>
                                        </p:tgtEl>
                                        <p:attrNameLst>
                                          <p:attrName>style.visibility</p:attrName>
                                        </p:attrNameLst>
                                      </p:cBhvr>
                                      <p:to>
                                        <p:strVal val="visible"/>
                                      </p:to>
                                    </p:set>
                                  </p:childTnLst>
                                </p:cTn>
                              </p:par>
                            </p:childTnLst>
                          </p:cTn>
                        </p:par>
                        <p:par>
                          <p:cTn id="132" fill="hold">
                            <p:stCondLst>
                              <p:cond delay="20500"/>
                            </p:stCondLst>
                            <p:childTnLst>
                              <p:par>
                                <p:cTn id="133" presetID="1" presetClass="entr" presetSubtype="0" fill="hold" nodeType="afterEffect">
                                  <p:stCondLst>
                                    <p:cond delay="0"/>
                                  </p:stCondLst>
                                  <p:childTnLst>
                                    <p:set>
                                      <p:cBhvr>
                                        <p:cTn id="134" dur="1" fill="hold">
                                          <p:stCondLst>
                                            <p:cond delay="499"/>
                                          </p:stCondLst>
                                        </p:cTn>
                                        <p:tgtEl>
                                          <p:spTgt spid="84083"/>
                                        </p:tgtEl>
                                        <p:attrNameLst>
                                          <p:attrName>style.visibility</p:attrName>
                                        </p:attrNameLst>
                                      </p:cBhvr>
                                      <p:to>
                                        <p:strVal val="visible"/>
                                      </p:to>
                                    </p:set>
                                  </p:childTnLst>
                                </p:cTn>
                              </p:par>
                            </p:childTnLst>
                          </p:cTn>
                        </p:par>
                        <p:par>
                          <p:cTn id="135" fill="hold">
                            <p:stCondLst>
                              <p:cond delay="21000"/>
                            </p:stCondLst>
                            <p:childTnLst>
                              <p:par>
                                <p:cTn id="136" presetID="1" presetClass="entr" presetSubtype="0" fill="hold" nodeType="afterEffect">
                                  <p:stCondLst>
                                    <p:cond delay="0"/>
                                  </p:stCondLst>
                                  <p:childTnLst>
                                    <p:set>
                                      <p:cBhvr>
                                        <p:cTn id="137" dur="1" fill="hold">
                                          <p:stCondLst>
                                            <p:cond delay="499"/>
                                          </p:stCondLst>
                                        </p:cTn>
                                        <p:tgtEl>
                                          <p:spTgt spid="84084"/>
                                        </p:tgtEl>
                                        <p:attrNameLst>
                                          <p:attrName>style.visibility</p:attrName>
                                        </p:attrNameLst>
                                      </p:cBhvr>
                                      <p:to>
                                        <p:strVal val="visible"/>
                                      </p:to>
                                    </p:set>
                                  </p:childTnLst>
                                </p:cTn>
                              </p:par>
                            </p:childTnLst>
                          </p:cTn>
                        </p:par>
                        <p:par>
                          <p:cTn id="138" fill="hold">
                            <p:stCondLst>
                              <p:cond delay="21500"/>
                            </p:stCondLst>
                            <p:childTnLst>
                              <p:par>
                                <p:cTn id="139" presetID="1" presetClass="entr" presetSubtype="0" fill="hold" nodeType="afterEffect">
                                  <p:stCondLst>
                                    <p:cond delay="0"/>
                                  </p:stCondLst>
                                  <p:childTnLst>
                                    <p:set>
                                      <p:cBhvr>
                                        <p:cTn id="140" dur="1" fill="hold">
                                          <p:stCondLst>
                                            <p:cond delay="499"/>
                                          </p:stCondLst>
                                        </p:cTn>
                                        <p:tgtEl>
                                          <p:spTgt spid="84085"/>
                                        </p:tgtEl>
                                        <p:attrNameLst>
                                          <p:attrName>style.visibility</p:attrName>
                                        </p:attrNameLst>
                                      </p:cBhvr>
                                      <p:to>
                                        <p:strVal val="visible"/>
                                      </p:to>
                                    </p:set>
                                  </p:childTnLst>
                                </p:cTn>
                              </p:par>
                            </p:childTnLst>
                          </p:cTn>
                        </p:par>
                        <p:par>
                          <p:cTn id="141" fill="hold">
                            <p:stCondLst>
                              <p:cond delay="22000"/>
                            </p:stCondLst>
                            <p:childTnLst>
                              <p:par>
                                <p:cTn id="142" presetID="1" presetClass="entr" presetSubtype="0" fill="hold" nodeType="afterEffect">
                                  <p:stCondLst>
                                    <p:cond delay="0"/>
                                  </p:stCondLst>
                                  <p:childTnLst>
                                    <p:set>
                                      <p:cBhvr>
                                        <p:cTn id="143" dur="1" fill="hold">
                                          <p:stCondLst>
                                            <p:cond delay="499"/>
                                          </p:stCondLst>
                                        </p:cTn>
                                        <p:tgtEl>
                                          <p:spTgt spid="84086"/>
                                        </p:tgtEl>
                                        <p:attrNameLst>
                                          <p:attrName>style.visibility</p:attrName>
                                        </p:attrNameLst>
                                      </p:cBhvr>
                                      <p:to>
                                        <p:strVal val="visible"/>
                                      </p:to>
                                    </p:set>
                                  </p:childTnLst>
                                </p:cTn>
                              </p:par>
                            </p:childTnLst>
                          </p:cTn>
                        </p:par>
                        <p:par>
                          <p:cTn id="144" fill="hold">
                            <p:stCondLst>
                              <p:cond delay="22500"/>
                            </p:stCondLst>
                            <p:childTnLst>
                              <p:par>
                                <p:cTn id="145" presetID="1" presetClass="entr" presetSubtype="0" fill="hold" nodeType="afterEffect">
                                  <p:stCondLst>
                                    <p:cond delay="0"/>
                                  </p:stCondLst>
                                  <p:childTnLst>
                                    <p:set>
                                      <p:cBhvr>
                                        <p:cTn id="146" dur="1" fill="hold">
                                          <p:stCondLst>
                                            <p:cond delay="499"/>
                                          </p:stCondLst>
                                        </p:cTn>
                                        <p:tgtEl>
                                          <p:spTgt spid="84087"/>
                                        </p:tgtEl>
                                        <p:attrNameLst>
                                          <p:attrName>style.visibility</p:attrName>
                                        </p:attrNameLst>
                                      </p:cBhvr>
                                      <p:to>
                                        <p:strVal val="visible"/>
                                      </p:to>
                                    </p:set>
                                  </p:childTnLst>
                                </p:cTn>
                              </p:par>
                            </p:childTnLst>
                          </p:cTn>
                        </p:par>
                        <p:par>
                          <p:cTn id="147" fill="hold">
                            <p:stCondLst>
                              <p:cond delay="23000"/>
                            </p:stCondLst>
                            <p:childTnLst>
                              <p:par>
                                <p:cTn id="148" presetID="1" presetClass="entr" presetSubtype="0" fill="hold" nodeType="afterEffect">
                                  <p:stCondLst>
                                    <p:cond delay="0"/>
                                  </p:stCondLst>
                                  <p:childTnLst>
                                    <p:set>
                                      <p:cBhvr>
                                        <p:cTn id="149" dur="1" fill="hold">
                                          <p:stCondLst>
                                            <p:cond delay="499"/>
                                          </p:stCondLst>
                                        </p:cTn>
                                        <p:tgtEl>
                                          <p:spTgt spid="84088"/>
                                        </p:tgtEl>
                                        <p:attrNameLst>
                                          <p:attrName>style.visibility</p:attrName>
                                        </p:attrNameLst>
                                      </p:cBhvr>
                                      <p:to>
                                        <p:strVal val="visible"/>
                                      </p:to>
                                    </p:set>
                                  </p:childTnLst>
                                </p:cTn>
                              </p:par>
                            </p:childTnLst>
                          </p:cTn>
                        </p:par>
                        <p:par>
                          <p:cTn id="150" fill="hold">
                            <p:stCondLst>
                              <p:cond delay="23500"/>
                            </p:stCondLst>
                            <p:childTnLst>
                              <p:par>
                                <p:cTn id="151" presetID="1" presetClass="entr" presetSubtype="0" fill="hold" nodeType="afterEffect">
                                  <p:stCondLst>
                                    <p:cond delay="0"/>
                                  </p:stCondLst>
                                  <p:childTnLst>
                                    <p:set>
                                      <p:cBhvr>
                                        <p:cTn id="152" dur="1" fill="hold">
                                          <p:stCondLst>
                                            <p:cond delay="499"/>
                                          </p:stCondLst>
                                        </p:cTn>
                                        <p:tgtEl>
                                          <p:spTgt spid="84089"/>
                                        </p:tgtEl>
                                        <p:attrNameLst>
                                          <p:attrName>style.visibility</p:attrName>
                                        </p:attrNameLst>
                                      </p:cBhvr>
                                      <p:to>
                                        <p:strVal val="visible"/>
                                      </p:to>
                                    </p:set>
                                  </p:childTnLst>
                                </p:cTn>
                              </p:par>
                            </p:childTnLst>
                          </p:cTn>
                        </p:par>
                        <p:par>
                          <p:cTn id="153" fill="hold">
                            <p:stCondLst>
                              <p:cond delay="24000"/>
                            </p:stCondLst>
                            <p:childTnLst>
                              <p:par>
                                <p:cTn id="154" presetID="1" presetClass="entr" presetSubtype="0" fill="hold" nodeType="afterEffect">
                                  <p:stCondLst>
                                    <p:cond delay="0"/>
                                  </p:stCondLst>
                                  <p:childTnLst>
                                    <p:set>
                                      <p:cBhvr>
                                        <p:cTn id="155" dur="1" fill="hold">
                                          <p:stCondLst>
                                            <p:cond delay="499"/>
                                          </p:stCondLst>
                                        </p:cTn>
                                        <p:tgtEl>
                                          <p:spTgt spid="84090"/>
                                        </p:tgtEl>
                                        <p:attrNameLst>
                                          <p:attrName>style.visibility</p:attrName>
                                        </p:attrNameLst>
                                      </p:cBhvr>
                                      <p:to>
                                        <p:strVal val="visible"/>
                                      </p:to>
                                    </p:set>
                                  </p:childTnLst>
                                </p:cTn>
                              </p:par>
                            </p:childTnLst>
                          </p:cTn>
                        </p:par>
                        <p:par>
                          <p:cTn id="156" fill="hold">
                            <p:stCondLst>
                              <p:cond delay="24500"/>
                            </p:stCondLst>
                            <p:childTnLst>
                              <p:par>
                                <p:cTn id="157" presetID="1" presetClass="entr" presetSubtype="0" fill="hold" nodeType="afterEffect">
                                  <p:stCondLst>
                                    <p:cond delay="0"/>
                                  </p:stCondLst>
                                  <p:childTnLst>
                                    <p:set>
                                      <p:cBhvr>
                                        <p:cTn id="158" dur="1" fill="hold">
                                          <p:stCondLst>
                                            <p:cond delay="499"/>
                                          </p:stCondLst>
                                        </p:cTn>
                                        <p:tgtEl>
                                          <p:spTgt spid="84091"/>
                                        </p:tgtEl>
                                        <p:attrNameLst>
                                          <p:attrName>style.visibility</p:attrName>
                                        </p:attrNameLst>
                                      </p:cBhvr>
                                      <p:to>
                                        <p:strVal val="visible"/>
                                      </p:to>
                                    </p:set>
                                  </p:childTnLst>
                                </p:cTn>
                              </p:par>
                            </p:childTnLst>
                          </p:cTn>
                        </p:par>
                        <p:par>
                          <p:cTn id="159" fill="hold">
                            <p:stCondLst>
                              <p:cond delay="25000"/>
                            </p:stCondLst>
                            <p:childTnLst>
                              <p:par>
                                <p:cTn id="160" presetID="1" presetClass="entr" presetSubtype="0" fill="hold" nodeType="afterEffect">
                                  <p:stCondLst>
                                    <p:cond delay="0"/>
                                  </p:stCondLst>
                                  <p:childTnLst>
                                    <p:set>
                                      <p:cBhvr>
                                        <p:cTn id="161" dur="1" fill="hold">
                                          <p:stCondLst>
                                            <p:cond delay="499"/>
                                          </p:stCondLst>
                                        </p:cTn>
                                        <p:tgtEl>
                                          <p:spTgt spid="84092"/>
                                        </p:tgtEl>
                                        <p:attrNameLst>
                                          <p:attrName>style.visibility</p:attrName>
                                        </p:attrNameLst>
                                      </p:cBhvr>
                                      <p:to>
                                        <p:strVal val="visible"/>
                                      </p:to>
                                    </p:set>
                                  </p:childTnLst>
                                </p:cTn>
                              </p:par>
                            </p:childTnLst>
                          </p:cTn>
                        </p:par>
                        <p:par>
                          <p:cTn id="162" fill="hold">
                            <p:stCondLst>
                              <p:cond delay="25500"/>
                            </p:stCondLst>
                            <p:childTnLst>
                              <p:par>
                                <p:cTn id="163" presetID="1" presetClass="entr" presetSubtype="0" fill="hold" nodeType="afterEffect">
                                  <p:stCondLst>
                                    <p:cond delay="0"/>
                                  </p:stCondLst>
                                  <p:childTnLst>
                                    <p:set>
                                      <p:cBhvr>
                                        <p:cTn id="164" dur="1" fill="hold">
                                          <p:stCondLst>
                                            <p:cond delay="499"/>
                                          </p:stCondLst>
                                        </p:cTn>
                                        <p:tgtEl>
                                          <p:spTgt spid="84093"/>
                                        </p:tgtEl>
                                        <p:attrNameLst>
                                          <p:attrName>style.visibility</p:attrName>
                                        </p:attrNameLst>
                                      </p:cBhvr>
                                      <p:to>
                                        <p:strVal val="visible"/>
                                      </p:to>
                                    </p:set>
                                  </p:childTnLst>
                                </p:cTn>
                              </p:par>
                            </p:childTnLst>
                          </p:cTn>
                        </p:par>
                        <p:par>
                          <p:cTn id="165" fill="hold">
                            <p:stCondLst>
                              <p:cond delay="26000"/>
                            </p:stCondLst>
                            <p:childTnLst>
                              <p:par>
                                <p:cTn id="166" presetID="1" presetClass="entr" presetSubtype="0" fill="hold" grpId="0" nodeType="afterEffect">
                                  <p:stCondLst>
                                    <p:cond delay="0"/>
                                  </p:stCondLst>
                                  <p:childTnLst>
                                    <p:set>
                                      <p:cBhvr>
                                        <p:cTn id="167" dur="1" fill="hold">
                                          <p:stCondLst>
                                            <p:cond delay="499"/>
                                          </p:stCondLst>
                                        </p:cTn>
                                        <p:tgtEl>
                                          <p:spTgt spid="84094"/>
                                        </p:tgtEl>
                                        <p:attrNameLst>
                                          <p:attrName>style.visibility</p:attrName>
                                        </p:attrNameLst>
                                      </p:cBhvr>
                                      <p:to>
                                        <p:strVal val="visible"/>
                                      </p:to>
                                    </p:set>
                                  </p:childTnLst>
                                </p:cTn>
                              </p:par>
                            </p:childTnLst>
                          </p:cTn>
                        </p:par>
                        <p:par>
                          <p:cTn id="168" fill="hold">
                            <p:stCondLst>
                              <p:cond delay="26500"/>
                            </p:stCondLst>
                            <p:childTnLst>
                              <p:par>
                                <p:cTn id="169" presetID="1" presetClass="entr" presetSubtype="0" fill="hold" grpId="0" nodeType="afterEffect">
                                  <p:stCondLst>
                                    <p:cond delay="0"/>
                                  </p:stCondLst>
                                  <p:childTnLst>
                                    <p:set>
                                      <p:cBhvr>
                                        <p:cTn id="170" dur="1" fill="hold">
                                          <p:stCondLst>
                                            <p:cond delay="499"/>
                                          </p:stCondLst>
                                        </p:cTn>
                                        <p:tgtEl>
                                          <p:spTgt spid="84095"/>
                                        </p:tgtEl>
                                        <p:attrNameLst>
                                          <p:attrName>style.visibility</p:attrName>
                                        </p:attrNameLst>
                                      </p:cBhvr>
                                      <p:to>
                                        <p:strVal val="visible"/>
                                      </p:to>
                                    </p:set>
                                  </p:childTnLst>
                                </p:cTn>
                              </p:par>
                            </p:childTnLst>
                          </p:cTn>
                        </p:par>
                        <p:par>
                          <p:cTn id="171" fill="hold">
                            <p:stCondLst>
                              <p:cond delay="27000"/>
                            </p:stCondLst>
                            <p:childTnLst>
                              <p:par>
                                <p:cTn id="172" presetID="1" presetClass="entr" presetSubtype="0" fill="hold" grpId="0" nodeType="afterEffect">
                                  <p:stCondLst>
                                    <p:cond delay="0"/>
                                  </p:stCondLst>
                                  <p:childTnLst>
                                    <p:set>
                                      <p:cBhvr>
                                        <p:cTn id="173" dur="1" fill="hold">
                                          <p:stCondLst>
                                            <p:cond delay="499"/>
                                          </p:stCondLst>
                                        </p:cTn>
                                        <p:tgtEl>
                                          <p:spTgt spid="84096"/>
                                        </p:tgtEl>
                                        <p:attrNameLst>
                                          <p:attrName>style.visibility</p:attrName>
                                        </p:attrNameLst>
                                      </p:cBhvr>
                                      <p:to>
                                        <p:strVal val="visible"/>
                                      </p:to>
                                    </p:set>
                                  </p:childTnLst>
                                </p:cTn>
                              </p:par>
                            </p:childTnLst>
                          </p:cTn>
                        </p:par>
                        <p:par>
                          <p:cTn id="174" fill="hold">
                            <p:stCondLst>
                              <p:cond delay="27500"/>
                            </p:stCondLst>
                            <p:childTnLst>
                              <p:par>
                                <p:cTn id="175" presetID="1" presetClass="entr" presetSubtype="0" fill="hold" grpId="0" nodeType="afterEffect">
                                  <p:stCondLst>
                                    <p:cond delay="0"/>
                                  </p:stCondLst>
                                  <p:childTnLst>
                                    <p:set>
                                      <p:cBhvr>
                                        <p:cTn id="176" dur="1" fill="hold">
                                          <p:stCondLst>
                                            <p:cond delay="499"/>
                                          </p:stCondLst>
                                        </p:cTn>
                                        <p:tgtEl>
                                          <p:spTgt spid="84097"/>
                                        </p:tgtEl>
                                        <p:attrNameLst>
                                          <p:attrName>style.visibility</p:attrName>
                                        </p:attrNameLst>
                                      </p:cBhvr>
                                      <p:to>
                                        <p:strVal val="visible"/>
                                      </p:to>
                                    </p:set>
                                  </p:childTnLst>
                                </p:cTn>
                              </p:par>
                            </p:childTnLst>
                          </p:cTn>
                        </p:par>
                        <p:par>
                          <p:cTn id="177" fill="hold">
                            <p:stCondLst>
                              <p:cond delay="28000"/>
                            </p:stCondLst>
                            <p:childTnLst>
                              <p:par>
                                <p:cTn id="178" presetID="1" presetClass="entr" presetSubtype="0" fill="hold" grpId="0" nodeType="afterEffect">
                                  <p:stCondLst>
                                    <p:cond delay="0"/>
                                  </p:stCondLst>
                                  <p:childTnLst>
                                    <p:set>
                                      <p:cBhvr>
                                        <p:cTn id="179" dur="1" fill="hold">
                                          <p:stCondLst>
                                            <p:cond delay="499"/>
                                          </p:stCondLst>
                                        </p:cTn>
                                        <p:tgtEl>
                                          <p:spTgt spid="84098"/>
                                        </p:tgtEl>
                                        <p:attrNameLst>
                                          <p:attrName>style.visibility</p:attrName>
                                        </p:attrNameLst>
                                      </p:cBhvr>
                                      <p:to>
                                        <p:strVal val="visible"/>
                                      </p:to>
                                    </p:set>
                                  </p:childTnLst>
                                </p:cTn>
                              </p:par>
                            </p:childTnLst>
                          </p:cTn>
                        </p:par>
                        <p:par>
                          <p:cTn id="180" fill="hold">
                            <p:stCondLst>
                              <p:cond delay="28500"/>
                            </p:stCondLst>
                            <p:childTnLst>
                              <p:par>
                                <p:cTn id="181" presetID="1" presetClass="entr" presetSubtype="0" fill="hold" grpId="0" nodeType="afterEffect">
                                  <p:stCondLst>
                                    <p:cond delay="0"/>
                                  </p:stCondLst>
                                  <p:childTnLst>
                                    <p:set>
                                      <p:cBhvr>
                                        <p:cTn id="182" dur="1" fill="hold">
                                          <p:stCondLst>
                                            <p:cond delay="499"/>
                                          </p:stCondLst>
                                        </p:cTn>
                                        <p:tgtEl>
                                          <p:spTgt spid="84099"/>
                                        </p:tgtEl>
                                        <p:attrNameLst>
                                          <p:attrName>style.visibility</p:attrName>
                                        </p:attrNameLst>
                                      </p:cBhvr>
                                      <p:to>
                                        <p:strVal val="visible"/>
                                      </p:to>
                                    </p:set>
                                  </p:childTnLst>
                                </p:cTn>
                              </p:par>
                            </p:childTnLst>
                          </p:cTn>
                        </p:par>
                        <p:par>
                          <p:cTn id="183" fill="hold">
                            <p:stCondLst>
                              <p:cond delay="29000"/>
                            </p:stCondLst>
                            <p:childTnLst>
                              <p:par>
                                <p:cTn id="184" presetID="1" presetClass="entr" presetSubtype="0" fill="hold" grpId="0" nodeType="afterEffect">
                                  <p:stCondLst>
                                    <p:cond delay="0"/>
                                  </p:stCondLst>
                                  <p:childTnLst>
                                    <p:set>
                                      <p:cBhvr>
                                        <p:cTn id="185" dur="1" fill="hold">
                                          <p:stCondLst>
                                            <p:cond delay="499"/>
                                          </p:stCondLst>
                                        </p:cTn>
                                        <p:tgtEl>
                                          <p:spTgt spid="84100"/>
                                        </p:tgtEl>
                                        <p:attrNameLst>
                                          <p:attrName>style.visibility</p:attrName>
                                        </p:attrNameLst>
                                      </p:cBhvr>
                                      <p:to>
                                        <p:strVal val="visible"/>
                                      </p:to>
                                    </p:set>
                                  </p:childTnLst>
                                </p:cTn>
                              </p:par>
                            </p:childTnLst>
                          </p:cTn>
                        </p:par>
                        <p:par>
                          <p:cTn id="186" fill="hold">
                            <p:stCondLst>
                              <p:cond delay="29500"/>
                            </p:stCondLst>
                            <p:childTnLst>
                              <p:par>
                                <p:cTn id="187" presetID="1" presetClass="entr" presetSubtype="0" fill="hold" grpId="0" nodeType="afterEffect">
                                  <p:stCondLst>
                                    <p:cond delay="0"/>
                                  </p:stCondLst>
                                  <p:childTnLst>
                                    <p:set>
                                      <p:cBhvr>
                                        <p:cTn id="188" dur="1" fill="hold">
                                          <p:stCondLst>
                                            <p:cond delay="499"/>
                                          </p:stCondLst>
                                        </p:cTn>
                                        <p:tgtEl>
                                          <p:spTgt spid="84101"/>
                                        </p:tgtEl>
                                        <p:attrNameLst>
                                          <p:attrName>style.visibility</p:attrName>
                                        </p:attrNameLst>
                                      </p:cBhvr>
                                      <p:to>
                                        <p:strVal val="visible"/>
                                      </p:to>
                                    </p:set>
                                  </p:childTnLst>
                                </p:cTn>
                              </p:par>
                            </p:childTnLst>
                          </p:cTn>
                        </p:par>
                        <p:par>
                          <p:cTn id="189" fill="hold">
                            <p:stCondLst>
                              <p:cond delay="30000"/>
                            </p:stCondLst>
                            <p:childTnLst>
                              <p:par>
                                <p:cTn id="190" presetID="1" presetClass="entr" presetSubtype="0" fill="hold" grpId="0" nodeType="afterEffect">
                                  <p:stCondLst>
                                    <p:cond delay="0"/>
                                  </p:stCondLst>
                                  <p:childTnLst>
                                    <p:set>
                                      <p:cBhvr>
                                        <p:cTn id="191" dur="1" fill="hold">
                                          <p:stCondLst>
                                            <p:cond delay="499"/>
                                          </p:stCondLst>
                                        </p:cTn>
                                        <p:tgtEl>
                                          <p:spTgt spid="84102"/>
                                        </p:tgtEl>
                                        <p:attrNameLst>
                                          <p:attrName>style.visibility</p:attrName>
                                        </p:attrNameLst>
                                      </p:cBhvr>
                                      <p:to>
                                        <p:strVal val="visible"/>
                                      </p:to>
                                    </p:set>
                                  </p:childTnLst>
                                </p:cTn>
                              </p:par>
                            </p:childTnLst>
                          </p:cTn>
                        </p:par>
                        <p:par>
                          <p:cTn id="192" fill="hold">
                            <p:stCondLst>
                              <p:cond delay="30500"/>
                            </p:stCondLst>
                            <p:childTnLst>
                              <p:par>
                                <p:cTn id="193" presetID="1" presetClass="entr" presetSubtype="0" fill="hold" nodeType="afterEffect">
                                  <p:stCondLst>
                                    <p:cond delay="0"/>
                                  </p:stCondLst>
                                  <p:childTnLst>
                                    <p:set>
                                      <p:cBhvr>
                                        <p:cTn id="194" dur="1" fill="hold">
                                          <p:stCondLst>
                                            <p:cond delay="499"/>
                                          </p:stCondLst>
                                        </p:cTn>
                                        <p:tgtEl>
                                          <p:spTgt spid="84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animBg="1"/>
      <p:bldP spid="84042" grpId="0" animBg="1"/>
      <p:bldP spid="84055" grpId="0" animBg="1"/>
      <p:bldP spid="84094" grpId="0"/>
      <p:bldP spid="84095" grpId="0"/>
      <p:bldP spid="84096" grpId="0"/>
      <p:bldP spid="84097" grpId="0"/>
      <p:bldP spid="84098" grpId="0"/>
      <p:bldP spid="84099" grpId="0"/>
      <p:bldP spid="84100" grpId="0"/>
      <p:bldP spid="84101" grpId="0"/>
      <p:bldP spid="8410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a:xfrm>
            <a:off x="755650" y="476250"/>
            <a:ext cx="7924800" cy="647700"/>
          </a:xfrm>
        </p:spPr>
        <p:txBody>
          <a:bodyPr/>
          <a:lstStyle/>
          <a:p>
            <a:r>
              <a:rPr lang="zh-CN" altLang="en-US" dirty="0"/>
              <a:t>回溯法知识回顾</a:t>
            </a:r>
          </a:p>
        </p:txBody>
      </p:sp>
      <p:sp>
        <p:nvSpPr>
          <p:cNvPr id="5123" name="内容占位符 2"/>
          <p:cNvSpPr>
            <a:spLocks noGrp="1"/>
          </p:cNvSpPr>
          <p:nvPr>
            <p:ph idx="1"/>
          </p:nvPr>
        </p:nvSpPr>
        <p:spPr>
          <a:xfrm>
            <a:off x="539552" y="1196752"/>
            <a:ext cx="8352928" cy="5184576"/>
          </a:xfrm>
        </p:spPr>
        <p:txBody>
          <a:bodyPr>
            <a:normAutofit fontScale="92500" lnSpcReduction="10000"/>
          </a:bodyPr>
          <a:lstStyle/>
          <a:p>
            <a:pPr marL="457200" indent="-457200">
              <a:lnSpc>
                <a:spcPct val="120000"/>
              </a:lnSpc>
              <a:spcBef>
                <a:spcPct val="0"/>
              </a:spcBef>
              <a:buFont typeface="+mj-lt"/>
              <a:buAutoNum type="arabicPeriod"/>
            </a:pPr>
            <a:r>
              <a:rPr lang="zh-CN" altLang="en-US" dirty="0"/>
              <a:t>回溯法的算法思想</a:t>
            </a:r>
            <a:endParaRPr lang="en-US" altLang="zh-CN" dirty="0"/>
          </a:p>
          <a:p>
            <a:pPr lvl="1" indent="0" eaLnBrk="1">
              <a:lnSpc>
                <a:spcPct val="120000"/>
              </a:lnSpc>
              <a:spcBef>
                <a:spcPct val="0"/>
              </a:spcBef>
            </a:pPr>
            <a:r>
              <a:rPr lang="zh-CN" altLang="en-US" dirty="0"/>
              <a:t>回溯法在问题的</a:t>
            </a:r>
            <a:r>
              <a:rPr lang="zh-CN" altLang="en-US" dirty="0">
                <a:solidFill>
                  <a:schemeClr val="accent2"/>
                </a:solidFill>
              </a:rPr>
              <a:t>解空间树</a:t>
            </a:r>
            <a:r>
              <a:rPr lang="zh-CN" altLang="en-US" dirty="0"/>
              <a:t>中，按</a:t>
            </a:r>
            <a:r>
              <a:rPr lang="zh-CN" altLang="en-US" dirty="0">
                <a:solidFill>
                  <a:schemeClr val="accent2"/>
                </a:solidFill>
              </a:rPr>
              <a:t>深度优先策略</a:t>
            </a:r>
            <a:r>
              <a:rPr lang="zh-CN" altLang="en-US" dirty="0"/>
              <a:t>，从根结点出发搜索解空间树。算法搜索至解空间树的任意一点时，先判断该结点是否包含问题的解。如果肯定不包含，则跳过对以该结点为根的子树的搜索，逐层向其祖先结点回溯；否则，进入该子树，继续按深度优先策略搜索。</a:t>
            </a:r>
            <a:endParaRPr lang="en-US" altLang="zh-CN" dirty="0"/>
          </a:p>
          <a:p>
            <a:pPr marL="457200" indent="-457200" eaLnBrk="1">
              <a:lnSpc>
                <a:spcPct val="120000"/>
              </a:lnSpc>
              <a:spcBef>
                <a:spcPct val="0"/>
              </a:spcBef>
              <a:buFont typeface="+mj-lt"/>
              <a:buAutoNum type="arabicPeriod"/>
            </a:pPr>
            <a:r>
              <a:rPr lang="zh-CN" altLang="en-US" dirty="0"/>
              <a:t>解空间结构</a:t>
            </a:r>
            <a:endParaRPr lang="en-US" altLang="zh-CN" dirty="0"/>
          </a:p>
          <a:p>
            <a:pPr lvl="1" indent="0">
              <a:lnSpc>
                <a:spcPct val="120000"/>
              </a:lnSpc>
              <a:spcBef>
                <a:spcPct val="0"/>
              </a:spcBef>
            </a:pPr>
            <a:r>
              <a:rPr lang="zh-CN" altLang="en-US" dirty="0"/>
              <a:t>子集树    排列树</a:t>
            </a:r>
            <a:endParaRPr lang="en-US" altLang="zh-CN" dirty="0"/>
          </a:p>
          <a:p>
            <a:pPr marL="457200" indent="-457200">
              <a:lnSpc>
                <a:spcPct val="120000"/>
              </a:lnSpc>
              <a:spcBef>
                <a:spcPct val="0"/>
              </a:spcBef>
              <a:buFont typeface="+mj-lt"/>
              <a:buAutoNum type="arabicPeriod"/>
            </a:pPr>
            <a:r>
              <a:rPr lang="zh-CN" altLang="en-US" dirty="0"/>
              <a:t>常用剪枝函数</a:t>
            </a:r>
            <a:endParaRPr lang="en-US" altLang="zh-CN" dirty="0"/>
          </a:p>
          <a:p>
            <a:pPr lvl="1" indent="0">
              <a:lnSpc>
                <a:spcPct val="120000"/>
              </a:lnSpc>
              <a:spcBef>
                <a:spcPct val="0"/>
              </a:spcBef>
            </a:pPr>
            <a:r>
              <a:rPr lang="zh-CN" altLang="en-US" dirty="0">
                <a:solidFill>
                  <a:schemeClr val="accent2"/>
                </a:solidFill>
              </a:rPr>
              <a:t>约束函数：</a:t>
            </a:r>
            <a:r>
              <a:rPr lang="zh-CN" altLang="en-US" dirty="0"/>
              <a:t>在扩展结点处剪去不满足约束的子树；</a:t>
            </a:r>
          </a:p>
          <a:p>
            <a:pPr lvl="1" indent="0">
              <a:lnSpc>
                <a:spcPct val="120000"/>
              </a:lnSpc>
              <a:spcBef>
                <a:spcPct val="0"/>
              </a:spcBef>
            </a:pPr>
            <a:r>
              <a:rPr lang="zh-CN" altLang="en-US" dirty="0">
                <a:solidFill>
                  <a:schemeClr val="accent2"/>
                </a:solidFill>
              </a:rPr>
              <a:t>限界函数：</a:t>
            </a:r>
            <a:r>
              <a:rPr lang="zh-CN" altLang="en-US" dirty="0"/>
              <a:t>剪去得不到最优解的子树。</a:t>
            </a:r>
            <a:endParaRPr lang="en-US" altLang="zh-CN" dirty="0"/>
          </a:p>
          <a:p>
            <a:pPr marL="457200" indent="-457200">
              <a:lnSpc>
                <a:spcPct val="120000"/>
              </a:lnSpc>
              <a:spcBef>
                <a:spcPct val="0"/>
              </a:spcBef>
              <a:buFont typeface="+mj-lt"/>
              <a:buAutoNum type="arabicPeriod"/>
            </a:pPr>
            <a:r>
              <a:rPr lang="zh-CN" altLang="en-US" dirty="0"/>
              <a:t>案例</a:t>
            </a:r>
          </a:p>
          <a:p>
            <a:pPr indent="633413">
              <a:lnSpc>
                <a:spcPct val="120000"/>
              </a:lnSpc>
              <a:spcBef>
                <a:spcPct val="0"/>
              </a:spcBef>
            </a:pPr>
            <a:r>
              <a:rPr lang="zh-CN" altLang="en-US" dirty="0"/>
              <a:t>装载问题、批处理作业调度、背包问题等等</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2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2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矩形 130051"/>
          <p:cNvSpPr/>
          <p:nvPr/>
        </p:nvSpPr>
        <p:spPr>
          <a:xfrm>
            <a:off x="468313" y="2132856"/>
            <a:ext cx="7696200" cy="4098949"/>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130053" name="对象 130052"/>
          <p:cNvGraphicFramePr/>
          <p:nvPr>
            <p:extLst>
              <p:ext uri="{D42A27DB-BD31-4B8C-83A1-F6EECF244321}">
                <p14:modId xmlns:p14="http://schemas.microsoft.com/office/powerpoint/2010/main" val="538892269"/>
              </p:ext>
            </p:extLst>
          </p:nvPr>
        </p:nvGraphicFramePr>
        <p:xfrm>
          <a:off x="696913" y="2225526"/>
          <a:ext cx="7315200" cy="2787650"/>
        </p:xfrm>
        <a:graphic>
          <a:graphicData uri="http://schemas.openxmlformats.org/presentationml/2006/ole">
            <mc:AlternateContent xmlns:mc="http://schemas.openxmlformats.org/markup-compatibility/2006">
              <mc:Choice xmlns:v="urn:schemas-microsoft-com:vml" Requires="v">
                <p:oleObj spid="_x0000_s35070" r:id="rId3" imgW="24315420" imgH="12504420" progId="MSPhotoEd.3">
                  <p:embed/>
                </p:oleObj>
              </mc:Choice>
              <mc:Fallback>
                <p:oleObj r:id="rId3" imgW="24315420" imgH="12504420" progId="MSPhotoEd.3">
                  <p:embed/>
                  <p:pic>
                    <p:nvPicPr>
                      <p:cNvPr id="130053" name="对象 130052"/>
                      <p:cNvPicPr/>
                      <p:nvPr/>
                    </p:nvPicPr>
                    <p:blipFill>
                      <a:blip r:embed="rId4"/>
                      <a:srcRect b="9250"/>
                      <a:stretch>
                        <a:fillRect/>
                      </a:stretch>
                    </p:blipFill>
                    <p:spPr>
                      <a:xfrm>
                        <a:off x="696913" y="2225526"/>
                        <a:ext cx="7315200" cy="2787650"/>
                      </a:xfrm>
                      <a:prstGeom prst="rect">
                        <a:avLst/>
                      </a:prstGeom>
                      <a:noFill/>
                      <a:ln w="38100">
                        <a:noFill/>
                        <a:miter/>
                      </a:ln>
                    </p:spPr>
                  </p:pic>
                </p:oleObj>
              </mc:Fallback>
            </mc:AlternateContent>
          </a:graphicData>
        </a:graphic>
      </p:graphicFrame>
      <p:sp>
        <p:nvSpPr>
          <p:cNvPr id="130056" name="椭圆 130055"/>
          <p:cNvSpPr/>
          <p:nvPr/>
        </p:nvSpPr>
        <p:spPr>
          <a:xfrm>
            <a:off x="6259513" y="4895850"/>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0057" name="椭圆 130056"/>
          <p:cNvSpPr/>
          <p:nvPr/>
        </p:nvSpPr>
        <p:spPr>
          <a:xfrm>
            <a:off x="6716713" y="4895850"/>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0058" name="椭圆 130057"/>
          <p:cNvSpPr/>
          <p:nvPr/>
        </p:nvSpPr>
        <p:spPr>
          <a:xfrm>
            <a:off x="5345113" y="4895850"/>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0059" name="椭圆 130058"/>
          <p:cNvSpPr/>
          <p:nvPr/>
        </p:nvSpPr>
        <p:spPr>
          <a:xfrm>
            <a:off x="5802313" y="4895850"/>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0060" name="椭圆 130059"/>
          <p:cNvSpPr/>
          <p:nvPr/>
        </p:nvSpPr>
        <p:spPr>
          <a:xfrm>
            <a:off x="4430713" y="4895850"/>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0061" name="椭圆 130060"/>
          <p:cNvSpPr/>
          <p:nvPr/>
        </p:nvSpPr>
        <p:spPr>
          <a:xfrm>
            <a:off x="4887913" y="4895850"/>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0062" name="椭圆 130061"/>
          <p:cNvSpPr/>
          <p:nvPr/>
        </p:nvSpPr>
        <p:spPr>
          <a:xfrm>
            <a:off x="3516313" y="4895850"/>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0063" name="椭圆 130062"/>
          <p:cNvSpPr/>
          <p:nvPr/>
        </p:nvSpPr>
        <p:spPr>
          <a:xfrm>
            <a:off x="3973513" y="4895850"/>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0067" name="椭圆 130066"/>
          <p:cNvSpPr/>
          <p:nvPr/>
        </p:nvSpPr>
        <p:spPr>
          <a:xfrm>
            <a:off x="2068513" y="4895850"/>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0073" name="直接连接符 130072"/>
          <p:cNvSpPr/>
          <p:nvPr/>
        </p:nvSpPr>
        <p:spPr>
          <a:xfrm>
            <a:off x="2144713" y="4587875"/>
            <a:ext cx="76200" cy="293688"/>
          </a:xfrm>
          <a:prstGeom prst="line">
            <a:avLst/>
          </a:prstGeom>
          <a:ln w="9525" cap="flat" cmpd="sng">
            <a:solidFill>
              <a:schemeClr val="tx1"/>
            </a:solidFill>
            <a:prstDash val="solid"/>
            <a:headEnd type="none" w="med" len="med"/>
            <a:tailEnd type="none" w="med" len="med"/>
          </a:ln>
        </p:spPr>
      </p:sp>
      <p:sp>
        <p:nvSpPr>
          <p:cNvPr id="130076" name="直接连接符 130075"/>
          <p:cNvSpPr/>
          <p:nvPr/>
        </p:nvSpPr>
        <p:spPr>
          <a:xfrm flipH="1">
            <a:off x="3668713" y="4587875"/>
            <a:ext cx="152400" cy="293688"/>
          </a:xfrm>
          <a:prstGeom prst="line">
            <a:avLst/>
          </a:prstGeom>
          <a:ln w="9525" cap="flat" cmpd="sng">
            <a:solidFill>
              <a:schemeClr val="tx1"/>
            </a:solidFill>
            <a:prstDash val="solid"/>
            <a:headEnd type="none" w="med" len="med"/>
            <a:tailEnd type="none" w="med" len="med"/>
          </a:ln>
        </p:spPr>
      </p:sp>
      <p:sp>
        <p:nvSpPr>
          <p:cNvPr id="130077" name="直接连接符 130076"/>
          <p:cNvSpPr/>
          <p:nvPr/>
        </p:nvSpPr>
        <p:spPr>
          <a:xfrm>
            <a:off x="4049713" y="4587875"/>
            <a:ext cx="76200" cy="293688"/>
          </a:xfrm>
          <a:prstGeom prst="line">
            <a:avLst/>
          </a:prstGeom>
          <a:ln w="9525" cap="flat" cmpd="sng">
            <a:solidFill>
              <a:schemeClr val="tx1"/>
            </a:solidFill>
            <a:prstDash val="solid"/>
            <a:headEnd type="none" w="med" len="med"/>
            <a:tailEnd type="none" w="med" len="med"/>
          </a:ln>
        </p:spPr>
      </p:sp>
      <p:sp>
        <p:nvSpPr>
          <p:cNvPr id="130078" name="直接连接符 130077"/>
          <p:cNvSpPr/>
          <p:nvPr/>
        </p:nvSpPr>
        <p:spPr>
          <a:xfrm flipH="1">
            <a:off x="4583113" y="4587875"/>
            <a:ext cx="76200" cy="293688"/>
          </a:xfrm>
          <a:prstGeom prst="line">
            <a:avLst/>
          </a:prstGeom>
          <a:ln w="9525" cap="flat" cmpd="sng">
            <a:solidFill>
              <a:schemeClr val="tx1"/>
            </a:solidFill>
            <a:prstDash val="solid"/>
            <a:headEnd type="none" w="med" len="med"/>
            <a:tailEnd type="none" w="med" len="med"/>
          </a:ln>
        </p:spPr>
      </p:sp>
      <p:sp>
        <p:nvSpPr>
          <p:cNvPr id="130079" name="直接连接符 130078"/>
          <p:cNvSpPr/>
          <p:nvPr/>
        </p:nvSpPr>
        <p:spPr>
          <a:xfrm>
            <a:off x="4964113" y="4587875"/>
            <a:ext cx="76200" cy="293688"/>
          </a:xfrm>
          <a:prstGeom prst="line">
            <a:avLst/>
          </a:prstGeom>
          <a:ln w="9525" cap="flat" cmpd="sng">
            <a:solidFill>
              <a:schemeClr val="tx1"/>
            </a:solidFill>
            <a:prstDash val="solid"/>
            <a:headEnd type="none" w="med" len="med"/>
            <a:tailEnd type="none" w="med" len="med"/>
          </a:ln>
        </p:spPr>
      </p:sp>
      <p:sp>
        <p:nvSpPr>
          <p:cNvPr id="130080" name="直接连接符 130079"/>
          <p:cNvSpPr/>
          <p:nvPr/>
        </p:nvSpPr>
        <p:spPr>
          <a:xfrm flipH="1">
            <a:off x="5573713" y="4587875"/>
            <a:ext cx="76200" cy="293688"/>
          </a:xfrm>
          <a:prstGeom prst="line">
            <a:avLst/>
          </a:prstGeom>
          <a:ln w="9525" cap="flat" cmpd="sng">
            <a:solidFill>
              <a:schemeClr val="tx1"/>
            </a:solidFill>
            <a:prstDash val="solid"/>
            <a:headEnd type="none" w="med" len="med"/>
            <a:tailEnd type="none" w="med" len="med"/>
          </a:ln>
        </p:spPr>
      </p:sp>
      <p:sp>
        <p:nvSpPr>
          <p:cNvPr id="130081" name="直接连接符 130080"/>
          <p:cNvSpPr/>
          <p:nvPr/>
        </p:nvSpPr>
        <p:spPr>
          <a:xfrm>
            <a:off x="5878513" y="4587875"/>
            <a:ext cx="76200" cy="293688"/>
          </a:xfrm>
          <a:prstGeom prst="line">
            <a:avLst/>
          </a:prstGeom>
          <a:ln w="9525" cap="flat" cmpd="sng">
            <a:solidFill>
              <a:schemeClr val="tx1"/>
            </a:solidFill>
            <a:prstDash val="solid"/>
            <a:headEnd type="none" w="med" len="med"/>
            <a:tailEnd type="none" w="med" len="med"/>
          </a:ln>
        </p:spPr>
      </p:sp>
      <p:sp>
        <p:nvSpPr>
          <p:cNvPr id="130082" name="直接连接符 130081"/>
          <p:cNvSpPr/>
          <p:nvPr/>
        </p:nvSpPr>
        <p:spPr>
          <a:xfrm flipH="1">
            <a:off x="6411913" y="4587875"/>
            <a:ext cx="152400" cy="293688"/>
          </a:xfrm>
          <a:prstGeom prst="line">
            <a:avLst/>
          </a:prstGeom>
          <a:ln w="9525" cap="flat" cmpd="sng">
            <a:solidFill>
              <a:schemeClr val="tx1"/>
            </a:solidFill>
            <a:prstDash val="solid"/>
            <a:headEnd type="none" w="med" len="med"/>
            <a:tailEnd type="none" w="med" len="med"/>
          </a:ln>
        </p:spPr>
      </p:sp>
      <p:sp>
        <p:nvSpPr>
          <p:cNvPr id="130083" name="直接连接符 130082"/>
          <p:cNvSpPr/>
          <p:nvPr/>
        </p:nvSpPr>
        <p:spPr>
          <a:xfrm>
            <a:off x="6716713" y="4587875"/>
            <a:ext cx="228600" cy="293688"/>
          </a:xfrm>
          <a:prstGeom prst="line">
            <a:avLst/>
          </a:prstGeom>
          <a:ln w="9525" cap="flat" cmpd="sng">
            <a:solidFill>
              <a:schemeClr val="tx1"/>
            </a:solidFill>
            <a:prstDash val="solid"/>
            <a:headEnd type="none" w="med" len="med"/>
            <a:tailEnd type="none" w="med" len="med"/>
          </a:ln>
        </p:spPr>
      </p:sp>
      <p:sp>
        <p:nvSpPr>
          <p:cNvPr id="130086" name="椭圆 130085"/>
          <p:cNvSpPr/>
          <p:nvPr/>
        </p:nvSpPr>
        <p:spPr>
          <a:xfrm>
            <a:off x="3516313" y="4895850"/>
            <a:ext cx="381000" cy="366713"/>
          </a:xfrm>
          <a:prstGeom prst="ellipse">
            <a:avLst/>
          </a:prstGeom>
          <a:noFill/>
          <a:ln w="2857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0087" name="椭圆 130086"/>
          <p:cNvSpPr/>
          <p:nvPr/>
        </p:nvSpPr>
        <p:spPr>
          <a:xfrm>
            <a:off x="4430713" y="4895850"/>
            <a:ext cx="381000" cy="366713"/>
          </a:xfrm>
          <a:prstGeom prst="ellipse">
            <a:avLst/>
          </a:prstGeom>
          <a:noFill/>
          <a:ln w="2857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130088" name="对象 130087"/>
          <p:cNvGraphicFramePr/>
          <p:nvPr>
            <p:extLst>
              <p:ext uri="{D42A27DB-BD31-4B8C-83A1-F6EECF244321}">
                <p14:modId xmlns:p14="http://schemas.microsoft.com/office/powerpoint/2010/main" val="2988251557"/>
              </p:ext>
            </p:extLst>
          </p:nvPr>
        </p:nvGraphicFramePr>
        <p:xfrm>
          <a:off x="6259513" y="604539"/>
          <a:ext cx="2209800" cy="1447800"/>
        </p:xfrm>
        <a:graphic>
          <a:graphicData uri="http://schemas.openxmlformats.org/presentationml/2006/ole">
            <mc:AlternateContent xmlns:mc="http://schemas.openxmlformats.org/markup-compatibility/2006">
              <mc:Choice xmlns:v="urn:schemas-microsoft-com:vml" Requires="v">
                <p:oleObj spid="_x0000_s35071" r:id="rId5" imgW="9502140" imgH="3025140" progId="MSPhotoEd.3">
                  <p:embed/>
                </p:oleObj>
              </mc:Choice>
              <mc:Fallback>
                <p:oleObj r:id="rId5" imgW="9502140" imgH="3025140" progId="MSPhotoEd.3">
                  <p:embed/>
                  <p:pic>
                    <p:nvPicPr>
                      <p:cNvPr id="130088" name="对象 130087"/>
                      <p:cNvPicPr/>
                      <p:nvPr/>
                    </p:nvPicPr>
                    <p:blipFill>
                      <a:blip r:embed="rId6"/>
                      <a:srcRect r="55441" b="20833"/>
                      <a:stretch>
                        <a:fillRect/>
                      </a:stretch>
                    </p:blipFill>
                    <p:spPr>
                      <a:xfrm>
                        <a:off x="6259513" y="604539"/>
                        <a:ext cx="2209800" cy="1447800"/>
                      </a:xfrm>
                      <a:prstGeom prst="rect">
                        <a:avLst/>
                      </a:prstGeom>
                      <a:noFill/>
                      <a:ln w="9525" cap="flat" cmpd="sng">
                        <a:solidFill>
                          <a:srgbClr val="990000"/>
                        </a:solidFill>
                        <a:prstDash val="solid"/>
                        <a:miter/>
                        <a:headEnd type="none" w="med" len="med"/>
                        <a:tailEnd type="none" w="med" len="med"/>
                      </a:ln>
                    </p:spPr>
                  </p:pic>
                </p:oleObj>
              </mc:Fallback>
            </mc:AlternateContent>
          </a:graphicData>
        </a:graphic>
      </p:graphicFrame>
      <p:sp>
        <p:nvSpPr>
          <p:cNvPr id="130089" name="椭圆 130088"/>
          <p:cNvSpPr/>
          <p:nvPr/>
        </p:nvSpPr>
        <p:spPr>
          <a:xfrm>
            <a:off x="1839913" y="5581650"/>
            <a:ext cx="381000" cy="366713"/>
          </a:xfrm>
          <a:prstGeom prst="ellipse">
            <a:avLst/>
          </a:prstGeom>
          <a:noFill/>
          <a:ln w="28575" cap="flat" cmpd="sng">
            <a:solidFill>
              <a:srgbClr val="FF0000"/>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0090" name="椭圆 130089"/>
          <p:cNvSpPr/>
          <p:nvPr/>
        </p:nvSpPr>
        <p:spPr>
          <a:xfrm>
            <a:off x="2297113" y="5581650"/>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0095" name="直接连接符 130094"/>
          <p:cNvSpPr/>
          <p:nvPr/>
        </p:nvSpPr>
        <p:spPr>
          <a:xfrm flipH="1">
            <a:off x="2068513" y="5273675"/>
            <a:ext cx="76200" cy="293688"/>
          </a:xfrm>
          <a:prstGeom prst="line">
            <a:avLst/>
          </a:prstGeom>
          <a:ln w="9525" cap="flat" cmpd="sng">
            <a:solidFill>
              <a:schemeClr val="tx1"/>
            </a:solidFill>
            <a:prstDash val="solid"/>
            <a:headEnd type="none" w="med" len="med"/>
            <a:tailEnd type="none" w="med" len="med"/>
          </a:ln>
        </p:spPr>
      </p:sp>
      <p:sp>
        <p:nvSpPr>
          <p:cNvPr id="130096" name="直接连接符 130095"/>
          <p:cNvSpPr/>
          <p:nvPr/>
        </p:nvSpPr>
        <p:spPr>
          <a:xfrm>
            <a:off x="2339975" y="5300663"/>
            <a:ext cx="76200" cy="293687"/>
          </a:xfrm>
          <a:prstGeom prst="line">
            <a:avLst/>
          </a:prstGeom>
          <a:ln w="9525" cap="flat" cmpd="sng">
            <a:solidFill>
              <a:schemeClr val="tx1"/>
            </a:solidFill>
            <a:prstDash val="solid"/>
            <a:headEnd type="none" w="med" len="med"/>
            <a:tailEnd type="none" w="med" len="med"/>
          </a:ln>
        </p:spPr>
      </p:sp>
      <p:sp>
        <p:nvSpPr>
          <p:cNvPr id="130097" name="椭圆 130096"/>
          <p:cNvSpPr/>
          <p:nvPr/>
        </p:nvSpPr>
        <p:spPr>
          <a:xfrm>
            <a:off x="4659313" y="5570538"/>
            <a:ext cx="381000" cy="366712"/>
          </a:xfrm>
          <a:prstGeom prst="ellipse">
            <a:avLst/>
          </a:prstGeom>
          <a:noFill/>
          <a:ln w="28575" cap="flat" cmpd="sng">
            <a:solidFill>
              <a:srgbClr val="FF0000"/>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0098" name="椭圆 130097"/>
          <p:cNvSpPr/>
          <p:nvPr/>
        </p:nvSpPr>
        <p:spPr>
          <a:xfrm>
            <a:off x="5116513" y="5570538"/>
            <a:ext cx="381000" cy="366712"/>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0099" name="椭圆 130098"/>
          <p:cNvSpPr/>
          <p:nvPr/>
        </p:nvSpPr>
        <p:spPr>
          <a:xfrm>
            <a:off x="3211513" y="5581650"/>
            <a:ext cx="381000" cy="366713"/>
          </a:xfrm>
          <a:prstGeom prst="ellipse">
            <a:avLst/>
          </a:prstGeom>
          <a:noFill/>
          <a:ln w="28575" cap="flat" cmpd="sng">
            <a:solidFill>
              <a:srgbClr val="FF0000"/>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0100" name="椭圆 130099"/>
          <p:cNvSpPr/>
          <p:nvPr/>
        </p:nvSpPr>
        <p:spPr>
          <a:xfrm>
            <a:off x="3744913" y="5581650"/>
            <a:ext cx="381000" cy="366713"/>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0101" name="直接连接符 130100"/>
          <p:cNvSpPr/>
          <p:nvPr/>
        </p:nvSpPr>
        <p:spPr>
          <a:xfrm flipH="1">
            <a:off x="3440113" y="5273675"/>
            <a:ext cx="152400" cy="293688"/>
          </a:xfrm>
          <a:prstGeom prst="line">
            <a:avLst/>
          </a:prstGeom>
          <a:ln w="9525" cap="flat" cmpd="sng">
            <a:solidFill>
              <a:schemeClr val="tx1"/>
            </a:solidFill>
            <a:prstDash val="solid"/>
            <a:headEnd type="none" w="med" len="med"/>
            <a:tailEnd type="none" w="med" len="med"/>
          </a:ln>
        </p:spPr>
      </p:sp>
      <p:sp>
        <p:nvSpPr>
          <p:cNvPr id="130102" name="直接连接符 130101"/>
          <p:cNvSpPr/>
          <p:nvPr/>
        </p:nvSpPr>
        <p:spPr>
          <a:xfrm>
            <a:off x="3821113" y="5273675"/>
            <a:ext cx="76200" cy="293688"/>
          </a:xfrm>
          <a:prstGeom prst="line">
            <a:avLst/>
          </a:prstGeom>
          <a:ln w="9525" cap="flat" cmpd="sng">
            <a:solidFill>
              <a:schemeClr val="tx1"/>
            </a:solidFill>
            <a:prstDash val="solid"/>
            <a:headEnd type="none" w="med" len="med"/>
            <a:tailEnd type="none" w="med" len="med"/>
          </a:ln>
        </p:spPr>
      </p:sp>
      <p:sp>
        <p:nvSpPr>
          <p:cNvPr id="130103" name="直接连接符 130102"/>
          <p:cNvSpPr/>
          <p:nvPr/>
        </p:nvSpPr>
        <p:spPr>
          <a:xfrm flipH="1">
            <a:off x="4887913" y="5262563"/>
            <a:ext cx="76200" cy="293687"/>
          </a:xfrm>
          <a:prstGeom prst="line">
            <a:avLst/>
          </a:prstGeom>
          <a:ln w="9525" cap="flat" cmpd="sng">
            <a:solidFill>
              <a:schemeClr val="tx1"/>
            </a:solidFill>
            <a:prstDash val="solid"/>
            <a:headEnd type="none" w="med" len="med"/>
            <a:tailEnd type="none" w="med" len="med"/>
          </a:ln>
        </p:spPr>
      </p:sp>
      <p:sp>
        <p:nvSpPr>
          <p:cNvPr id="130104" name="直接连接符 130103"/>
          <p:cNvSpPr/>
          <p:nvPr/>
        </p:nvSpPr>
        <p:spPr>
          <a:xfrm>
            <a:off x="5192713" y="5262563"/>
            <a:ext cx="76200" cy="293687"/>
          </a:xfrm>
          <a:prstGeom prst="line">
            <a:avLst/>
          </a:prstGeom>
          <a:ln w="9525" cap="flat" cmpd="sng">
            <a:solidFill>
              <a:schemeClr val="tx1"/>
            </a:solidFill>
            <a:prstDash val="solid"/>
            <a:headEnd type="none" w="med" len="med"/>
            <a:tailEnd type="none" w="med" len="med"/>
          </a:ln>
        </p:spPr>
      </p:sp>
      <p:sp>
        <p:nvSpPr>
          <p:cNvPr id="130108" name="文本框 130107"/>
          <p:cNvSpPr txBox="1"/>
          <p:nvPr/>
        </p:nvSpPr>
        <p:spPr>
          <a:xfrm>
            <a:off x="1908175" y="5229225"/>
            <a:ext cx="311150" cy="39687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130109" name="文本框 130108"/>
          <p:cNvSpPr txBox="1"/>
          <p:nvPr/>
        </p:nvSpPr>
        <p:spPr>
          <a:xfrm>
            <a:off x="2195513" y="4581525"/>
            <a:ext cx="311150" cy="396875"/>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0</a:t>
            </a:r>
          </a:p>
        </p:txBody>
      </p:sp>
      <p:sp>
        <p:nvSpPr>
          <p:cNvPr id="130110" name="文本框 130109"/>
          <p:cNvSpPr txBox="1"/>
          <p:nvPr/>
        </p:nvSpPr>
        <p:spPr>
          <a:xfrm>
            <a:off x="3419475" y="4508500"/>
            <a:ext cx="288925" cy="39687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130111" name="文本框 130110"/>
          <p:cNvSpPr txBox="1"/>
          <p:nvPr/>
        </p:nvSpPr>
        <p:spPr>
          <a:xfrm>
            <a:off x="3287713" y="5186363"/>
            <a:ext cx="311150" cy="396875"/>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130112" name="文本框 130111"/>
          <p:cNvSpPr txBox="1"/>
          <p:nvPr/>
        </p:nvSpPr>
        <p:spPr>
          <a:xfrm>
            <a:off x="5003800" y="4581525"/>
            <a:ext cx="311150" cy="396875"/>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0</a:t>
            </a:r>
          </a:p>
        </p:txBody>
      </p:sp>
      <p:sp>
        <p:nvSpPr>
          <p:cNvPr id="130113" name="文本框 130112"/>
          <p:cNvSpPr txBox="1"/>
          <p:nvPr/>
        </p:nvSpPr>
        <p:spPr>
          <a:xfrm>
            <a:off x="4659313" y="5262563"/>
            <a:ext cx="311150" cy="396875"/>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130114" name="矩形 130113"/>
          <p:cNvSpPr/>
          <p:nvPr/>
        </p:nvSpPr>
        <p:spPr>
          <a:xfrm>
            <a:off x="257175" y="332656"/>
            <a:ext cx="6192838" cy="192087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剪枝原则：</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chemeClr val="accent2"/>
                </a:solidFill>
                <a:effectLst/>
                <a:uLnTx/>
                <a:uFillTx/>
                <a:latin typeface="Times New Roman" panose="02020603050405020304" pitchFamily="18" charset="0"/>
                <a:ea typeface="宋体" panose="02010600030101010101" pitchFamily="2" charset="-122"/>
                <a:cs typeface="+mn-cs"/>
              </a:rPr>
              <a:t>约束条件</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:{x</a:t>
            </a:r>
            <a:r>
              <a:rPr kumimoji="0" lang="en-US" altLang="zh-CN" sz="2000" b="1"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,x</a:t>
            </a:r>
            <a:r>
              <a:rPr kumimoji="0" lang="en-US" altLang="zh-CN" sz="2000" b="1"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mn-cs"/>
              </a:rPr>
              <a:t>2</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,...x</a:t>
            </a:r>
            <a:r>
              <a:rPr kumimoji="0" lang="en-US" altLang="zh-CN" sz="2000" b="1"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mn-cs"/>
              </a:rPr>
              <a:t>i</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{x</a:t>
            </a:r>
            <a:r>
              <a:rPr kumimoji="0" lang="en-US" altLang="zh-CN" sz="2000" b="1"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mn-cs"/>
              </a:rPr>
              <a:t>i+1</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是团</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chemeClr val="accent2"/>
                </a:solidFill>
                <a:effectLst/>
                <a:uLnTx/>
                <a:uFillTx/>
                <a:latin typeface="Times New Roman" panose="02020603050405020304" pitchFamily="18" charset="0"/>
                <a:ea typeface="宋体" panose="02010600030101010101" pitchFamily="2" charset="-122"/>
                <a:cs typeface="+mn-cs"/>
              </a:rPr>
              <a:t>目标函数限界</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设 </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bestn</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已求出的最大团的尺寸</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cn</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当前团的尺寸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r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剩余结点数目</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;r=n-</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i</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当 </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cn+r</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bestn</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时</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将</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cn</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对应右子树剪去。</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0115" name="矩形 130114"/>
          <p:cNvSpPr/>
          <p:nvPr/>
        </p:nvSpPr>
        <p:spPr>
          <a:xfrm>
            <a:off x="1403350" y="5876925"/>
            <a:ext cx="1439863" cy="503238"/>
          </a:xfrm>
          <a:prstGeom prst="rect">
            <a:avLst/>
          </a:prstGeom>
          <a:noFill/>
          <a:ln w="9525">
            <a:noFill/>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5}</a:t>
            </a:r>
          </a:p>
        </p:txBody>
      </p:sp>
      <p:sp>
        <p:nvSpPr>
          <p:cNvPr id="130116" name="矩形 130115"/>
          <p:cNvSpPr/>
          <p:nvPr/>
        </p:nvSpPr>
        <p:spPr>
          <a:xfrm>
            <a:off x="2771775" y="5878513"/>
            <a:ext cx="1439863" cy="503237"/>
          </a:xfrm>
          <a:prstGeom prst="rect">
            <a:avLst/>
          </a:prstGeom>
          <a:noFill/>
          <a:ln w="9525">
            <a:noFill/>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4</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5}</a:t>
            </a:r>
          </a:p>
        </p:txBody>
      </p:sp>
      <p:sp>
        <p:nvSpPr>
          <p:cNvPr id="130117" name="矩形 130116"/>
          <p:cNvSpPr/>
          <p:nvPr/>
        </p:nvSpPr>
        <p:spPr>
          <a:xfrm>
            <a:off x="4211638" y="5805488"/>
            <a:ext cx="1439862" cy="503237"/>
          </a:xfrm>
          <a:prstGeom prst="rect">
            <a:avLst/>
          </a:prstGeom>
          <a:noFill/>
          <a:ln w="9525">
            <a:noFill/>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3</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5}</a:t>
            </a:r>
          </a:p>
        </p:txBody>
      </p:sp>
      <p:sp>
        <p:nvSpPr>
          <p:cNvPr id="130119" name="直接连接符 130118"/>
          <p:cNvSpPr/>
          <p:nvPr/>
        </p:nvSpPr>
        <p:spPr>
          <a:xfrm>
            <a:off x="3059113" y="4562475"/>
            <a:ext cx="76200" cy="293688"/>
          </a:xfrm>
          <a:prstGeom prst="line">
            <a:avLst/>
          </a:prstGeom>
          <a:ln w="9525" cap="flat" cmpd="sng">
            <a:solidFill>
              <a:schemeClr val="tx1"/>
            </a:solidFill>
            <a:prstDash val="solid"/>
            <a:headEnd type="none" w="med" len="med"/>
            <a:tailEnd type="none" w="med" len="med"/>
          </a:ln>
        </p:spPr>
      </p:sp>
      <p:sp>
        <p:nvSpPr>
          <p:cNvPr id="130120" name="文本框 130119"/>
          <p:cNvSpPr txBox="1"/>
          <p:nvPr/>
        </p:nvSpPr>
        <p:spPr>
          <a:xfrm>
            <a:off x="3132138" y="4508500"/>
            <a:ext cx="311150" cy="396875"/>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0</a:t>
            </a:r>
          </a:p>
        </p:txBody>
      </p:sp>
      <p:sp>
        <p:nvSpPr>
          <p:cNvPr id="130123" name="椭圆 130122"/>
          <p:cNvSpPr/>
          <p:nvPr/>
        </p:nvSpPr>
        <p:spPr>
          <a:xfrm>
            <a:off x="2700338" y="5516563"/>
            <a:ext cx="381000" cy="366712"/>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0124" name="直接连接符 130123"/>
          <p:cNvSpPr/>
          <p:nvPr/>
        </p:nvSpPr>
        <p:spPr>
          <a:xfrm flipH="1">
            <a:off x="2928938" y="5208588"/>
            <a:ext cx="152400" cy="293687"/>
          </a:xfrm>
          <a:prstGeom prst="line">
            <a:avLst/>
          </a:prstGeom>
          <a:ln w="9525" cap="flat" cmpd="sng">
            <a:solidFill>
              <a:schemeClr val="tx1"/>
            </a:solidFill>
            <a:prstDash val="solid"/>
            <a:headEnd type="none" w="med" len="med"/>
            <a:tailEnd type="none" w="med" len="med"/>
          </a:ln>
        </p:spPr>
      </p:sp>
      <p:sp>
        <p:nvSpPr>
          <p:cNvPr id="130126" name="椭圆 130125"/>
          <p:cNvSpPr/>
          <p:nvPr/>
        </p:nvSpPr>
        <p:spPr>
          <a:xfrm>
            <a:off x="2967038" y="4862513"/>
            <a:ext cx="381000" cy="366712"/>
          </a:xfrm>
          <a:prstGeom prst="ellipse">
            <a:avLst/>
          </a:prstGeom>
          <a:noFill/>
          <a:ln w="9525"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67909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005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3005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130073"/>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13010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499"/>
                                          </p:stCondLst>
                                        </p:cTn>
                                        <p:tgtEl>
                                          <p:spTgt spid="130067"/>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499"/>
                                          </p:stCondLst>
                                        </p:cTn>
                                        <p:tgtEl>
                                          <p:spTgt spid="130095"/>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130108"/>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0"/>
                                  </p:stCondLst>
                                  <p:childTnLst>
                                    <p:set>
                                      <p:cBhvr>
                                        <p:cTn id="27" dur="1" fill="hold">
                                          <p:stCondLst>
                                            <p:cond delay="499"/>
                                          </p:stCondLst>
                                        </p:cTn>
                                        <p:tgtEl>
                                          <p:spTgt spid="130089"/>
                                        </p:tgtEl>
                                        <p:attrNameLst>
                                          <p:attrName>style.visibility</p:attrName>
                                        </p:attrNameLst>
                                      </p:cBhvr>
                                      <p:to>
                                        <p:strVal val="visible"/>
                                      </p:to>
                                    </p:set>
                                  </p:childTnLst>
                                </p:cTn>
                              </p:par>
                            </p:childTnLst>
                          </p:cTn>
                        </p:par>
                        <p:par>
                          <p:cTn id="28" fill="hold">
                            <p:stCondLst>
                              <p:cond delay="4000"/>
                            </p:stCondLst>
                            <p:childTnLst>
                              <p:par>
                                <p:cTn id="29" presetID="3" presetClass="entr" presetSubtype="10" fill="hold" grpId="0" nodeType="afterEffect">
                                  <p:stCondLst>
                                    <p:cond delay="0"/>
                                  </p:stCondLst>
                                  <p:childTnLst>
                                    <p:set>
                                      <p:cBhvr>
                                        <p:cTn id="30" dur="1" fill="hold">
                                          <p:stCondLst>
                                            <p:cond delay="0"/>
                                          </p:stCondLst>
                                        </p:cTn>
                                        <p:tgtEl>
                                          <p:spTgt spid="130115"/>
                                        </p:tgtEl>
                                        <p:attrNameLst>
                                          <p:attrName>style.visibility</p:attrName>
                                        </p:attrNameLst>
                                      </p:cBhvr>
                                      <p:to>
                                        <p:strVal val="visible"/>
                                      </p:to>
                                    </p:set>
                                    <p:animEffect transition="in" filter="blinds(horizontal)">
                                      <p:cBhvr>
                                        <p:cTn id="31" dur="500"/>
                                        <p:tgtEl>
                                          <p:spTgt spid="130115"/>
                                        </p:tgtEl>
                                      </p:cBhvr>
                                    </p:animEffect>
                                  </p:childTnLst>
                                </p:cTn>
                              </p:par>
                            </p:childTnLst>
                          </p:cTn>
                        </p:par>
                        <p:par>
                          <p:cTn id="32" fill="hold">
                            <p:stCondLst>
                              <p:cond delay="4500"/>
                            </p:stCondLst>
                            <p:childTnLst>
                              <p:par>
                                <p:cTn id="33" presetID="1" presetClass="entr" presetSubtype="0" fill="hold" nodeType="afterEffect">
                                  <p:stCondLst>
                                    <p:cond delay="0"/>
                                  </p:stCondLst>
                                  <p:childTnLst>
                                    <p:set>
                                      <p:cBhvr>
                                        <p:cTn id="34" dur="1" fill="hold">
                                          <p:stCondLst>
                                            <p:cond delay="499"/>
                                          </p:stCondLst>
                                        </p:cTn>
                                        <p:tgtEl>
                                          <p:spTgt spid="1300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130096"/>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499"/>
                                          </p:stCondLst>
                                        </p:cTn>
                                        <p:tgtEl>
                                          <p:spTgt spid="13009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499"/>
                                          </p:stCondLst>
                                        </p:cTn>
                                        <p:tgtEl>
                                          <p:spTgt spid="130119"/>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499"/>
                                          </p:stCondLst>
                                        </p:cTn>
                                        <p:tgtEl>
                                          <p:spTgt spid="130120"/>
                                        </p:tgtEl>
                                        <p:attrNameLst>
                                          <p:attrName>style.visibility</p:attrName>
                                        </p:attrNameLst>
                                      </p:cBhvr>
                                      <p:to>
                                        <p:strVal val="visible"/>
                                      </p:to>
                                    </p:set>
                                  </p:childTnLst>
                                </p:cTn>
                              </p:par>
                            </p:childTnLst>
                          </p:cTn>
                        </p:par>
                        <p:par>
                          <p:cTn id="49" fill="hold">
                            <p:stCondLst>
                              <p:cond delay="1000"/>
                            </p:stCondLst>
                            <p:childTnLst>
                              <p:par>
                                <p:cTn id="50" presetID="1" presetClass="entr" presetSubtype="0" fill="hold" nodeType="afterEffect">
                                  <p:stCondLst>
                                    <p:cond delay="0"/>
                                  </p:stCondLst>
                                  <p:childTnLst>
                                    <p:set>
                                      <p:cBhvr>
                                        <p:cTn id="51" dur="1" fill="hold">
                                          <p:stCondLst>
                                            <p:cond delay="499"/>
                                          </p:stCondLst>
                                        </p:cTn>
                                        <p:tgtEl>
                                          <p:spTgt spid="130126"/>
                                        </p:tgtEl>
                                        <p:attrNameLst>
                                          <p:attrName>style.visibility</p:attrName>
                                        </p:attrNameLst>
                                      </p:cBhvr>
                                      <p:to>
                                        <p:strVal val="visible"/>
                                      </p:to>
                                    </p:set>
                                  </p:childTnLst>
                                </p:cTn>
                              </p:par>
                            </p:childTnLst>
                          </p:cTn>
                        </p:par>
                        <p:par>
                          <p:cTn id="52" fill="hold">
                            <p:stCondLst>
                              <p:cond delay="1500"/>
                            </p:stCondLst>
                            <p:childTnLst>
                              <p:par>
                                <p:cTn id="53" presetID="1" presetClass="entr" presetSubtype="0" fill="hold" nodeType="afterEffect">
                                  <p:stCondLst>
                                    <p:cond delay="0"/>
                                  </p:stCondLst>
                                  <p:childTnLst>
                                    <p:set>
                                      <p:cBhvr>
                                        <p:cTn id="54" dur="1" fill="hold">
                                          <p:stCondLst>
                                            <p:cond delay="499"/>
                                          </p:stCondLst>
                                        </p:cTn>
                                        <p:tgtEl>
                                          <p:spTgt spid="130124"/>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nodeType="afterEffect">
                                  <p:stCondLst>
                                    <p:cond delay="0"/>
                                  </p:stCondLst>
                                  <p:childTnLst>
                                    <p:set>
                                      <p:cBhvr>
                                        <p:cTn id="57" dur="1" fill="hold">
                                          <p:stCondLst>
                                            <p:cond delay="499"/>
                                          </p:stCondLst>
                                        </p:cTn>
                                        <p:tgtEl>
                                          <p:spTgt spid="13012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499"/>
                                          </p:stCondLst>
                                        </p:cTn>
                                        <p:tgtEl>
                                          <p:spTgt spid="130076"/>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499"/>
                                          </p:stCondLst>
                                        </p:cTn>
                                        <p:tgtEl>
                                          <p:spTgt spid="130110"/>
                                        </p:tgtEl>
                                        <p:attrNameLst>
                                          <p:attrName>style.visibility</p:attrName>
                                        </p:attrNameLst>
                                      </p:cBhvr>
                                      <p:to>
                                        <p:strVal val="visible"/>
                                      </p:to>
                                    </p:set>
                                  </p:childTnLst>
                                </p:cTn>
                              </p:par>
                            </p:childTnLst>
                          </p:cTn>
                        </p:par>
                        <p:par>
                          <p:cTn id="65" fill="hold">
                            <p:stCondLst>
                              <p:cond delay="1000"/>
                            </p:stCondLst>
                            <p:childTnLst>
                              <p:par>
                                <p:cTn id="66" presetID="1" presetClass="entr" presetSubtype="0" fill="hold" nodeType="afterEffect">
                                  <p:stCondLst>
                                    <p:cond delay="0"/>
                                  </p:stCondLst>
                                  <p:childTnLst>
                                    <p:set>
                                      <p:cBhvr>
                                        <p:cTn id="67" dur="1" fill="hold">
                                          <p:stCondLst>
                                            <p:cond delay="499"/>
                                          </p:stCondLst>
                                        </p:cTn>
                                        <p:tgtEl>
                                          <p:spTgt spid="130086"/>
                                        </p:tgtEl>
                                        <p:attrNameLst>
                                          <p:attrName>style.visibility</p:attrName>
                                        </p:attrNameLst>
                                      </p:cBhvr>
                                      <p:to>
                                        <p:strVal val="visible"/>
                                      </p:to>
                                    </p:set>
                                  </p:childTnLst>
                                </p:cTn>
                              </p:par>
                            </p:childTnLst>
                          </p:cTn>
                        </p:par>
                        <p:par>
                          <p:cTn id="68" fill="hold">
                            <p:stCondLst>
                              <p:cond delay="1500"/>
                            </p:stCondLst>
                            <p:childTnLst>
                              <p:par>
                                <p:cTn id="69" presetID="1" presetClass="entr" presetSubtype="0" fill="hold" nodeType="afterEffect">
                                  <p:stCondLst>
                                    <p:cond delay="0"/>
                                  </p:stCondLst>
                                  <p:childTnLst>
                                    <p:set>
                                      <p:cBhvr>
                                        <p:cTn id="70" dur="1" fill="hold">
                                          <p:stCondLst>
                                            <p:cond delay="499"/>
                                          </p:stCondLst>
                                        </p:cTn>
                                        <p:tgtEl>
                                          <p:spTgt spid="130101"/>
                                        </p:tgtEl>
                                        <p:attrNameLst>
                                          <p:attrName>style.visibility</p:attrName>
                                        </p:attrNameLst>
                                      </p:cBhvr>
                                      <p:to>
                                        <p:strVal val="visible"/>
                                      </p:to>
                                    </p:set>
                                  </p:childTnLst>
                                </p:cTn>
                              </p:par>
                            </p:childTnLst>
                          </p:cTn>
                        </p:par>
                        <p:par>
                          <p:cTn id="71" fill="hold">
                            <p:stCondLst>
                              <p:cond delay="2000"/>
                            </p:stCondLst>
                            <p:childTnLst>
                              <p:par>
                                <p:cTn id="72" presetID="1" presetClass="entr" presetSubtype="0" fill="hold" grpId="0" nodeType="afterEffect">
                                  <p:stCondLst>
                                    <p:cond delay="0"/>
                                  </p:stCondLst>
                                  <p:childTnLst>
                                    <p:set>
                                      <p:cBhvr>
                                        <p:cTn id="73" dur="1" fill="hold">
                                          <p:stCondLst>
                                            <p:cond delay="499"/>
                                          </p:stCondLst>
                                        </p:cTn>
                                        <p:tgtEl>
                                          <p:spTgt spid="130111"/>
                                        </p:tgtEl>
                                        <p:attrNameLst>
                                          <p:attrName>style.visibility</p:attrName>
                                        </p:attrNameLst>
                                      </p:cBhvr>
                                      <p:to>
                                        <p:strVal val="visible"/>
                                      </p:to>
                                    </p:set>
                                  </p:childTnLst>
                                </p:cTn>
                              </p:par>
                            </p:childTnLst>
                          </p:cTn>
                        </p:par>
                        <p:par>
                          <p:cTn id="74" fill="hold">
                            <p:stCondLst>
                              <p:cond delay="2500"/>
                            </p:stCondLst>
                            <p:childTnLst>
                              <p:par>
                                <p:cTn id="75" presetID="1" presetClass="entr" presetSubtype="0" fill="hold" nodeType="afterEffect">
                                  <p:stCondLst>
                                    <p:cond delay="0"/>
                                  </p:stCondLst>
                                  <p:childTnLst>
                                    <p:set>
                                      <p:cBhvr>
                                        <p:cTn id="76" dur="1" fill="hold">
                                          <p:stCondLst>
                                            <p:cond delay="499"/>
                                          </p:stCondLst>
                                        </p:cTn>
                                        <p:tgtEl>
                                          <p:spTgt spid="130099"/>
                                        </p:tgtEl>
                                        <p:attrNameLst>
                                          <p:attrName>style.visibility</p:attrName>
                                        </p:attrNameLst>
                                      </p:cBhvr>
                                      <p:to>
                                        <p:strVal val="visible"/>
                                      </p:to>
                                    </p:set>
                                  </p:childTnLst>
                                </p:cTn>
                              </p:par>
                            </p:childTnLst>
                          </p:cTn>
                        </p:par>
                        <p:par>
                          <p:cTn id="77" fill="hold">
                            <p:stCondLst>
                              <p:cond delay="3000"/>
                            </p:stCondLst>
                            <p:childTnLst>
                              <p:par>
                                <p:cTn id="78" presetID="1" presetClass="entr" presetSubtype="0" fill="hold" grpId="0" nodeType="afterEffect">
                                  <p:stCondLst>
                                    <p:cond delay="0"/>
                                  </p:stCondLst>
                                  <p:childTnLst>
                                    <p:set>
                                      <p:cBhvr>
                                        <p:cTn id="79" dur="1" fill="hold">
                                          <p:stCondLst>
                                            <p:cond delay="0"/>
                                          </p:stCondLst>
                                        </p:cTn>
                                        <p:tgtEl>
                                          <p:spTgt spid="130116"/>
                                        </p:tgtEl>
                                        <p:attrNameLst>
                                          <p:attrName>style.visibility</p:attrName>
                                        </p:attrNameLst>
                                      </p:cBhvr>
                                      <p:to>
                                        <p:strVal val="visible"/>
                                      </p:to>
                                    </p:set>
                                  </p:childTnLst>
                                </p:cTn>
                              </p:par>
                            </p:childTnLst>
                          </p:cTn>
                        </p:par>
                        <p:par>
                          <p:cTn id="80" fill="hold">
                            <p:stCondLst>
                              <p:cond delay="3000"/>
                            </p:stCondLst>
                            <p:childTnLst>
                              <p:par>
                                <p:cTn id="81" presetID="1" presetClass="entr" presetSubtype="0" fill="hold" nodeType="afterEffect">
                                  <p:stCondLst>
                                    <p:cond delay="0"/>
                                  </p:stCondLst>
                                  <p:childTnLst>
                                    <p:set>
                                      <p:cBhvr>
                                        <p:cTn id="82" dur="1" fill="hold">
                                          <p:stCondLst>
                                            <p:cond delay="499"/>
                                          </p:stCondLst>
                                        </p:cTn>
                                        <p:tgtEl>
                                          <p:spTgt spid="130100"/>
                                        </p:tgtEl>
                                        <p:attrNameLst>
                                          <p:attrName>style.visibility</p:attrName>
                                        </p:attrNameLst>
                                      </p:cBhvr>
                                      <p:to>
                                        <p:strVal val="visible"/>
                                      </p:to>
                                    </p:set>
                                  </p:childTnLst>
                                </p:cTn>
                              </p:par>
                            </p:childTnLst>
                          </p:cTn>
                        </p:par>
                        <p:par>
                          <p:cTn id="83" fill="hold">
                            <p:stCondLst>
                              <p:cond delay="3500"/>
                            </p:stCondLst>
                            <p:childTnLst>
                              <p:par>
                                <p:cTn id="84" presetID="1" presetClass="entr" presetSubtype="0" fill="hold" nodeType="afterEffect">
                                  <p:stCondLst>
                                    <p:cond delay="0"/>
                                  </p:stCondLst>
                                  <p:childTnLst>
                                    <p:set>
                                      <p:cBhvr>
                                        <p:cTn id="85" dur="1" fill="hold">
                                          <p:stCondLst>
                                            <p:cond delay="499"/>
                                          </p:stCondLst>
                                        </p:cTn>
                                        <p:tgtEl>
                                          <p:spTgt spid="130102"/>
                                        </p:tgtEl>
                                        <p:attrNameLst>
                                          <p:attrName>style.visibility</p:attrName>
                                        </p:attrNameLst>
                                      </p:cBhvr>
                                      <p:to>
                                        <p:strVal val="visible"/>
                                      </p:to>
                                    </p:set>
                                  </p:childTnLst>
                                </p:cTn>
                              </p:par>
                            </p:childTnLst>
                          </p:cTn>
                        </p:par>
                        <p:par>
                          <p:cTn id="86" fill="hold">
                            <p:stCondLst>
                              <p:cond delay="4000"/>
                            </p:stCondLst>
                            <p:childTnLst>
                              <p:par>
                                <p:cTn id="87" presetID="1" presetClass="entr" presetSubtype="0" fill="hold" nodeType="afterEffect">
                                  <p:stCondLst>
                                    <p:cond delay="0"/>
                                  </p:stCondLst>
                                  <p:childTnLst>
                                    <p:set>
                                      <p:cBhvr>
                                        <p:cTn id="88" dur="1" fill="hold">
                                          <p:stCondLst>
                                            <p:cond delay="499"/>
                                          </p:stCondLst>
                                        </p:cTn>
                                        <p:tgtEl>
                                          <p:spTgt spid="130077"/>
                                        </p:tgtEl>
                                        <p:attrNameLst>
                                          <p:attrName>style.visibility</p:attrName>
                                        </p:attrNameLst>
                                      </p:cBhvr>
                                      <p:to>
                                        <p:strVal val="visible"/>
                                      </p:to>
                                    </p:set>
                                  </p:childTnLst>
                                </p:cTn>
                              </p:par>
                            </p:childTnLst>
                          </p:cTn>
                        </p:par>
                        <p:par>
                          <p:cTn id="89" fill="hold">
                            <p:stCondLst>
                              <p:cond delay="4500"/>
                            </p:stCondLst>
                            <p:childTnLst>
                              <p:par>
                                <p:cTn id="90" presetID="1" presetClass="entr" presetSubtype="0" fill="hold" nodeType="afterEffect">
                                  <p:stCondLst>
                                    <p:cond delay="0"/>
                                  </p:stCondLst>
                                  <p:childTnLst>
                                    <p:set>
                                      <p:cBhvr>
                                        <p:cTn id="91" dur="1" fill="hold">
                                          <p:stCondLst>
                                            <p:cond delay="499"/>
                                          </p:stCondLst>
                                        </p:cTn>
                                        <p:tgtEl>
                                          <p:spTgt spid="130063"/>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499"/>
                                          </p:stCondLst>
                                        </p:cTn>
                                        <p:tgtEl>
                                          <p:spTgt spid="130078"/>
                                        </p:tgtEl>
                                        <p:attrNameLst>
                                          <p:attrName>style.visibility</p:attrName>
                                        </p:attrNameLst>
                                      </p:cBhvr>
                                      <p:to>
                                        <p:strVal val="visible"/>
                                      </p:to>
                                    </p:set>
                                  </p:childTnLst>
                                </p:cTn>
                              </p:par>
                            </p:childTnLst>
                          </p:cTn>
                        </p:par>
                        <p:par>
                          <p:cTn id="96" fill="hold">
                            <p:stCondLst>
                              <p:cond delay="500"/>
                            </p:stCondLst>
                            <p:childTnLst>
                              <p:par>
                                <p:cTn id="97" presetID="1" presetClass="entr" presetSubtype="0" fill="hold" nodeType="afterEffect">
                                  <p:stCondLst>
                                    <p:cond delay="0"/>
                                  </p:stCondLst>
                                  <p:childTnLst>
                                    <p:set>
                                      <p:cBhvr>
                                        <p:cTn id="98" dur="1" fill="hold">
                                          <p:stCondLst>
                                            <p:cond delay="499"/>
                                          </p:stCondLst>
                                        </p:cTn>
                                        <p:tgtEl>
                                          <p:spTgt spid="130060"/>
                                        </p:tgtEl>
                                        <p:attrNameLst>
                                          <p:attrName>style.visibility</p:attrName>
                                        </p:attrNameLst>
                                      </p:cBhvr>
                                      <p:to>
                                        <p:strVal val="visible"/>
                                      </p:to>
                                    </p:set>
                                  </p:childTnLst>
                                </p:cTn>
                              </p:par>
                            </p:childTnLst>
                          </p:cTn>
                        </p:par>
                        <p:par>
                          <p:cTn id="99" fill="hold">
                            <p:stCondLst>
                              <p:cond delay="1000"/>
                            </p:stCondLst>
                            <p:childTnLst>
                              <p:par>
                                <p:cTn id="100" presetID="1" presetClass="entr" presetSubtype="0" fill="hold" nodeType="afterEffect">
                                  <p:stCondLst>
                                    <p:cond delay="0"/>
                                  </p:stCondLst>
                                  <p:childTnLst>
                                    <p:set>
                                      <p:cBhvr>
                                        <p:cTn id="101" dur="1" fill="hold">
                                          <p:stCondLst>
                                            <p:cond delay="499"/>
                                          </p:stCondLst>
                                        </p:cTn>
                                        <p:tgtEl>
                                          <p:spTgt spid="130087"/>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499"/>
                                          </p:stCondLst>
                                        </p:cTn>
                                        <p:tgtEl>
                                          <p:spTgt spid="130079"/>
                                        </p:tgtEl>
                                        <p:attrNameLst>
                                          <p:attrName>style.visibility</p:attrName>
                                        </p:attrNameLst>
                                      </p:cBhvr>
                                      <p:to>
                                        <p:strVal val="visible"/>
                                      </p:to>
                                    </p:set>
                                  </p:childTnLst>
                                </p:cTn>
                              </p:par>
                            </p:childTnLst>
                          </p:cTn>
                        </p:par>
                        <p:par>
                          <p:cTn id="106" fill="hold">
                            <p:stCondLst>
                              <p:cond delay="500"/>
                            </p:stCondLst>
                            <p:childTnLst>
                              <p:par>
                                <p:cTn id="107" presetID="1" presetClass="entr" presetSubtype="0" fill="hold" grpId="0" nodeType="afterEffect">
                                  <p:stCondLst>
                                    <p:cond delay="0"/>
                                  </p:stCondLst>
                                  <p:childTnLst>
                                    <p:set>
                                      <p:cBhvr>
                                        <p:cTn id="108" dur="1" fill="hold">
                                          <p:stCondLst>
                                            <p:cond delay="499"/>
                                          </p:stCondLst>
                                        </p:cTn>
                                        <p:tgtEl>
                                          <p:spTgt spid="130112"/>
                                        </p:tgtEl>
                                        <p:attrNameLst>
                                          <p:attrName>style.visibility</p:attrName>
                                        </p:attrNameLst>
                                      </p:cBhvr>
                                      <p:to>
                                        <p:strVal val="visible"/>
                                      </p:to>
                                    </p:set>
                                  </p:childTnLst>
                                </p:cTn>
                              </p:par>
                            </p:childTnLst>
                          </p:cTn>
                        </p:par>
                        <p:par>
                          <p:cTn id="109" fill="hold">
                            <p:stCondLst>
                              <p:cond delay="1000"/>
                            </p:stCondLst>
                            <p:childTnLst>
                              <p:par>
                                <p:cTn id="110" presetID="1" presetClass="entr" presetSubtype="0" fill="hold" nodeType="afterEffect">
                                  <p:stCondLst>
                                    <p:cond delay="0"/>
                                  </p:stCondLst>
                                  <p:childTnLst>
                                    <p:set>
                                      <p:cBhvr>
                                        <p:cTn id="111" dur="1" fill="hold">
                                          <p:stCondLst>
                                            <p:cond delay="499"/>
                                          </p:stCondLst>
                                        </p:cTn>
                                        <p:tgtEl>
                                          <p:spTgt spid="130061"/>
                                        </p:tgtEl>
                                        <p:attrNameLst>
                                          <p:attrName>style.visibility</p:attrName>
                                        </p:attrNameLst>
                                      </p:cBhvr>
                                      <p:to>
                                        <p:strVal val="visible"/>
                                      </p:to>
                                    </p:set>
                                  </p:childTnLst>
                                </p:cTn>
                              </p:par>
                            </p:childTnLst>
                          </p:cTn>
                        </p:par>
                        <p:par>
                          <p:cTn id="112" fill="hold">
                            <p:stCondLst>
                              <p:cond delay="1500"/>
                            </p:stCondLst>
                            <p:childTnLst>
                              <p:par>
                                <p:cTn id="113" presetID="1" presetClass="entr" presetSubtype="0" fill="hold" nodeType="afterEffect">
                                  <p:stCondLst>
                                    <p:cond delay="0"/>
                                  </p:stCondLst>
                                  <p:childTnLst>
                                    <p:set>
                                      <p:cBhvr>
                                        <p:cTn id="114" dur="1" fill="hold">
                                          <p:stCondLst>
                                            <p:cond delay="499"/>
                                          </p:stCondLst>
                                        </p:cTn>
                                        <p:tgtEl>
                                          <p:spTgt spid="130103"/>
                                        </p:tgtEl>
                                        <p:attrNameLst>
                                          <p:attrName>style.visibility</p:attrName>
                                        </p:attrNameLst>
                                      </p:cBhvr>
                                      <p:to>
                                        <p:strVal val="visible"/>
                                      </p:to>
                                    </p:set>
                                  </p:childTnLst>
                                </p:cTn>
                              </p:par>
                            </p:childTnLst>
                          </p:cTn>
                        </p:par>
                        <p:par>
                          <p:cTn id="115" fill="hold">
                            <p:stCondLst>
                              <p:cond delay="2000"/>
                            </p:stCondLst>
                            <p:childTnLst>
                              <p:par>
                                <p:cTn id="116" presetID="1" presetClass="entr" presetSubtype="0" fill="hold" grpId="0" nodeType="afterEffect">
                                  <p:stCondLst>
                                    <p:cond delay="0"/>
                                  </p:stCondLst>
                                  <p:childTnLst>
                                    <p:set>
                                      <p:cBhvr>
                                        <p:cTn id="117" dur="1" fill="hold">
                                          <p:stCondLst>
                                            <p:cond delay="499"/>
                                          </p:stCondLst>
                                        </p:cTn>
                                        <p:tgtEl>
                                          <p:spTgt spid="130113"/>
                                        </p:tgtEl>
                                        <p:attrNameLst>
                                          <p:attrName>style.visibility</p:attrName>
                                        </p:attrNameLst>
                                      </p:cBhvr>
                                      <p:to>
                                        <p:strVal val="visible"/>
                                      </p:to>
                                    </p:set>
                                  </p:childTnLst>
                                </p:cTn>
                              </p:par>
                            </p:childTnLst>
                          </p:cTn>
                        </p:par>
                        <p:par>
                          <p:cTn id="118" fill="hold">
                            <p:stCondLst>
                              <p:cond delay="2500"/>
                            </p:stCondLst>
                            <p:childTnLst>
                              <p:par>
                                <p:cTn id="119" presetID="1" presetClass="entr" presetSubtype="0" fill="hold" nodeType="afterEffect">
                                  <p:stCondLst>
                                    <p:cond delay="0"/>
                                  </p:stCondLst>
                                  <p:childTnLst>
                                    <p:set>
                                      <p:cBhvr>
                                        <p:cTn id="120" dur="1" fill="hold">
                                          <p:stCondLst>
                                            <p:cond delay="499"/>
                                          </p:stCondLst>
                                        </p:cTn>
                                        <p:tgtEl>
                                          <p:spTgt spid="130097"/>
                                        </p:tgtEl>
                                        <p:attrNameLst>
                                          <p:attrName>style.visibility</p:attrName>
                                        </p:attrNameLst>
                                      </p:cBhvr>
                                      <p:to>
                                        <p:strVal val="visible"/>
                                      </p:to>
                                    </p:set>
                                  </p:childTnLst>
                                </p:cTn>
                              </p:par>
                            </p:childTnLst>
                          </p:cTn>
                        </p:par>
                        <p:par>
                          <p:cTn id="121" fill="hold">
                            <p:stCondLst>
                              <p:cond delay="3000"/>
                            </p:stCondLst>
                            <p:childTnLst>
                              <p:par>
                                <p:cTn id="122" presetID="1" presetClass="entr" presetSubtype="0" fill="hold" grpId="0" nodeType="afterEffect">
                                  <p:stCondLst>
                                    <p:cond delay="0"/>
                                  </p:stCondLst>
                                  <p:childTnLst>
                                    <p:set>
                                      <p:cBhvr>
                                        <p:cTn id="123" dur="1" fill="hold">
                                          <p:stCondLst>
                                            <p:cond delay="0"/>
                                          </p:stCondLst>
                                        </p:cTn>
                                        <p:tgtEl>
                                          <p:spTgt spid="130117"/>
                                        </p:tgtEl>
                                        <p:attrNameLst>
                                          <p:attrName>style.visibility</p:attrName>
                                        </p:attrNameLst>
                                      </p:cBhvr>
                                      <p:to>
                                        <p:strVal val="visible"/>
                                      </p:to>
                                    </p:set>
                                  </p:childTnLst>
                                </p:cTn>
                              </p:par>
                            </p:childTnLst>
                          </p:cTn>
                        </p:par>
                        <p:par>
                          <p:cTn id="124" fill="hold">
                            <p:stCondLst>
                              <p:cond delay="3000"/>
                            </p:stCondLst>
                            <p:childTnLst>
                              <p:par>
                                <p:cTn id="125" presetID="1" presetClass="entr" presetSubtype="0" fill="hold" nodeType="afterEffect">
                                  <p:stCondLst>
                                    <p:cond delay="0"/>
                                  </p:stCondLst>
                                  <p:childTnLst>
                                    <p:set>
                                      <p:cBhvr>
                                        <p:cTn id="126" dur="1" fill="hold">
                                          <p:stCondLst>
                                            <p:cond delay="499"/>
                                          </p:stCondLst>
                                        </p:cTn>
                                        <p:tgtEl>
                                          <p:spTgt spid="130104"/>
                                        </p:tgtEl>
                                        <p:attrNameLst>
                                          <p:attrName>style.visibility</p:attrName>
                                        </p:attrNameLst>
                                      </p:cBhvr>
                                      <p:to>
                                        <p:strVal val="visible"/>
                                      </p:to>
                                    </p:set>
                                  </p:childTnLst>
                                </p:cTn>
                              </p:par>
                            </p:childTnLst>
                          </p:cTn>
                        </p:par>
                        <p:par>
                          <p:cTn id="127" fill="hold">
                            <p:stCondLst>
                              <p:cond delay="3500"/>
                            </p:stCondLst>
                            <p:childTnLst>
                              <p:par>
                                <p:cTn id="128" presetID="1" presetClass="entr" presetSubtype="0" fill="hold" nodeType="afterEffect">
                                  <p:stCondLst>
                                    <p:cond delay="0"/>
                                  </p:stCondLst>
                                  <p:childTnLst>
                                    <p:set>
                                      <p:cBhvr>
                                        <p:cTn id="129" dur="1" fill="hold">
                                          <p:stCondLst>
                                            <p:cond delay="499"/>
                                          </p:stCondLst>
                                        </p:cTn>
                                        <p:tgtEl>
                                          <p:spTgt spid="130098"/>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nodeType="clickEffect">
                                  <p:stCondLst>
                                    <p:cond delay="0"/>
                                  </p:stCondLst>
                                  <p:childTnLst>
                                    <p:set>
                                      <p:cBhvr>
                                        <p:cTn id="133" dur="1" fill="hold">
                                          <p:stCondLst>
                                            <p:cond delay="499"/>
                                          </p:stCondLst>
                                        </p:cTn>
                                        <p:tgtEl>
                                          <p:spTgt spid="130080"/>
                                        </p:tgtEl>
                                        <p:attrNameLst>
                                          <p:attrName>style.visibility</p:attrName>
                                        </p:attrNameLst>
                                      </p:cBhvr>
                                      <p:to>
                                        <p:strVal val="visible"/>
                                      </p:to>
                                    </p:set>
                                  </p:childTnLst>
                                </p:cTn>
                              </p:par>
                            </p:childTnLst>
                          </p:cTn>
                        </p:par>
                        <p:par>
                          <p:cTn id="134" fill="hold">
                            <p:stCondLst>
                              <p:cond delay="500"/>
                            </p:stCondLst>
                            <p:childTnLst>
                              <p:par>
                                <p:cTn id="135" presetID="1" presetClass="entr" presetSubtype="0" fill="hold" nodeType="afterEffect">
                                  <p:stCondLst>
                                    <p:cond delay="0"/>
                                  </p:stCondLst>
                                  <p:childTnLst>
                                    <p:set>
                                      <p:cBhvr>
                                        <p:cTn id="136" dur="1" fill="hold">
                                          <p:stCondLst>
                                            <p:cond delay="499"/>
                                          </p:stCondLst>
                                        </p:cTn>
                                        <p:tgtEl>
                                          <p:spTgt spid="130058"/>
                                        </p:tgtEl>
                                        <p:attrNameLst>
                                          <p:attrName>style.visibility</p:attrName>
                                        </p:attrNameLst>
                                      </p:cBhvr>
                                      <p:to>
                                        <p:strVal val="visible"/>
                                      </p:to>
                                    </p:set>
                                  </p:childTnLst>
                                </p:cTn>
                              </p:par>
                            </p:childTnLst>
                          </p:cTn>
                        </p:par>
                        <p:par>
                          <p:cTn id="137" fill="hold">
                            <p:stCondLst>
                              <p:cond delay="1000"/>
                            </p:stCondLst>
                            <p:childTnLst>
                              <p:par>
                                <p:cTn id="138" presetID="1" presetClass="entr" presetSubtype="0" fill="hold" nodeType="afterEffect">
                                  <p:stCondLst>
                                    <p:cond delay="0"/>
                                  </p:stCondLst>
                                  <p:childTnLst>
                                    <p:set>
                                      <p:cBhvr>
                                        <p:cTn id="139" dur="1" fill="hold">
                                          <p:stCondLst>
                                            <p:cond delay="499"/>
                                          </p:stCondLst>
                                        </p:cTn>
                                        <p:tgtEl>
                                          <p:spTgt spid="130081"/>
                                        </p:tgtEl>
                                        <p:attrNameLst>
                                          <p:attrName>style.visibility</p:attrName>
                                        </p:attrNameLst>
                                      </p:cBhvr>
                                      <p:to>
                                        <p:strVal val="visible"/>
                                      </p:to>
                                    </p:set>
                                  </p:childTnLst>
                                </p:cTn>
                              </p:par>
                            </p:childTnLst>
                          </p:cTn>
                        </p:par>
                        <p:par>
                          <p:cTn id="140" fill="hold">
                            <p:stCondLst>
                              <p:cond delay="1500"/>
                            </p:stCondLst>
                            <p:childTnLst>
                              <p:par>
                                <p:cTn id="141" presetID="1" presetClass="entr" presetSubtype="0" fill="hold" nodeType="afterEffect">
                                  <p:stCondLst>
                                    <p:cond delay="0"/>
                                  </p:stCondLst>
                                  <p:childTnLst>
                                    <p:set>
                                      <p:cBhvr>
                                        <p:cTn id="142" dur="1" fill="hold">
                                          <p:stCondLst>
                                            <p:cond delay="499"/>
                                          </p:stCondLst>
                                        </p:cTn>
                                        <p:tgtEl>
                                          <p:spTgt spid="130059"/>
                                        </p:tgtEl>
                                        <p:attrNameLst>
                                          <p:attrName>style.visibility</p:attrName>
                                        </p:attrNameLst>
                                      </p:cBhvr>
                                      <p:to>
                                        <p:strVal val="visible"/>
                                      </p:to>
                                    </p:set>
                                  </p:childTnLst>
                                </p:cTn>
                              </p:par>
                            </p:childTnLst>
                          </p:cTn>
                        </p:par>
                        <p:par>
                          <p:cTn id="143" fill="hold">
                            <p:stCondLst>
                              <p:cond delay="2000"/>
                            </p:stCondLst>
                            <p:childTnLst>
                              <p:par>
                                <p:cTn id="144" presetID="1" presetClass="entr" presetSubtype="0" fill="hold" nodeType="afterEffect">
                                  <p:stCondLst>
                                    <p:cond delay="0"/>
                                  </p:stCondLst>
                                  <p:childTnLst>
                                    <p:set>
                                      <p:cBhvr>
                                        <p:cTn id="145" dur="1" fill="hold">
                                          <p:stCondLst>
                                            <p:cond delay="499"/>
                                          </p:stCondLst>
                                        </p:cTn>
                                        <p:tgtEl>
                                          <p:spTgt spid="130082"/>
                                        </p:tgtEl>
                                        <p:attrNameLst>
                                          <p:attrName>style.visibility</p:attrName>
                                        </p:attrNameLst>
                                      </p:cBhvr>
                                      <p:to>
                                        <p:strVal val="visible"/>
                                      </p:to>
                                    </p:set>
                                  </p:childTnLst>
                                </p:cTn>
                              </p:par>
                            </p:childTnLst>
                          </p:cTn>
                        </p:par>
                        <p:par>
                          <p:cTn id="146" fill="hold">
                            <p:stCondLst>
                              <p:cond delay="2500"/>
                            </p:stCondLst>
                            <p:childTnLst>
                              <p:par>
                                <p:cTn id="147" presetID="1" presetClass="entr" presetSubtype="0" fill="hold" nodeType="afterEffect">
                                  <p:stCondLst>
                                    <p:cond delay="0"/>
                                  </p:stCondLst>
                                  <p:childTnLst>
                                    <p:set>
                                      <p:cBhvr>
                                        <p:cTn id="148" dur="1" fill="hold">
                                          <p:stCondLst>
                                            <p:cond delay="499"/>
                                          </p:stCondLst>
                                        </p:cTn>
                                        <p:tgtEl>
                                          <p:spTgt spid="130056"/>
                                        </p:tgtEl>
                                        <p:attrNameLst>
                                          <p:attrName>style.visibility</p:attrName>
                                        </p:attrNameLst>
                                      </p:cBhvr>
                                      <p:to>
                                        <p:strVal val="visible"/>
                                      </p:to>
                                    </p:set>
                                  </p:childTnLst>
                                </p:cTn>
                              </p:par>
                            </p:childTnLst>
                          </p:cTn>
                        </p:par>
                        <p:par>
                          <p:cTn id="149" fill="hold">
                            <p:stCondLst>
                              <p:cond delay="3000"/>
                            </p:stCondLst>
                            <p:childTnLst>
                              <p:par>
                                <p:cTn id="150" presetID="1" presetClass="entr" presetSubtype="0" fill="hold" nodeType="afterEffect">
                                  <p:stCondLst>
                                    <p:cond delay="0"/>
                                  </p:stCondLst>
                                  <p:childTnLst>
                                    <p:set>
                                      <p:cBhvr>
                                        <p:cTn id="151" dur="1" fill="hold">
                                          <p:stCondLst>
                                            <p:cond delay="499"/>
                                          </p:stCondLst>
                                        </p:cTn>
                                        <p:tgtEl>
                                          <p:spTgt spid="130083"/>
                                        </p:tgtEl>
                                        <p:attrNameLst>
                                          <p:attrName>style.visibility</p:attrName>
                                        </p:attrNameLst>
                                      </p:cBhvr>
                                      <p:to>
                                        <p:strVal val="visible"/>
                                      </p:to>
                                    </p:set>
                                  </p:childTnLst>
                                </p:cTn>
                              </p:par>
                            </p:childTnLst>
                          </p:cTn>
                        </p:par>
                        <p:par>
                          <p:cTn id="152" fill="hold">
                            <p:stCondLst>
                              <p:cond delay="3500"/>
                            </p:stCondLst>
                            <p:childTnLst>
                              <p:par>
                                <p:cTn id="153" presetID="1" presetClass="entr" presetSubtype="0" fill="hold" nodeType="afterEffect">
                                  <p:stCondLst>
                                    <p:cond delay="0"/>
                                  </p:stCondLst>
                                  <p:childTnLst>
                                    <p:set>
                                      <p:cBhvr>
                                        <p:cTn id="154" dur="1" fill="hold">
                                          <p:stCondLst>
                                            <p:cond delay="499"/>
                                          </p:stCondLst>
                                        </p:cTn>
                                        <p:tgtEl>
                                          <p:spTgt spid="130057"/>
                                        </p:tgtEl>
                                        <p:attrNameLst>
                                          <p:attrName>style.visibility</p:attrName>
                                        </p:attrNameLst>
                                      </p:cBhvr>
                                      <p:to>
                                        <p:strVal val="visible"/>
                                      </p:to>
                                    </p:set>
                                  </p:childTnLst>
                                </p:cTn>
                              </p:par>
                            </p:childTnLst>
                          </p:cTn>
                        </p:par>
                        <p:par>
                          <p:cTn id="155" fill="hold">
                            <p:stCondLst>
                              <p:cond delay="4000"/>
                            </p:stCondLst>
                            <p:childTnLst>
                              <p:par>
                                <p:cTn id="156" presetID="1" presetClass="entr" presetSubtype="0" fill="hold" nodeType="afterEffect">
                                  <p:stCondLst>
                                    <p:cond delay="0"/>
                                  </p:stCondLst>
                                  <p:childTnLst>
                                    <p:set>
                                      <p:cBhvr>
                                        <p:cTn id="157" dur="1" fill="hold">
                                          <p:stCondLst>
                                            <p:cond delay="499"/>
                                          </p:stCondLst>
                                        </p:cTn>
                                        <p:tgtEl>
                                          <p:spTgt spid="130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2" grpId="0" animBg="1"/>
      <p:bldP spid="130108" grpId="0"/>
      <p:bldP spid="130109" grpId="0"/>
      <p:bldP spid="130110" grpId="0"/>
      <p:bldP spid="130111" grpId="0"/>
      <p:bldP spid="130112" grpId="0"/>
      <p:bldP spid="130113" grpId="0"/>
      <p:bldP spid="130115" grpId="0"/>
      <p:bldP spid="130116" grpId="0"/>
      <p:bldP spid="130117" grpId="0"/>
      <p:bldP spid="1301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0" name="矩形 81929"/>
          <p:cNvSpPr/>
          <p:nvPr/>
        </p:nvSpPr>
        <p:spPr>
          <a:xfrm>
            <a:off x="228600" y="1811338"/>
            <a:ext cx="438150" cy="701675"/>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mn-cs"/>
              </a:rPr>
              <a:t>    </a:t>
            </a:r>
          </a:p>
        </p:txBody>
      </p:sp>
      <p:sp>
        <p:nvSpPr>
          <p:cNvPr id="81931" name="矩形 81930"/>
          <p:cNvSpPr/>
          <p:nvPr/>
        </p:nvSpPr>
        <p:spPr>
          <a:xfrm>
            <a:off x="457200" y="2362200"/>
            <a:ext cx="234950" cy="336550"/>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81932" name="矩形 81931"/>
          <p:cNvSpPr/>
          <p:nvPr/>
        </p:nvSpPr>
        <p:spPr>
          <a:xfrm>
            <a:off x="2915816" y="1019175"/>
            <a:ext cx="3063875" cy="427038"/>
          </a:xfrm>
          <a:prstGeom prst="rect">
            <a:avLst/>
          </a:prstGeom>
          <a:noFill/>
          <a:ln w="9525">
            <a:noFill/>
          </a:ln>
        </p:spPr>
        <p:txBody>
          <a:bodyPr wrap="non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mn-cs"/>
              </a:rPr>
              <a:t> </a:t>
            </a:r>
            <a:r>
              <a:rPr kumimoji="0" lang="zh-CN" altLang="en-US" sz="22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mn-cs"/>
              </a:rPr>
              <a:t>最大团问题的回溯算法</a:t>
            </a:r>
          </a:p>
        </p:txBody>
      </p:sp>
      <p:sp>
        <p:nvSpPr>
          <p:cNvPr id="81934" name="矩形 81933"/>
          <p:cNvSpPr/>
          <p:nvPr/>
        </p:nvSpPr>
        <p:spPr>
          <a:xfrm>
            <a:off x="304800" y="822325"/>
            <a:ext cx="184150" cy="393700"/>
          </a:xfrm>
          <a:prstGeom prst="rect">
            <a:avLst/>
          </a:prstGeom>
          <a:noFill/>
          <a:ln w="9525">
            <a:noFill/>
          </a:ln>
        </p:spPr>
        <p:txBody>
          <a:bodyPr wrap="none" anchor="t">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sz="2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1936" name="矩形 81935"/>
          <p:cNvSpPr/>
          <p:nvPr/>
        </p:nvSpPr>
        <p:spPr>
          <a:xfrm>
            <a:off x="1979712" y="1700808"/>
            <a:ext cx="5472856" cy="4373562"/>
          </a:xfrm>
          <a:prstGeom prst="rect">
            <a:avLst/>
          </a:prstGeom>
          <a:noFill/>
          <a:ln w="9525" cap="flat" cmpd="sng">
            <a:solidFill>
              <a:srgbClr val="990000"/>
            </a:solidFill>
            <a:prstDash val="solid"/>
            <a:miter/>
            <a:headEnd type="none" w="med" len="med"/>
            <a:tailEnd type="none" w="med" len="med"/>
          </a:ln>
        </p:spPr>
        <p:txBody>
          <a:bodyPr wrap="square">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int </a:t>
            </a:r>
            <a:r>
              <a:rPr kumimoji="0" lang="en-US" altLang="zh-CN" sz="24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MaxClique</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(int ** a, int v[</a:t>
            </a:r>
            <a:r>
              <a:rPr kumimoji="0" lang="en-US" altLang="zh-CN" sz="24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i</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],int n)</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	Clique Y;</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24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Y.x</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 new int [</a:t>
            </a:r>
            <a:r>
              <a:rPr kumimoji="0" lang="en-US" altLang="zh-CN" sz="24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n+l</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24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Y.a</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 </a:t>
            </a:r>
            <a:r>
              <a:rPr kumimoji="0" lang="en-US" altLang="zh-CN"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mn-cs"/>
              </a:rPr>
              <a:t>//</a:t>
            </a:r>
            <a:r>
              <a:rPr kumimoji="0" lang="zh-CN" altLang="en-US" sz="2000" b="1" i="0" u="none" strike="noStrike" kern="1200" cap="none" spc="0" normalizeH="0" baseline="0" noProof="0" dirty="0">
                <a:ln>
                  <a:noFill/>
                </a:ln>
                <a:solidFill>
                  <a:srgbClr val="990000"/>
                </a:solidFill>
                <a:effectLst/>
                <a:uLnTx/>
                <a:uFillTx/>
                <a:latin typeface="宋体" panose="02010600030101010101" pitchFamily="2" charset="-122"/>
                <a:ea typeface="宋体" panose="02010600030101010101" pitchFamily="2" charset="-122"/>
              </a:rPr>
              <a:t>图</a:t>
            </a:r>
            <a:r>
              <a:rPr kumimoji="0" lang="en-US" altLang="zh-CN" sz="2000" b="1" i="0" u="none" strike="noStrike" kern="1200" cap="none" spc="0" normalizeH="0" baseline="0" noProof="0" dirty="0">
                <a:ln>
                  <a:noFill/>
                </a:ln>
                <a:solidFill>
                  <a:srgbClr val="990000"/>
                </a:solidFill>
                <a:effectLst/>
                <a:uLnTx/>
                <a:uFillTx/>
                <a:latin typeface="宋体" panose="02010600030101010101" pitchFamily="2" charset="-122"/>
                <a:ea typeface="宋体" panose="02010600030101010101" pitchFamily="2" charset="-122"/>
              </a:rPr>
              <a:t>G</a:t>
            </a:r>
            <a:r>
              <a:rPr kumimoji="0" lang="zh-CN" altLang="en-US" sz="2000" b="1" i="0" u="none" strike="noStrike" kern="1200" cap="none" spc="0" normalizeH="0" baseline="0" noProof="0" dirty="0">
                <a:ln>
                  <a:noFill/>
                </a:ln>
                <a:solidFill>
                  <a:srgbClr val="990000"/>
                </a:solidFill>
                <a:effectLst/>
                <a:uLnTx/>
                <a:uFillTx/>
                <a:latin typeface="宋体" panose="02010600030101010101" pitchFamily="2" charset="-122"/>
                <a:ea typeface="宋体" panose="02010600030101010101" pitchFamily="2" charset="-122"/>
              </a:rPr>
              <a:t>的邻接矩阵</a:t>
            </a:r>
            <a:endPar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24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Y.n</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n; </a:t>
            </a:r>
            <a:r>
              <a:rPr kumimoji="0" lang="en-US" altLang="zh-CN"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mn-cs"/>
              </a:rPr>
              <a:t>//</a:t>
            </a:r>
            <a:r>
              <a:rPr kumimoji="0" lang="zh-CN" altLang="en-US" sz="2000" b="1" i="0" u="none" strike="noStrike" kern="1200" cap="none" spc="0" normalizeH="0" baseline="0" noProof="0" dirty="0">
                <a:ln>
                  <a:noFill/>
                </a:ln>
                <a:solidFill>
                  <a:srgbClr val="990000"/>
                </a:solidFill>
                <a:effectLst/>
                <a:uLnTx/>
                <a:uFillTx/>
                <a:latin typeface="宋体" panose="02010600030101010101" pitchFamily="2" charset="-122"/>
                <a:ea typeface="宋体" panose="02010600030101010101" pitchFamily="2" charset="-122"/>
              </a:rPr>
              <a:t>图</a:t>
            </a:r>
            <a:r>
              <a:rPr kumimoji="0" lang="en-US" altLang="zh-CN" sz="2000" b="1" i="0" u="none" strike="noStrike" kern="1200" cap="none" spc="0" normalizeH="0" baseline="0" noProof="0" dirty="0">
                <a:ln>
                  <a:noFill/>
                </a:ln>
                <a:solidFill>
                  <a:srgbClr val="990000"/>
                </a:solidFill>
                <a:effectLst/>
                <a:uLnTx/>
                <a:uFillTx/>
                <a:latin typeface="宋体" panose="02010600030101010101" pitchFamily="2" charset="-122"/>
                <a:ea typeface="宋体" panose="02010600030101010101" pitchFamily="2" charset="-122"/>
              </a:rPr>
              <a:t>G</a:t>
            </a:r>
            <a:r>
              <a:rPr kumimoji="0" lang="zh-CN" altLang="en-US" sz="2000" b="1" i="0" u="none" strike="noStrike" kern="1200" cap="none" spc="0" normalizeH="0" baseline="0" noProof="0" dirty="0">
                <a:ln>
                  <a:noFill/>
                </a:ln>
                <a:solidFill>
                  <a:srgbClr val="990000"/>
                </a:solidFill>
                <a:effectLst/>
                <a:uLnTx/>
                <a:uFillTx/>
                <a:latin typeface="宋体" panose="02010600030101010101" pitchFamily="2" charset="-122"/>
                <a:ea typeface="宋体" panose="02010600030101010101" pitchFamily="2" charset="-122"/>
              </a:rPr>
              <a:t>顶点数</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Y.cn = 0; </a:t>
            </a:r>
            <a:r>
              <a:rPr kumimoji="0" lang="en-US" altLang="zh-CN" sz="2000" b="1"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a:t>
            </a:r>
            <a:r>
              <a:rPr kumimoji="0" lang="zh-CN" altLang="en-US" sz="2000" b="1" i="0" u="none" strike="noStrike" kern="1200" cap="none" spc="0" normalizeH="0" baseline="0" noProof="0" dirty="0">
                <a:ln>
                  <a:noFill/>
                </a:ln>
                <a:solidFill>
                  <a:srgbClr val="990000"/>
                </a:solidFill>
                <a:effectLst/>
                <a:uLnTx/>
                <a:uFillTx/>
                <a:latin typeface="宋体" panose="02010600030101010101" pitchFamily="2" charset="-122"/>
                <a:ea typeface="宋体" panose="02010600030101010101" pitchFamily="2" charset="-122"/>
              </a:rPr>
              <a:t>当前团顶点数</a:t>
            </a:r>
            <a:endPar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24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Y.bestn</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=0</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a:t>
            </a:r>
            <a:r>
              <a:rPr kumimoji="0" lang="zh-CN" altLang="en-US" sz="2000" b="1" i="0" u="none" strike="noStrike" kern="1200" cap="none" spc="0" normalizeH="0" baseline="0" noProof="0" dirty="0">
                <a:ln>
                  <a:noFill/>
                </a:ln>
                <a:solidFill>
                  <a:srgbClr val="990000"/>
                </a:solidFill>
                <a:effectLst/>
                <a:uLnTx/>
                <a:uFillTx/>
                <a:latin typeface="宋体" panose="02010600030101010101" pitchFamily="2" charset="-122"/>
                <a:ea typeface="宋体" panose="02010600030101010101" pitchFamily="2" charset="-122"/>
              </a:rPr>
              <a:t>当前最大团顶点数</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24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Y.bestx</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 v; </a:t>
            </a:r>
            <a:r>
              <a:rPr kumimoji="0" lang="en-US" altLang="zh-CN" sz="2000" b="1"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a:t>
            </a:r>
            <a:r>
              <a:rPr kumimoji="0" lang="zh-CN" altLang="en-US" sz="2000" b="1" i="0" u="none" strike="noStrike" kern="1200" cap="none" spc="0" normalizeH="0" baseline="0" noProof="0" dirty="0">
                <a:ln>
                  <a:noFill/>
                </a:ln>
                <a:solidFill>
                  <a:srgbClr val="990000"/>
                </a:solidFill>
                <a:effectLst/>
                <a:uLnTx/>
                <a:uFillTx/>
                <a:latin typeface="宋体" panose="02010600030101010101" pitchFamily="2" charset="-122"/>
                <a:ea typeface="宋体" panose="02010600030101010101" pitchFamily="2" charset="-122"/>
              </a:rPr>
              <a:t>当前最优解</a:t>
            </a:r>
            <a:endParaRPr kumimoji="0"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Y. Backtrack( 1 );</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delete[ ] Y. x;</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return Y. </a:t>
            </a:r>
            <a:r>
              <a:rPr kumimoji="0" lang="en-US" altLang="zh-CN" sz="24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bestn</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1937" name="矩形 81936"/>
          <p:cNvSpPr/>
          <p:nvPr/>
        </p:nvSpPr>
        <p:spPr>
          <a:xfrm>
            <a:off x="4953000" y="898525"/>
            <a:ext cx="184150" cy="393700"/>
          </a:xfrm>
          <a:prstGeom prst="rect">
            <a:avLst/>
          </a:prstGeom>
          <a:noFill/>
          <a:ln w="9525">
            <a:noFill/>
          </a:ln>
        </p:spPr>
        <p:txBody>
          <a:bodyPr wrap="none" anchor="t">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sz="2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1914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1" name="矩形 132100"/>
          <p:cNvSpPr/>
          <p:nvPr/>
        </p:nvSpPr>
        <p:spPr>
          <a:xfrm>
            <a:off x="2483420" y="476672"/>
            <a:ext cx="6265044" cy="5940088"/>
          </a:xfrm>
          <a:prstGeom prst="rect">
            <a:avLst/>
          </a:prstGeom>
          <a:noFill/>
          <a:ln w="9525" cap="flat" cmpd="sng">
            <a:solidFill>
              <a:srgbClr val="990000"/>
            </a:solidFill>
            <a:prstDash val="solid"/>
            <a:miter/>
            <a:headEnd type="none" w="med" len="med"/>
            <a:tailEnd type="none" w="med" len="med"/>
          </a:ln>
        </p:spPr>
        <p:txBody>
          <a:bodyPr wrap="square" r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void clique::Backtrack(int </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      if (</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&gt;n) </a:t>
            </a:r>
            <a:r>
              <a:rPr kumimoji="0" lang="en-US" altLang="zh-CN"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找到更大团</a:t>
            </a:r>
            <a:r>
              <a:rPr kumimoji="0" lang="en-US" altLang="zh-CN"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更新</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for (int j=1; j&lt;=n</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bestx</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 = x[j];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bestn</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 </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cn</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return;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检查顶点</a:t>
            </a:r>
            <a:r>
              <a:rPr kumimoji="0" lang="en-US" altLang="zh-CN"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zh-CN" altLang="en-US"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是否与当前团相连</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int OK = 1; </a:t>
            </a:r>
            <a:r>
              <a:rPr kumimoji="0" lang="en-US" altLang="zh-CN"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满足加入团的条件</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for(int j =1; j &lt; =</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 </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if (x[j]&amp;&amp;a[</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][j]==0) </a:t>
            </a:r>
            <a:r>
              <a:rPr kumimoji="0" lang="en-US" altLang="zh-CN"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kern="1200" cap="none" spc="0" normalizeH="0" baseline="0" noProof="0" dirty="0" err="1">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zh-CN" altLang="en-US"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与</a:t>
            </a:r>
            <a:r>
              <a:rPr kumimoji="0" lang="en-US" altLang="zh-CN"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j</a:t>
            </a:r>
            <a:r>
              <a:rPr kumimoji="0" lang="zh-CN" altLang="en-US"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不相连，剪左子树</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kern="1200" cap="none" spc="0" normalizeH="0" baseline="0" noProof="0" dirty="0">
                <a:ln>
                  <a:noFill/>
                </a:ln>
                <a:solidFill>
                  <a:schemeClr val="accent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OK = 0;         break; </a:t>
            </a:r>
            <a:r>
              <a:rPr kumimoji="0" lang="en-US" altLang="zh-CN" sz="2000" b="1" i="0" u="none" strike="noStrike" kern="1200" cap="none" spc="0" normalizeH="0" baseline="0" noProof="0" dirty="0">
                <a:ln>
                  <a:noFill/>
                </a:ln>
                <a:solidFill>
                  <a:schemeClr val="accent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if (OK) </a:t>
            </a:r>
            <a:r>
              <a:rPr kumimoji="0" lang="en-US" altLang="zh-CN"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向左子树递归</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x[</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 1;</a:t>
            </a:r>
            <a:r>
              <a:rPr kumimoji="0" lang="en-US" altLang="zh-CN"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把</a:t>
            </a:r>
            <a:r>
              <a:rPr kumimoji="0" lang="en-US" altLang="zh-CN"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zh-CN" altLang="en-US"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加入团</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cn</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Backtrack(i+1);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x[</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           </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cn</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 </a:t>
            </a:r>
            <a:endParaRPr kumimoji="0" lang="en-US" altLang="zh-CN"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 </a:t>
            </a:r>
            <a:r>
              <a:rPr kumimoji="0" lang="en-US" altLang="zh-CN"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回溯到</a:t>
            </a:r>
            <a:r>
              <a:rPr kumimoji="0" lang="en-US" altLang="zh-CN"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zh-CN" altLang="en-US"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，为进入右子树做准备</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if (</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cn+n-i</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&gt;</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bestn</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1" i="0" u="none" strike="noStrike" kern="1200" cap="none" spc="0" normalizeH="0" baseline="0" noProof="0" dirty="0">
                <a:ln>
                  <a:noFill/>
                </a:ln>
                <a:solidFill>
                  <a:srgbClr val="99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向右子树递归</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kern="1200" cap="none" spc="0" normalizeH="0" baseline="0" noProof="0" dirty="0">
                <a:ln>
                  <a:noFill/>
                </a:ln>
                <a:solidFill>
                  <a:schemeClr val="bg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X[</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Backtrack(</a:t>
            </a:r>
            <a:r>
              <a:rPr kumimoji="0" lang="en-US" altLang="zh-CN" sz="20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+ 1);</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kern="1200" cap="none" spc="0" normalizeH="0" baseline="0" noProof="0" dirty="0">
                <a:ln>
                  <a:noFill/>
                </a:ln>
                <a:solidFill>
                  <a:schemeClr val="bg2">
                    <a:lumMod val="60000"/>
                    <a:lumOff val="4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32104" name="矩形 132103"/>
          <p:cNvSpPr/>
          <p:nvPr/>
        </p:nvSpPr>
        <p:spPr>
          <a:xfrm>
            <a:off x="344033" y="692796"/>
            <a:ext cx="2051646" cy="5256483"/>
          </a:xfrm>
          <a:prstGeom prst="rect">
            <a:avLst/>
          </a:prstGeom>
          <a:noFill/>
          <a:ln w="9525" cap="flat" cmpd="sng">
            <a:solidFill>
              <a:schemeClr val="tx1"/>
            </a:solidFill>
            <a:prstDash val="solid"/>
            <a:miter/>
            <a:headEnd type="none" w="med" len="med"/>
            <a:tailEnd type="none" w="med" len="me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    </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设当前扩展节点</a:t>
            </a:r>
            <a:r>
              <a:rPr kumimoji="0"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Z</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位于解空间树的第</a:t>
            </a:r>
            <a:r>
              <a:rPr kumimoji="0" lang="en-US" altLang="zh-CN" sz="2000" b="1" i="0" u="none" strike="noStrike" kern="1200" cap="none" spc="0" normalizeH="0" baseline="0" noProof="0" dirty="0">
                <a:ln>
                  <a:noFill/>
                </a:ln>
                <a:solidFill>
                  <a:schemeClr val="accent2"/>
                </a:solidFill>
                <a:effectLst/>
                <a:uLnTx/>
                <a:uFillTx/>
                <a:latin typeface="宋体" panose="02010600030101010101" pitchFamily="2" charset="-122"/>
                <a:ea typeface="宋体" panose="02010600030101010101" pitchFamily="2" charset="-122"/>
              </a:rPr>
              <a:t>i</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层，</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    在进入左子树之前，必须确认</a:t>
            </a:r>
            <a:r>
              <a:rPr kumimoji="0" lang="zh-CN" altLang="en-US" sz="2000" b="1" i="0" u="none" strike="noStrike" kern="1200" cap="none" spc="0" normalizeH="0" baseline="0" noProof="0" dirty="0">
                <a:ln>
                  <a:noFill/>
                </a:ln>
                <a:solidFill>
                  <a:schemeClr val="accent2"/>
                </a:solidFill>
                <a:effectLst/>
                <a:uLnTx/>
                <a:uFillTx/>
                <a:latin typeface="宋体" panose="02010600030101010101" pitchFamily="2" charset="-122"/>
                <a:ea typeface="宋体" panose="02010600030101010101" pitchFamily="2" charset="-122"/>
              </a:rPr>
              <a:t>从顶点</a:t>
            </a:r>
            <a:r>
              <a:rPr kumimoji="0" lang="en-US" altLang="zh-CN" sz="2000" b="1" i="0" u="none" strike="noStrike" kern="1200" cap="none" spc="0" normalizeH="0" baseline="0" noProof="0" dirty="0">
                <a:ln>
                  <a:noFill/>
                </a:ln>
                <a:solidFill>
                  <a:schemeClr val="accent2"/>
                </a:solidFill>
                <a:effectLst/>
                <a:uLnTx/>
                <a:uFillTx/>
                <a:latin typeface="宋体" panose="02010600030101010101" pitchFamily="2" charset="-122"/>
                <a:ea typeface="宋体" panose="02010600030101010101" pitchFamily="2" charset="-122"/>
              </a:rPr>
              <a:t>i</a:t>
            </a:r>
            <a:r>
              <a:rPr kumimoji="0" lang="zh-CN" altLang="en-US" sz="2000" b="1" i="0" u="none" strike="noStrike" kern="1200" cap="none" spc="0" normalizeH="0" baseline="0" noProof="0" dirty="0">
                <a:ln>
                  <a:noFill/>
                </a:ln>
                <a:solidFill>
                  <a:schemeClr val="accent2"/>
                </a:solidFill>
                <a:effectLst/>
                <a:uLnTx/>
                <a:uFillTx/>
                <a:latin typeface="宋体" panose="02010600030101010101" pitchFamily="2" charset="-122"/>
                <a:ea typeface="宋体" panose="02010600030101010101" pitchFamily="2" charset="-122"/>
              </a:rPr>
              <a:t>到已入选的顶点集中每一个顶点都有边相连</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    在进入右子树之前，必须确认还有足够多的可选择的顶点使算法有可能在右子树中找到更大的团。</a:t>
            </a:r>
          </a:p>
        </p:txBody>
      </p:sp>
      <p:sp>
        <p:nvSpPr>
          <p:cNvPr id="132105" name="直接连接符 132104"/>
          <p:cNvSpPr/>
          <p:nvPr/>
        </p:nvSpPr>
        <p:spPr>
          <a:xfrm>
            <a:off x="2267745" y="2852935"/>
            <a:ext cx="1096702" cy="252129"/>
          </a:xfrm>
          <a:prstGeom prst="line">
            <a:avLst/>
          </a:prstGeom>
          <a:ln w="9525" cap="flat" cmpd="sng">
            <a:solidFill>
              <a:schemeClr val="tx1"/>
            </a:solidFill>
            <a:prstDash val="solid"/>
            <a:headEnd type="none" w="med" len="med"/>
            <a:tailEnd type="triangle" w="med" len="med"/>
          </a:ln>
        </p:spPr>
      </p:sp>
      <p:sp>
        <p:nvSpPr>
          <p:cNvPr id="132106" name="直接连接符 132105"/>
          <p:cNvSpPr/>
          <p:nvPr/>
        </p:nvSpPr>
        <p:spPr>
          <a:xfrm>
            <a:off x="2267744" y="4149080"/>
            <a:ext cx="719707" cy="1420657"/>
          </a:xfrm>
          <a:prstGeom prst="line">
            <a:avLst/>
          </a:prstGeom>
          <a:ln w="9525" cap="flat" cmpd="sng">
            <a:solidFill>
              <a:schemeClr val="tx1"/>
            </a:solidFill>
            <a:prstDash val="solid"/>
            <a:headEnd type="none" w="med" len="med"/>
            <a:tailEnd type="triangle" w="med" len="med"/>
          </a:ln>
        </p:spPr>
      </p:sp>
      <p:sp>
        <p:nvSpPr>
          <p:cNvPr id="132107" name="直接连接符 132106"/>
          <p:cNvSpPr/>
          <p:nvPr/>
        </p:nvSpPr>
        <p:spPr>
          <a:xfrm flipV="1">
            <a:off x="2267744" y="800919"/>
            <a:ext cx="2897359" cy="107801"/>
          </a:xfrm>
          <a:prstGeom prst="line">
            <a:avLst/>
          </a:prstGeom>
          <a:ln w="9525" cap="flat" cmpd="sng">
            <a:solidFill>
              <a:schemeClr val="tx1"/>
            </a:solidFill>
            <a:prstDash val="solid"/>
            <a:headEnd type="none" w="med" len="med"/>
            <a:tailEnd type="triangle" w="med" len="med"/>
          </a:ln>
        </p:spPr>
      </p:sp>
      <p:sp>
        <p:nvSpPr>
          <p:cNvPr id="132108" name="矩形 132107"/>
          <p:cNvSpPr/>
          <p:nvPr/>
        </p:nvSpPr>
        <p:spPr>
          <a:xfrm>
            <a:off x="6804248" y="3573016"/>
            <a:ext cx="1763713" cy="1524000"/>
          </a:xfrm>
          <a:prstGeom prst="rect">
            <a:avLst/>
          </a:prstGeom>
          <a:solidFill>
            <a:srgbClr val="AFE2FB"/>
          </a:solidFill>
          <a:ln w="9525">
            <a:noFill/>
          </a:ln>
        </p:spPr>
        <p:txBody>
          <a:bodyPr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复杂度分析：</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回溯算法</a:t>
            </a:r>
            <a:r>
              <a:rPr kumimoji="0" lang="en-US" altLang="zh-CN" sz="20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backtrack</a:t>
            </a:r>
            <a:r>
              <a:rPr kumimoji="0" lang="zh-CN" altLang="en-US" sz="20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所需的计算时间显然为</a:t>
            </a:r>
            <a:r>
              <a:rPr kumimoji="0" lang="en-US" altLang="zh-CN" sz="20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O(n2</a:t>
            </a:r>
            <a:r>
              <a:rPr kumimoji="0" lang="en-US" altLang="zh-CN" sz="2000" b="1" i="0" u="none" strike="noStrike" kern="1200" cap="none" spc="0" normalizeH="0" baseline="3000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n</a:t>
            </a:r>
            <a:r>
              <a:rPr kumimoji="0" lang="en-US" altLang="zh-CN" sz="20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r>
              <a:rPr kumimoji="0" lang="zh-CN" altLang="en-US" sz="2000" b="1"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p>
        </p:txBody>
      </p:sp>
    </p:spTree>
    <p:extLst>
      <p:ext uri="{BB962C8B-B14F-4D97-AF65-F5344CB8AC3E}">
        <p14:creationId xmlns:p14="http://schemas.microsoft.com/office/powerpoint/2010/main" val="1646158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2108"/>
                                        </p:tgtEl>
                                        <p:attrNameLst>
                                          <p:attrName>style.visibility</p:attrName>
                                        </p:attrNameLst>
                                      </p:cBhvr>
                                      <p:to>
                                        <p:strVal val="visible"/>
                                      </p:to>
                                    </p:set>
                                    <p:animEffect transition="in" filter="blinds(horizontal)">
                                      <p:cBhvr>
                                        <p:cTn id="7" dur="500"/>
                                        <p:tgtEl>
                                          <p:spTgt spid="132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80" name="Rectangle 4"/>
          <p:cNvSpPr>
            <a:spLocks noChangeArrowheads="1"/>
          </p:cNvSpPr>
          <p:nvPr/>
        </p:nvSpPr>
        <p:spPr bwMode="auto">
          <a:xfrm>
            <a:off x="695325" y="401639"/>
            <a:ext cx="7772400" cy="651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en-US" sz="3600" b="1" dirty="0" smtClean="0">
                <a:solidFill>
                  <a:srgbClr val="2324CB"/>
                </a:solidFill>
                <a:latin typeface="+mj-lt"/>
                <a:ea typeface="+mj-ea"/>
                <a:cs typeface="+mj-cs"/>
              </a:rPr>
              <a:t>7.7 </a:t>
            </a:r>
            <a:r>
              <a:rPr lang="en-US" altLang="en-US" sz="3600" b="1" dirty="0" err="1">
                <a:solidFill>
                  <a:srgbClr val="2324CB"/>
                </a:solidFill>
                <a:latin typeface="+mj-lt"/>
                <a:ea typeface="+mj-ea"/>
                <a:cs typeface="+mj-cs"/>
              </a:rPr>
              <a:t>图的m着色问题</a:t>
            </a:r>
            <a:endParaRPr lang="zh-CN" altLang="en-US" sz="3600" b="1" dirty="0">
              <a:solidFill>
                <a:srgbClr val="2324CB"/>
              </a:solidFill>
              <a:latin typeface="+mj-lt"/>
              <a:ea typeface="+mj-ea"/>
              <a:cs typeface="+mj-cs"/>
            </a:endParaRPr>
          </a:p>
        </p:txBody>
      </p:sp>
      <p:graphicFrame>
        <p:nvGraphicFramePr>
          <p:cNvPr id="26628" name="Object 7"/>
          <p:cNvGraphicFramePr>
            <a:graphicFrameLocks noChangeAspect="1"/>
          </p:cNvGraphicFramePr>
          <p:nvPr>
            <p:extLst>
              <p:ext uri="{D42A27DB-BD31-4B8C-83A1-F6EECF244321}">
                <p14:modId xmlns:p14="http://schemas.microsoft.com/office/powerpoint/2010/main" val="2837696455"/>
              </p:ext>
            </p:extLst>
          </p:nvPr>
        </p:nvGraphicFramePr>
        <p:xfrm>
          <a:off x="1763713" y="3781284"/>
          <a:ext cx="5113337" cy="2179638"/>
        </p:xfrm>
        <a:graphic>
          <a:graphicData uri="http://schemas.openxmlformats.org/presentationml/2006/ole">
            <mc:AlternateContent xmlns:mc="http://schemas.openxmlformats.org/markup-compatibility/2006">
              <mc:Choice xmlns:v="urn:schemas-microsoft-com:vml" Requires="v">
                <p:oleObj spid="_x0000_s26976" name="位图图像" r:id="rId3" imgW="2457143" imgH="1047619" progId="Paint.Picture">
                  <p:embed/>
                </p:oleObj>
              </mc:Choice>
              <mc:Fallback>
                <p:oleObj name="位图图像" r:id="rId3" imgW="2457143" imgH="1047619" progId="Paint.Picture">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3781284"/>
                        <a:ext cx="5113337" cy="217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37" name="矩形 36">
            <a:extLst>
              <a:ext uri="{FF2B5EF4-FFF2-40B4-BE49-F238E27FC236}">
                <a16:creationId xmlns:a16="http://schemas.microsoft.com/office/drawing/2014/main" id="{FD2D7FE3-64D9-4FB2-BC70-BEA140F5DD0E}"/>
              </a:ext>
            </a:extLst>
          </p:cNvPr>
          <p:cNvSpPr/>
          <p:nvPr/>
        </p:nvSpPr>
        <p:spPr>
          <a:xfrm>
            <a:off x="490105" y="1487991"/>
            <a:ext cx="8353425" cy="1842749"/>
          </a:xfrm>
          <a:prstGeom prst="rect">
            <a:avLst/>
          </a:prstGeom>
          <a:noFill/>
          <a:ln w="9525" cap="flat" cmpd="sng">
            <a:solidFill>
              <a:srgbClr val="990000"/>
            </a:solidFill>
            <a:prstDash val="solid"/>
            <a:miter/>
            <a:headEnd type="none" w="med" len="med"/>
            <a:tailEnd type="none" w="med" len="med"/>
          </a:ln>
        </p:spPr>
        <p:txBody>
          <a:bodyPr wrap="square">
            <a:spAutoFit/>
          </a:bodyPr>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9pPr>
          </a:lstStyle>
          <a:p>
            <a:pPr>
              <a:lnSpc>
                <a:spcPct val="110000"/>
              </a:lnSpc>
            </a:pPr>
            <a:r>
              <a:rPr lang="zh-CN" altLang="en-US" sz="2000" dirty="0">
                <a:solidFill>
                  <a:srgbClr val="C00000"/>
                </a:solidFill>
                <a:latin typeface="黑体" panose="02010609060101010101" pitchFamily="2" charset="-122"/>
                <a:ea typeface="黑体" panose="02010609060101010101" pitchFamily="2" charset="-122"/>
              </a:rPr>
              <a:t>图的</a:t>
            </a:r>
            <a:r>
              <a:rPr lang="en-US" altLang="zh-CN" sz="2000" dirty="0">
                <a:solidFill>
                  <a:srgbClr val="C00000"/>
                </a:solidFill>
                <a:latin typeface="黑体" panose="02010609060101010101" pitchFamily="2" charset="-122"/>
                <a:ea typeface="黑体" panose="02010609060101010101" pitchFamily="2" charset="-122"/>
              </a:rPr>
              <a:t>m</a:t>
            </a:r>
            <a:r>
              <a:rPr lang="zh-CN" altLang="en-US" sz="2000" dirty="0">
                <a:solidFill>
                  <a:srgbClr val="C00000"/>
                </a:solidFill>
                <a:latin typeface="黑体" panose="02010609060101010101" pitchFamily="2" charset="-122"/>
                <a:ea typeface="黑体" panose="02010609060101010101" pitchFamily="2" charset="-122"/>
              </a:rPr>
              <a:t>色判定问题</a:t>
            </a:r>
            <a:r>
              <a:rPr lang="en-US" altLang="zh-CN" sz="1600" dirty="0">
                <a:solidFill>
                  <a:srgbClr val="C00000"/>
                </a:solidFill>
                <a:latin typeface="Times New Roman" panose="02020603050405020304" pitchFamily="18" charset="0"/>
              </a:rPr>
              <a:t>: </a:t>
            </a:r>
            <a:r>
              <a:rPr lang="zh-CN" altLang="en-US" sz="2000" dirty="0">
                <a:latin typeface="Times New Roman" panose="02020603050405020304" pitchFamily="18" charset="0"/>
              </a:rPr>
              <a:t>给定无向连通图</a:t>
            </a:r>
            <a:r>
              <a:rPr lang="en-US" altLang="zh-CN" sz="2000" dirty="0">
                <a:latin typeface="Times New Roman" panose="02020603050405020304" pitchFamily="18" charset="0"/>
              </a:rPr>
              <a:t>G</a:t>
            </a:r>
            <a:r>
              <a:rPr lang="zh-CN" altLang="en-US" sz="2000" dirty="0">
                <a:latin typeface="Times New Roman" panose="02020603050405020304" pitchFamily="18" charset="0"/>
              </a:rPr>
              <a:t>和</a:t>
            </a:r>
            <a:r>
              <a:rPr lang="en-US" altLang="zh-CN" sz="2000" dirty="0">
                <a:latin typeface="Times New Roman" panose="02020603050405020304" pitchFamily="18" charset="0"/>
              </a:rPr>
              <a:t>m</a:t>
            </a:r>
            <a:r>
              <a:rPr lang="zh-CN" altLang="en-US" sz="2000" dirty="0">
                <a:latin typeface="Times New Roman" panose="02020603050405020304" pitchFamily="18" charset="0"/>
              </a:rPr>
              <a:t>种颜色。用这些颜色为图</a:t>
            </a:r>
            <a:r>
              <a:rPr lang="en-US" altLang="zh-CN" sz="2000" dirty="0">
                <a:latin typeface="Times New Roman" panose="02020603050405020304" pitchFamily="18" charset="0"/>
              </a:rPr>
              <a:t>G</a:t>
            </a:r>
            <a:r>
              <a:rPr lang="zh-CN" altLang="en-US" sz="2000" dirty="0">
                <a:latin typeface="Times New Roman" panose="02020603050405020304" pitchFamily="18" charset="0"/>
              </a:rPr>
              <a:t>的各顶点着色</a:t>
            </a:r>
            <a:r>
              <a:rPr lang="en-US" altLang="zh-CN" sz="2000" dirty="0">
                <a:latin typeface="Times New Roman" panose="02020603050405020304" pitchFamily="18" charset="0"/>
              </a:rPr>
              <a:t>. </a:t>
            </a:r>
            <a:r>
              <a:rPr lang="zh-CN" altLang="en-US" sz="2000" dirty="0">
                <a:latin typeface="Times New Roman" panose="02020603050405020304" pitchFamily="18" charset="0"/>
              </a:rPr>
              <a:t>问是否存在着色方法</a:t>
            </a:r>
            <a:r>
              <a:rPr lang="en-US" altLang="zh-CN" sz="2000" dirty="0">
                <a:latin typeface="Times New Roman" panose="02020603050405020304" pitchFamily="18" charset="0"/>
              </a:rPr>
              <a:t>, </a:t>
            </a:r>
            <a:r>
              <a:rPr lang="zh-CN" altLang="en-US" sz="2000" dirty="0">
                <a:latin typeface="Times New Roman" panose="02020603050405020304" pitchFamily="18" charset="0"/>
              </a:rPr>
              <a:t>使得</a:t>
            </a:r>
            <a:r>
              <a:rPr lang="en-US" altLang="zh-CN" sz="2000" dirty="0">
                <a:latin typeface="Times New Roman" panose="02020603050405020304" pitchFamily="18" charset="0"/>
              </a:rPr>
              <a:t>G</a:t>
            </a:r>
            <a:r>
              <a:rPr lang="zh-CN" altLang="en-US" sz="2000" dirty="0">
                <a:latin typeface="Times New Roman" panose="02020603050405020304" pitchFamily="18" charset="0"/>
              </a:rPr>
              <a:t>中任</a:t>
            </a:r>
            <a:r>
              <a:rPr lang="en-US" altLang="zh-CN" sz="2000" dirty="0">
                <a:latin typeface="Times New Roman" panose="02020603050405020304" pitchFamily="18" charset="0"/>
              </a:rPr>
              <a:t>2</a:t>
            </a:r>
            <a:r>
              <a:rPr lang="zh-CN" altLang="en-US" sz="2000" dirty="0">
                <a:latin typeface="Times New Roman" panose="02020603050405020304" pitchFamily="18" charset="0"/>
              </a:rPr>
              <a:t>邻接点有不同颜色。</a:t>
            </a:r>
          </a:p>
          <a:p>
            <a:pPr>
              <a:lnSpc>
                <a:spcPct val="120000"/>
              </a:lnSpc>
            </a:pPr>
            <a:r>
              <a:rPr lang="zh-CN" altLang="en-US" sz="2000" dirty="0">
                <a:solidFill>
                  <a:srgbClr val="C00000"/>
                </a:solidFill>
                <a:latin typeface="黑体" panose="02010609060101010101" pitchFamily="2" charset="-122"/>
                <a:ea typeface="黑体" panose="02010609060101010101" pitchFamily="2" charset="-122"/>
              </a:rPr>
              <a:t>图的</a:t>
            </a:r>
            <a:r>
              <a:rPr lang="en-US" altLang="zh-CN" sz="2000" dirty="0">
                <a:solidFill>
                  <a:srgbClr val="C00000"/>
                </a:solidFill>
                <a:latin typeface="黑体" panose="02010609060101010101" pitchFamily="2" charset="-122"/>
                <a:ea typeface="黑体" panose="02010609060101010101" pitchFamily="2" charset="-122"/>
              </a:rPr>
              <a:t>m</a:t>
            </a:r>
            <a:r>
              <a:rPr lang="zh-CN" altLang="en-US" sz="2000" dirty="0">
                <a:solidFill>
                  <a:srgbClr val="C00000"/>
                </a:solidFill>
                <a:latin typeface="黑体" panose="02010609060101010101" pitchFamily="2" charset="-122"/>
                <a:ea typeface="黑体" panose="02010609060101010101" pitchFamily="2" charset="-122"/>
              </a:rPr>
              <a:t>色优化问题</a:t>
            </a:r>
            <a:r>
              <a:rPr lang="en-US" altLang="zh-CN" sz="2000" dirty="0">
                <a:latin typeface="黑体" panose="02010609060101010101" pitchFamily="2" charset="-122"/>
                <a:ea typeface="黑体" panose="02010609060101010101" pitchFamily="2" charset="-122"/>
              </a:rPr>
              <a:t>:</a:t>
            </a:r>
            <a:r>
              <a:rPr lang="zh-CN" altLang="en-US" sz="2000" dirty="0">
                <a:latin typeface="Times New Roman" panose="02020603050405020304" pitchFamily="18" charset="0"/>
              </a:rPr>
              <a:t>给定无向连通图</a:t>
            </a:r>
            <a:r>
              <a:rPr lang="en-US" altLang="zh-CN" sz="2000" dirty="0">
                <a:latin typeface="Times New Roman" panose="02020603050405020304" pitchFamily="18" charset="0"/>
              </a:rPr>
              <a:t>G,</a:t>
            </a:r>
            <a:r>
              <a:rPr lang="zh-CN" altLang="en-US" sz="2000" dirty="0">
                <a:latin typeface="Times New Roman" panose="02020603050405020304" pitchFamily="18" charset="0"/>
              </a:rPr>
              <a:t>为图</a:t>
            </a:r>
            <a:r>
              <a:rPr lang="en-US" altLang="zh-CN" sz="2000" dirty="0">
                <a:latin typeface="Times New Roman" panose="02020603050405020304" pitchFamily="18" charset="0"/>
              </a:rPr>
              <a:t>G</a:t>
            </a:r>
            <a:r>
              <a:rPr lang="zh-CN" altLang="en-US" sz="2000" dirty="0">
                <a:latin typeface="Times New Roman" panose="02020603050405020304" pitchFamily="18" charset="0"/>
              </a:rPr>
              <a:t>的各顶点着色</a:t>
            </a:r>
            <a:r>
              <a:rPr lang="en-US" altLang="zh-CN" sz="2000" dirty="0">
                <a:latin typeface="Times New Roman" panose="02020603050405020304" pitchFamily="18" charset="0"/>
              </a:rPr>
              <a:t>, </a:t>
            </a:r>
            <a:r>
              <a:rPr lang="zh-CN" altLang="en-US" sz="2000" dirty="0">
                <a:latin typeface="Times New Roman" panose="02020603050405020304" pitchFamily="18" charset="0"/>
              </a:rPr>
              <a:t>使图中任</a:t>
            </a:r>
            <a:r>
              <a:rPr lang="en-US" altLang="zh-CN" sz="2000" dirty="0">
                <a:latin typeface="Times New Roman" panose="02020603050405020304" pitchFamily="18" charset="0"/>
              </a:rPr>
              <a:t>2</a:t>
            </a:r>
            <a:r>
              <a:rPr lang="zh-CN" altLang="en-US" sz="2000" dirty="0">
                <a:latin typeface="Times New Roman" panose="02020603050405020304" pitchFamily="18" charset="0"/>
              </a:rPr>
              <a:t>邻接点着不同颜色</a:t>
            </a:r>
            <a:r>
              <a:rPr lang="en-US" altLang="zh-CN" sz="2000" dirty="0">
                <a:latin typeface="Times New Roman" panose="02020603050405020304" pitchFamily="18" charset="0"/>
              </a:rPr>
              <a:t>,</a:t>
            </a:r>
            <a:r>
              <a:rPr lang="zh-CN" altLang="en-US" sz="2000" dirty="0">
                <a:latin typeface="Times New Roman" panose="02020603050405020304" pitchFamily="18" charset="0"/>
              </a:rPr>
              <a:t>问最少需要几种颜色</a:t>
            </a:r>
            <a:r>
              <a:rPr lang="zh-CN" altLang="en-US" sz="2000" dirty="0">
                <a:latin typeface="黑体" panose="02010609060101010101" pitchFamily="2" charset="-122"/>
                <a:ea typeface="黑体" panose="02010609060101010101" pitchFamily="2" charset="-122"/>
              </a:rPr>
              <a:t>。</a:t>
            </a:r>
            <a:r>
              <a:rPr lang="zh-CN" altLang="en-US" sz="2000" dirty="0">
                <a:latin typeface="宋体" panose="02010600030101010101" pitchFamily="2" charset="-122"/>
              </a:rPr>
              <a:t>所需的最少颜色的数目</a:t>
            </a:r>
            <a:r>
              <a:rPr lang="en-US" altLang="zh-CN" sz="2000" dirty="0">
                <a:latin typeface="宋体" panose="02010600030101010101" pitchFamily="2" charset="-122"/>
              </a:rPr>
              <a:t>m</a:t>
            </a:r>
            <a:r>
              <a:rPr lang="zh-CN" altLang="en-US" sz="2000" dirty="0">
                <a:latin typeface="宋体" panose="02010600030101010101" pitchFamily="2" charset="-122"/>
              </a:rPr>
              <a:t>称为该图的</a:t>
            </a:r>
            <a:r>
              <a:rPr lang="zh-CN" altLang="en-US" sz="2000" dirty="0">
                <a:latin typeface="黑体" panose="02010609060101010101" pitchFamily="2" charset="-122"/>
                <a:ea typeface="黑体" panose="02010609060101010101" pitchFamily="2" charset="-122"/>
              </a:rPr>
              <a:t>色数</a:t>
            </a:r>
            <a:r>
              <a:rPr lang="zh-CN" altLang="en-US" sz="2000" dirty="0">
                <a:latin typeface="Times New Roman" panose="02020603050405020304" pitchFamily="18" charset="0"/>
              </a:rPr>
              <a:t>。</a:t>
            </a:r>
          </a:p>
        </p:txBody>
      </p:sp>
      <p:sp>
        <p:nvSpPr>
          <p:cNvPr id="38" name="矩形 37">
            <a:extLst>
              <a:ext uri="{FF2B5EF4-FFF2-40B4-BE49-F238E27FC236}">
                <a16:creationId xmlns:a16="http://schemas.microsoft.com/office/drawing/2014/main" id="{AE19EF77-34CC-4803-9F67-8022D41B4AE6}"/>
              </a:ext>
            </a:extLst>
          </p:cNvPr>
          <p:cNvSpPr/>
          <p:nvPr/>
        </p:nvSpPr>
        <p:spPr>
          <a:xfrm>
            <a:off x="461963" y="958842"/>
            <a:ext cx="1301750" cy="427038"/>
          </a:xfrm>
          <a:prstGeom prst="rect">
            <a:avLst/>
          </a:prstGeom>
          <a:noFill/>
          <a:ln w="9525">
            <a:noFill/>
          </a:ln>
        </p:spPr>
        <p:txBody>
          <a:bodyPr wrap="none" anchor="t">
            <a:spAutoFit/>
          </a:bodyPr>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9pPr>
          </a:lstStyle>
          <a:p>
            <a:r>
              <a:rPr lang="zh-CN" altLang="en-US" sz="2200" b="0" dirty="0">
                <a:latin typeface="Times New Roman" panose="02020603050405020304" pitchFamily="18" charset="0"/>
                <a:ea typeface="黑体" panose="02010609060101010101" pitchFamily="2" charset="-122"/>
              </a:rPr>
              <a:t>问题描述</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26" name="对象 77825"/>
          <p:cNvGraphicFramePr/>
          <p:nvPr>
            <p:extLst>
              <p:ext uri="{D42A27DB-BD31-4B8C-83A1-F6EECF244321}">
                <p14:modId xmlns:p14="http://schemas.microsoft.com/office/powerpoint/2010/main" val="819799111"/>
              </p:ext>
            </p:extLst>
          </p:nvPr>
        </p:nvGraphicFramePr>
        <p:xfrm>
          <a:off x="1905000" y="3015567"/>
          <a:ext cx="7010400" cy="3252788"/>
        </p:xfrm>
        <a:graphic>
          <a:graphicData uri="http://schemas.openxmlformats.org/presentationml/2006/ole">
            <mc:AlternateContent xmlns:mc="http://schemas.openxmlformats.org/markup-compatibility/2006">
              <mc:Choice xmlns:v="urn:schemas-microsoft-com:vml" Requires="v">
                <p:oleObj spid="_x0000_s28109" r:id="rId3" imgW="17746980" imgH="6073140" progId="MSPhotoEd.3">
                  <p:embed/>
                </p:oleObj>
              </mc:Choice>
              <mc:Fallback>
                <p:oleObj r:id="rId3" imgW="17746980" imgH="6073140" progId="MSPhotoEd.3">
                  <p:embed/>
                  <p:pic>
                    <p:nvPicPr>
                      <p:cNvPr id="77826" name="对象 77825"/>
                      <p:cNvPicPr/>
                      <p:nvPr/>
                    </p:nvPicPr>
                    <p:blipFill>
                      <a:blip r:embed="rId4"/>
                      <a:stretch>
                        <a:fillRect/>
                      </a:stretch>
                    </p:blipFill>
                    <p:spPr>
                      <a:xfrm>
                        <a:off x="1905000" y="3015567"/>
                        <a:ext cx="7010400" cy="3252788"/>
                      </a:xfrm>
                      <a:prstGeom prst="rect">
                        <a:avLst/>
                      </a:prstGeom>
                      <a:noFill/>
                      <a:ln w="38100">
                        <a:noFill/>
                        <a:miter/>
                      </a:ln>
                    </p:spPr>
                  </p:pic>
                </p:oleObj>
              </mc:Fallback>
            </mc:AlternateContent>
          </a:graphicData>
        </a:graphic>
      </p:graphicFrame>
      <p:sp>
        <p:nvSpPr>
          <p:cNvPr id="77827" name="矩形 77826"/>
          <p:cNvSpPr/>
          <p:nvPr/>
        </p:nvSpPr>
        <p:spPr>
          <a:xfrm>
            <a:off x="457200" y="3472767"/>
            <a:ext cx="1524000" cy="1295400"/>
          </a:xfrm>
          <a:prstGeom prst="rect">
            <a:avLst/>
          </a:prstGeom>
          <a:solidFill>
            <a:srgbClr val="FFFF66"/>
          </a:solidFill>
          <a:ln w="9525" cap="flat" cmpd="sng">
            <a:solidFill>
              <a:schemeClr val="tx1"/>
            </a:solidFill>
            <a:prstDash val="solid"/>
            <a:miter/>
            <a:headEnd type="none" w="med" len="med"/>
            <a:tailEnd type="none" w="med" len="med"/>
          </a:ln>
        </p:spPr>
        <p:txBody>
          <a:bodyPr/>
          <a:lstStyle/>
          <a:p>
            <a:endParaRPr lang="zh-CN" altLang="en-US"/>
          </a:p>
        </p:txBody>
      </p:sp>
      <p:sp>
        <p:nvSpPr>
          <p:cNvPr id="77836" name="矩形 77835"/>
          <p:cNvSpPr/>
          <p:nvPr/>
        </p:nvSpPr>
        <p:spPr>
          <a:xfrm>
            <a:off x="381000" y="854075"/>
            <a:ext cx="8439472" cy="1938992"/>
          </a:xfrm>
          <a:prstGeom prst="rect">
            <a:avLst/>
          </a:prstGeom>
          <a:noFill/>
          <a:ln w="9525" cap="flat" cmpd="sng">
            <a:solidFill>
              <a:srgbClr val="990000"/>
            </a:solidFill>
            <a:prstDash val="solid"/>
            <a:miter/>
            <a:headEnd type="none" w="med" len="med"/>
            <a:tailEnd type="none" w="med" len="med"/>
          </a:ln>
        </p:spPr>
        <p:txBody>
          <a:bodyPr wrap="square" anchor="t">
            <a:spAutoFit/>
          </a:bodyPr>
          <a:lstStyle/>
          <a:p>
            <a:pPr>
              <a:lnSpc>
                <a:spcPct val="120000"/>
              </a:lnSpc>
            </a:pPr>
            <a:r>
              <a:rPr lang="zh-CN" altLang="en-US" sz="2000" b="1" dirty="0">
                <a:latin typeface="宋体" panose="02010600030101010101" pitchFamily="2" charset="-122"/>
                <a:ea typeface="宋体" panose="02010600030101010101" pitchFamily="2" charset="-122"/>
              </a:rPr>
              <a:t>设图</a:t>
            </a:r>
            <a:r>
              <a:rPr lang="en-US" altLang="zh-CN" sz="2000" b="1" dirty="0">
                <a:latin typeface="宋体" panose="02010600030101010101" pitchFamily="2" charset="-122"/>
                <a:ea typeface="宋体" panose="02010600030101010101" pitchFamily="2" charset="-122"/>
              </a:rPr>
              <a:t>G=(V, E), |V|=n, </a:t>
            </a:r>
            <a:r>
              <a:rPr lang="zh-CN" altLang="en-US" sz="2000" b="1" dirty="0">
                <a:latin typeface="宋体" panose="02010600030101010101" pitchFamily="2" charset="-122"/>
                <a:ea typeface="宋体" panose="02010600030101010101" pitchFamily="2" charset="-122"/>
              </a:rPr>
              <a:t>颜色数</a:t>
            </a:r>
            <a:r>
              <a:rPr lang="en-US" altLang="zh-CN" sz="2000" b="1" dirty="0">
                <a:latin typeface="宋体" panose="02010600030101010101" pitchFamily="2" charset="-122"/>
                <a:ea typeface="宋体" panose="02010600030101010101" pitchFamily="2" charset="-122"/>
              </a:rPr>
              <a:t>= m, </a:t>
            </a:r>
            <a:r>
              <a:rPr lang="zh-CN" altLang="en-US" sz="2000" b="1" dirty="0">
                <a:latin typeface="宋体" panose="02010600030101010101" pitchFamily="2" charset="-122"/>
                <a:ea typeface="宋体" panose="02010600030101010101" pitchFamily="2" charset="-122"/>
              </a:rPr>
              <a:t>用邻接矩阵</a:t>
            </a:r>
            <a:r>
              <a:rPr lang="en-US" altLang="zh-CN" sz="2000" b="1" dirty="0">
                <a:latin typeface="宋体" panose="02010600030101010101" pitchFamily="2" charset="-122"/>
                <a:ea typeface="宋体" panose="02010600030101010101" pitchFamily="2" charset="-122"/>
              </a:rPr>
              <a:t>a</a:t>
            </a:r>
            <a:r>
              <a:rPr lang="zh-CN" altLang="en-US" sz="2000" b="1" dirty="0">
                <a:latin typeface="宋体" panose="02010600030101010101" pitchFamily="2" charset="-122"/>
                <a:ea typeface="宋体" panose="02010600030101010101" pitchFamily="2" charset="-122"/>
              </a:rPr>
              <a:t>表示</a:t>
            </a:r>
            <a:r>
              <a:rPr lang="en-US" altLang="zh-CN" sz="2000" b="1" dirty="0">
                <a:latin typeface="宋体" panose="02010600030101010101" pitchFamily="2" charset="-122"/>
                <a:ea typeface="宋体" panose="02010600030101010101" pitchFamily="2" charset="-122"/>
              </a:rPr>
              <a:t>G, </a:t>
            </a:r>
            <a:r>
              <a:rPr lang="zh-CN" altLang="en-US" sz="2000" b="1" dirty="0">
                <a:latin typeface="宋体" panose="02010600030101010101" pitchFamily="2" charset="-122"/>
                <a:ea typeface="宋体" panose="02010600030101010101" pitchFamily="2" charset="-122"/>
              </a:rPr>
              <a:t>用整数</a:t>
            </a:r>
            <a:r>
              <a:rPr lang="en-US" altLang="zh-CN" sz="2000" b="1" dirty="0">
                <a:latin typeface="宋体" panose="02010600030101010101" pitchFamily="2" charset="-122"/>
                <a:ea typeface="宋体" panose="02010600030101010101" pitchFamily="2" charset="-122"/>
              </a:rPr>
              <a:t>1, 2…m</a:t>
            </a:r>
            <a:r>
              <a:rPr lang="zh-CN" altLang="en-US" sz="2000" b="1" dirty="0">
                <a:latin typeface="宋体" panose="02010600030101010101" pitchFamily="2" charset="-122"/>
                <a:ea typeface="宋体" panose="02010600030101010101" pitchFamily="2" charset="-122"/>
              </a:rPr>
              <a:t>来表示</a:t>
            </a:r>
            <a:r>
              <a:rPr lang="en-US" altLang="zh-CN" sz="2000" b="1" dirty="0">
                <a:latin typeface="宋体" panose="02010600030101010101" pitchFamily="2" charset="-122"/>
                <a:ea typeface="宋体" panose="02010600030101010101" pitchFamily="2" charset="-122"/>
              </a:rPr>
              <a:t>m</a:t>
            </a:r>
            <a:r>
              <a:rPr lang="zh-CN" altLang="en-US" sz="2000" b="1" dirty="0">
                <a:latin typeface="宋体" panose="02010600030101010101" pitchFamily="2" charset="-122"/>
                <a:ea typeface="宋体" panose="02010600030101010101" pitchFamily="2" charset="-122"/>
              </a:rPr>
              <a:t>种不同的颜色。顶点</a:t>
            </a:r>
            <a:r>
              <a:rPr lang="en-US" altLang="zh-CN" sz="2000" b="1" dirty="0">
                <a:latin typeface="宋体" panose="02010600030101010101" pitchFamily="2" charset="-122"/>
                <a:ea typeface="宋体" panose="02010600030101010101" pitchFamily="2" charset="-122"/>
              </a:rPr>
              <a:t>i</a:t>
            </a:r>
            <a:r>
              <a:rPr lang="zh-CN" altLang="en-US" sz="2000" b="1" dirty="0">
                <a:latin typeface="宋体" panose="02010600030101010101" pitchFamily="2" charset="-122"/>
                <a:ea typeface="宋体" panose="02010600030101010101" pitchFamily="2" charset="-122"/>
              </a:rPr>
              <a:t>所着的颜色用</a:t>
            </a:r>
            <a:r>
              <a:rPr lang="en-US" altLang="zh-CN" sz="2000" b="1" dirty="0">
                <a:latin typeface="宋体" panose="02010600030101010101" pitchFamily="2" charset="-122"/>
                <a:ea typeface="宋体" panose="02010600030101010101" pitchFamily="2" charset="-122"/>
              </a:rPr>
              <a:t>x[i]</a:t>
            </a:r>
            <a:r>
              <a:rPr lang="zh-CN" altLang="en-US" sz="2000" b="1" dirty="0">
                <a:latin typeface="宋体" panose="02010600030101010101" pitchFamily="2" charset="-122"/>
                <a:ea typeface="宋体" panose="02010600030101010101" pitchFamily="2" charset="-122"/>
              </a:rPr>
              <a:t>表示。</a:t>
            </a:r>
          </a:p>
          <a:p>
            <a:pPr>
              <a:lnSpc>
                <a:spcPct val="120000"/>
              </a:lnSpc>
            </a:pPr>
            <a:r>
              <a:rPr lang="zh-CN" altLang="en-US" sz="2000" b="1" dirty="0">
                <a:solidFill>
                  <a:schemeClr val="accent2"/>
                </a:solidFill>
                <a:latin typeface="宋体" panose="02010600030101010101" pitchFamily="2" charset="-122"/>
                <a:ea typeface="宋体" panose="02010600030101010101" pitchFamily="2" charset="-122"/>
              </a:rPr>
              <a:t>解向量</a:t>
            </a:r>
            <a:r>
              <a:rPr lang="zh-CN" altLang="en-US" sz="2000" b="1" dirty="0">
                <a:latin typeface="宋体" panose="02010600030101010101" pitchFamily="2" charset="-122"/>
                <a:ea typeface="宋体" panose="02010600030101010101" pitchFamily="2" charset="-122"/>
              </a:rPr>
              <a:t>：表示为</a:t>
            </a:r>
            <a:r>
              <a:rPr lang="en-US" altLang="zh-CN" sz="2000" b="1" dirty="0">
                <a:latin typeface="宋体" panose="02010600030101010101" pitchFamily="2" charset="-122"/>
                <a:ea typeface="宋体" panose="02010600030101010101" pitchFamily="2" charset="-122"/>
              </a:rPr>
              <a:t>n</a:t>
            </a:r>
            <a:r>
              <a:rPr lang="zh-CN" altLang="en-US" sz="2000" b="1" dirty="0">
                <a:latin typeface="宋体" panose="02010600030101010101" pitchFamily="2" charset="-122"/>
                <a:ea typeface="宋体" panose="02010600030101010101" pitchFamily="2" charset="-122"/>
              </a:rPr>
              <a:t>元组</a:t>
            </a:r>
            <a:r>
              <a:rPr lang="en-US" altLang="zh-CN" sz="2000" b="1" dirty="0">
                <a:latin typeface="宋体" panose="02010600030101010101" pitchFamily="2" charset="-122"/>
                <a:ea typeface="宋体" panose="02010600030101010101" pitchFamily="2" charset="-122"/>
              </a:rPr>
              <a:t>x={ x[1],...,x[n] }. x[</a:t>
            </a:r>
            <a:r>
              <a:rPr lang="en-US" altLang="zh-CN" sz="2000" b="1" dirty="0" err="1">
                <a:latin typeface="宋体" panose="02010600030101010101" pitchFamily="2" charset="-122"/>
                <a:ea typeface="宋体" panose="02010600030101010101" pitchFamily="2" charset="-122"/>
              </a:rPr>
              <a:t>i</a:t>
            </a:r>
            <a:r>
              <a:rPr lang="en-US" altLang="zh-CN"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sym typeface="Symbol" panose="05050102010706020507" pitchFamily="18" charset="2"/>
              </a:rPr>
              <a:t>{1,2,...,m},</a:t>
            </a:r>
            <a:r>
              <a:rPr lang="zh-CN" altLang="en-US" sz="2000" b="1" dirty="0">
                <a:latin typeface="宋体" panose="02010600030101010101" pitchFamily="2" charset="-122"/>
                <a:ea typeface="宋体" panose="02010600030101010101" pitchFamily="2" charset="-122"/>
              </a:rPr>
              <a:t>解空间树为</a:t>
            </a:r>
            <a:r>
              <a:rPr lang="zh-CN" altLang="en-US" sz="2000" b="1" dirty="0">
                <a:solidFill>
                  <a:schemeClr val="accent2"/>
                </a:solidFill>
                <a:latin typeface="宋体" panose="02010600030101010101" pitchFamily="2" charset="-122"/>
                <a:ea typeface="宋体" panose="02010600030101010101" pitchFamily="2" charset="-122"/>
              </a:rPr>
              <a:t>排序树</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是一棵</a:t>
            </a:r>
            <a:r>
              <a:rPr lang="en-US" altLang="zh-CN" sz="2000" b="1" dirty="0">
                <a:latin typeface="宋体" panose="02010600030101010101" pitchFamily="2" charset="-122"/>
                <a:ea typeface="宋体" panose="02010600030101010101" pitchFamily="2" charset="-122"/>
              </a:rPr>
              <a:t>n+1</a:t>
            </a:r>
            <a:r>
              <a:rPr lang="zh-CN" altLang="en-US" sz="2000" b="1" dirty="0">
                <a:latin typeface="宋体" panose="02010600030101010101" pitchFamily="2" charset="-122"/>
                <a:ea typeface="宋体" panose="02010600030101010101" pitchFamily="2" charset="-122"/>
              </a:rPr>
              <a:t>层的完全</a:t>
            </a:r>
            <a:r>
              <a:rPr lang="en-US" altLang="zh-CN" sz="2000" b="1" dirty="0">
                <a:latin typeface="宋体" panose="02010600030101010101" pitchFamily="2" charset="-122"/>
                <a:ea typeface="宋体" panose="02010600030101010101" pitchFamily="2" charset="-122"/>
              </a:rPr>
              <a:t>m</a:t>
            </a:r>
            <a:r>
              <a:rPr lang="zh-CN" altLang="en-US" sz="2000" b="1" dirty="0">
                <a:latin typeface="宋体" panose="02010600030101010101" pitchFamily="2" charset="-122"/>
                <a:ea typeface="宋体" panose="02010600030101010101" pitchFamily="2" charset="-122"/>
              </a:rPr>
              <a:t>叉树。在解空间树中做</a:t>
            </a:r>
            <a:r>
              <a:rPr lang="zh-CN" altLang="en-US" sz="2000" b="1" dirty="0">
                <a:solidFill>
                  <a:schemeClr val="accent2"/>
                </a:solidFill>
                <a:latin typeface="宋体" panose="02010600030101010101" pitchFamily="2" charset="-122"/>
                <a:ea typeface="宋体" panose="02010600030101010101" pitchFamily="2" charset="-122"/>
              </a:rPr>
              <a:t>深度优先搜索</a:t>
            </a:r>
            <a:r>
              <a:rPr lang="zh-CN" altLang="en-US" sz="2000" b="1" dirty="0">
                <a:latin typeface="宋体" panose="02010600030101010101" pitchFamily="2" charset="-122"/>
                <a:ea typeface="宋体" panose="02010600030101010101" pitchFamily="2" charset="-122"/>
              </a:rPr>
              <a:t>。</a:t>
            </a:r>
            <a:endParaRPr lang="en-US" altLang="zh-CN" sz="2000" b="1" dirty="0">
              <a:latin typeface="宋体" panose="02010600030101010101" pitchFamily="2" charset="-122"/>
              <a:ea typeface="宋体" panose="02010600030101010101" pitchFamily="2" charset="-122"/>
            </a:endParaRPr>
          </a:p>
          <a:p>
            <a:pPr>
              <a:lnSpc>
                <a:spcPct val="120000"/>
              </a:lnSpc>
            </a:pPr>
            <a:r>
              <a:rPr lang="zh-CN" altLang="en-US" sz="2000" b="1" dirty="0">
                <a:solidFill>
                  <a:schemeClr val="accent2"/>
                </a:solidFill>
                <a:latin typeface="宋体" panose="02010600030101010101" pitchFamily="2" charset="-122"/>
                <a:ea typeface="宋体" panose="02010600030101010101" pitchFamily="2" charset="-122"/>
              </a:rPr>
              <a:t>约束条件</a:t>
            </a:r>
            <a:r>
              <a:rPr lang="en-US" altLang="zh-CN" sz="2000" b="1" dirty="0">
                <a:latin typeface="宋体" panose="02010600030101010101" pitchFamily="2" charset="-122"/>
                <a:ea typeface="宋体" panose="02010600030101010101" pitchFamily="2" charset="-122"/>
              </a:rPr>
              <a:t>: x[</a:t>
            </a:r>
            <a:r>
              <a:rPr lang="en-US" altLang="zh-CN" sz="2000" b="1" dirty="0" err="1">
                <a:latin typeface="宋体" panose="02010600030101010101" pitchFamily="2" charset="-122"/>
                <a:ea typeface="宋体" panose="02010600030101010101" pitchFamily="2" charset="-122"/>
              </a:rPr>
              <a:t>i</a:t>
            </a:r>
            <a:r>
              <a:rPr lang="en-US" altLang="zh-CN" sz="2000" b="1"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sym typeface="Symbol" panose="05050102010706020507" pitchFamily="18" charset="2"/>
              </a:rPr>
              <a:t> </a:t>
            </a:r>
            <a:r>
              <a:rPr lang="en-US" altLang="zh-CN" sz="2000" b="1" dirty="0">
                <a:latin typeface="宋体" panose="02010600030101010101" pitchFamily="2" charset="-122"/>
                <a:ea typeface="宋体" panose="02010600030101010101" pitchFamily="2" charset="-122"/>
              </a:rPr>
              <a:t>x[j], </a:t>
            </a:r>
            <a:r>
              <a:rPr lang="zh-CN" altLang="en-US" sz="2000" b="1" dirty="0">
                <a:latin typeface="宋体" panose="02010600030101010101" pitchFamily="2" charset="-122"/>
                <a:ea typeface="宋体" panose="02010600030101010101" pitchFamily="2" charset="-122"/>
              </a:rPr>
              <a:t>如果</a:t>
            </a:r>
            <a:r>
              <a:rPr lang="en-US" altLang="zh-CN" sz="2000" b="1" dirty="0">
                <a:latin typeface="宋体" panose="02010600030101010101" pitchFamily="2" charset="-122"/>
                <a:ea typeface="宋体" panose="02010600030101010101" pitchFamily="2" charset="-122"/>
              </a:rPr>
              <a:t>a[</a:t>
            </a:r>
            <a:r>
              <a:rPr lang="en-US" altLang="zh-CN" sz="2000" b="1" dirty="0" err="1">
                <a:latin typeface="宋体" panose="02010600030101010101" pitchFamily="2" charset="-122"/>
                <a:ea typeface="宋体" panose="02010600030101010101" pitchFamily="2" charset="-122"/>
              </a:rPr>
              <a:t>i</a:t>
            </a:r>
            <a:r>
              <a:rPr lang="en-US" altLang="zh-CN" sz="2000" b="1" dirty="0">
                <a:latin typeface="宋体" panose="02010600030101010101" pitchFamily="2" charset="-122"/>
                <a:ea typeface="宋体" panose="02010600030101010101" pitchFamily="2" charset="-122"/>
              </a:rPr>
              <a:t>][j]=1.</a:t>
            </a:r>
          </a:p>
        </p:txBody>
      </p:sp>
      <p:sp>
        <p:nvSpPr>
          <p:cNvPr id="77837" name="矩形 77836"/>
          <p:cNvSpPr/>
          <p:nvPr/>
        </p:nvSpPr>
        <p:spPr>
          <a:xfrm>
            <a:off x="179388" y="404813"/>
            <a:ext cx="1261884" cy="461665"/>
          </a:xfrm>
          <a:prstGeom prst="rect">
            <a:avLst/>
          </a:prstGeom>
          <a:noFill/>
          <a:ln w="9525">
            <a:noFill/>
          </a:ln>
        </p:spPr>
        <p:txBody>
          <a:bodyPr wrap="none" anchor="t">
            <a:spAutoFit/>
          </a:bodyPr>
          <a:lstStyle/>
          <a:p>
            <a:r>
              <a:rPr lang="en-US" altLang="zh-CN" sz="2400" b="1" dirty="0">
                <a:latin typeface="宋体" panose="02010600030101010101" pitchFamily="2" charset="-122"/>
                <a:ea typeface="宋体" panose="02010600030101010101" pitchFamily="2" charset="-122"/>
              </a:rPr>
              <a:t> </a:t>
            </a:r>
            <a:r>
              <a:rPr lang="zh-CN" altLang="en-US" sz="1800" b="1" dirty="0">
                <a:latin typeface="宋体" panose="02010600030101010101" pitchFamily="2" charset="-122"/>
                <a:ea typeface="宋体" panose="02010600030101010101" pitchFamily="2" charset="-122"/>
              </a:rPr>
              <a:t>算法思路</a:t>
            </a:r>
          </a:p>
        </p:txBody>
      </p:sp>
      <p:sp>
        <p:nvSpPr>
          <p:cNvPr id="77838" name="矩形 77837"/>
          <p:cNvSpPr/>
          <p:nvPr/>
        </p:nvSpPr>
        <p:spPr>
          <a:xfrm>
            <a:off x="457200" y="2996952"/>
            <a:ext cx="2749471" cy="400110"/>
          </a:xfrm>
          <a:prstGeom prst="rect">
            <a:avLst/>
          </a:prstGeom>
          <a:noFill/>
          <a:ln w="9525">
            <a:noFill/>
          </a:ln>
        </p:spPr>
        <p:txBody>
          <a:bodyPr wrap="none" anchor="t">
            <a:spAutoFit/>
          </a:bodyPr>
          <a:lstStyle/>
          <a:p>
            <a:r>
              <a:rPr lang="en-US" altLang="zh-CN" sz="2000" b="1" dirty="0">
                <a:latin typeface="宋体" panose="02010600030101010101" pitchFamily="2" charset="-122"/>
                <a:ea typeface="宋体" panose="02010600030101010101" pitchFamily="2" charset="-122"/>
              </a:rPr>
              <a:t>n=3, m=3</a:t>
            </a:r>
            <a:r>
              <a:rPr lang="zh-CN" altLang="en-US" sz="2000" b="1" dirty="0">
                <a:latin typeface="宋体" panose="02010600030101010101" pitchFamily="2" charset="-122"/>
                <a:ea typeface="宋体" panose="02010600030101010101" pitchFamily="2" charset="-122"/>
              </a:rPr>
              <a:t>时的解空间树</a:t>
            </a:r>
          </a:p>
        </p:txBody>
      </p:sp>
      <p:sp>
        <p:nvSpPr>
          <p:cNvPr id="77839" name="椭圆 77838"/>
          <p:cNvSpPr/>
          <p:nvPr/>
        </p:nvSpPr>
        <p:spPr>
          <a:xfrm>
            <a:off x="609600" y="3701367"/>
            <a:ext cx="228600" cy="228600"/>
          </a:xfrm>
          <a:prstGeom prst="ellipse">
            <a:avLst/>
          </a:prstGeom>
          <a:noFill/>
          <a:ln w="28575" cap="flat" cmpd="sng">
            <a:solidFill>
              <a:srgbClr val="0000FF"/>
            </a:solidFill>
            <a:prstDash val="solid"/>
            <a:headEnd type="none" w="med" len="med"/>
            <a:tailEnd type="none" w="med" len="med"/>
          </a:ln>
        </p:spPr>
        <p:txBody>
          <a:bodyPr/>
          <a:lstStyle/>
          <a:p>
            <a:endParaRPr lang="zh-CN" altLang="en-US"/>
          </a:p>
        </p:txBody>
      </p:sp>
      <p:sp>
        <p:nvSpPr>
          <p:cNvPr id="77840" name="椭圆 77839"/>
          <p:cNvSpPr/>
          <p:nvPr/>
        </p:nvSpPr>
        <p:spPr>
          <a:xfrm>
            <a:off x="1066800" y="4387167"/>
            <a:ext cx="228600" cy="228600"/>
          </a:xfrm>
          <a:prstGeom prst="ellipse">
            <a:avLst/>
          </a:prstGeom>
          <a:noFill/>
          <a:ln w="28575" cap="flat" cmpd="sng">
            <a:solidFill>
              <a:srgbClr val="0000FF"/>
            </a:solidFill>
            <a:prstDash val="solid"/>
            <a:headEnd type="none" w="med" len="med"/>
            <a:tailEnd type="none" w="med" len="med"/>
          </a:ln>
        </p:spPr>
        <p:txBody>
          <a:bodyPr/>
          <a:lstStyle/>
          <a:p>
            <a:endParaRPr lang="zh-CN" altLang="en-US"/>
          </a:p>
        </p:txBody>
      </p:sp>
      <p:sp>
        <p:nvSpPr>
          <p:cNvPr id="77841" name="椭圆 77840"/>
          <p:cNvSpPr/>
          <p:nvPr/>
        </p:nvSpPr>
        <p:spPr>
          <a:xfrm>
            <a:off x="1600200" y="3701367"/>
            <a:ext cx="228600" cy="228600"/>
          </a:xfrm>
          <a:prstGeom prst="ellipse">
            <a:avLst/>
          </a:prstGeom>
          <a:noFill/>
          <a:ln w="28575" cap="flat" cmpd="sng">
            <a:solidFill>
              <a:srgbClr val="0000FF"/>
            </a:solidFill>
            <a:prstDash val="solid"/>
            <a:headEnd type="none" w="med" len="med"/>
            <a:tailEnd type="none" w="med" len="med"/>
          </a:ln>
        </p:spPr>
        <p:txBody>
          <a:bodyPr/>
          <a:lstStyle/>
          <a:p>
            <a:endParaRPr lang="zh-CN" altLang="en-US"/>
          </a:p>
        </p:txBody>
      </p:sp>
      <p:sp>
        <p:nvSpPr>
          <p:cNvPr id="77842" name="直接连接符 77841"/>
          <p:cNvSpPr/>
          <p:nvPr/>
        </p:nvSpPr>
        <p:spPr>
          <a:xfrm>
            <a:off x="838200" y="3777567"/>
            <a:ext cx="762000" cy="0"/>
          </a:xfrm>
          <a:prstGeom prst="line">
            <a:avLst/>
          </a:prstGeom>
          <a:ln w="28575" cap="flat" cmpd="sng">
            <a:solidFill>
              <a:srgbClr val="0000FF"/>
            </a:solidFill>
            <a:prstDash val="solid"/>
            <a:headEnd type="none" w="med" len="med"/>
            <a:tailEnd type="none" w="med" len="med"/>
          </a:ln>
        </p:spPr>
      </p:sp>
      <p:sp>
        <p:nvSpPr>
          <p:cNvPr id="77843" name="直接连接符 77842"/>
          <p:cNvSpPr/>
          <p:nvPr/>
        </p:nvSpPr>
        <p:spPr>
          <a:xfrm flipH="1">
            <a:off x="1219200" y="3929967"/>
            <a:ext cx="457200" cy="533400"/>
          </a:xfrm>
          <a:prstGeom prst="line">
            <a:avLst/>
          </a:prstGeom>
          <a:ln w="28575" cap="flat" cmpd="sng">
            <a:solidFill>
              <a:srgbClr val="0000FF"/>
            </a:solidFill>
            <a:prstDash val="solid"/>
            <a:headEnd type="none" w="med" len="med"/>
            <a:tailEnd type="none" w="med" len="med"/>
          </a:ln>
        </p:spPr>
      </p:sp>
      <p:sp>
        <p:nvSpPr>
          <p:cNvPr id="77844" name="直接连接符 77843"/>
          <p:cNvSpPr/>
          <p:nvPr/>
        </p:nvSpPr>
        <p:spPr>
          <a:xfrm>
            <a:off x="762000" y="3929967"/>
            <a:ext cx="381000" cy="457200"/>
          </a:xfrm>
          <a:prstGeom prst="line">
            <a:avLst/>
          </a:prstGeom>
          <a:ln w="28575" cap="flat" cmpd="sng">
            <a:solidFill>
              <a:srgbClr val="0000FF"/>
            </a:solidFill>
            <a:prstDash val="solid"/>
            <a:headEnd type="none" w="med" len="med"/>
            <a:tailEnd type="none" w="med" len="med"/>
          </a:ln>
        </p:spPr>
      </p:sp>
      <p:sp>
        <p:nvSpPr>
          <p:cNvPr id="77845" name="文本框 77844"/>
          <p:cNvSpPr txBox="1"/>
          <p:nvPr/>
        </p:nvSpPr>
        <p:spPr>
          <a:xfrm>
            <a:off x="533400" y="3598180"/>
            <a:ext cx="311150" cy="396875"/>
          </a:xfrm>
          <a:prstGeom prst="rect">
            <a:avLst/>
          </a:prstGeom>
          <a:noFill/>
          <a:ln w="9525">
            <a:noFill/>
          </a:ln>
        </p:spPr>
        <p:txBody>
          <a:bodyPr wrap="none" anchor="t">
            <a:spAutoFit/>
          </a:bodyPr>
          <a:lstStyle/>
          <a:p>
            <a:r>
              <a:rPr lang="en-US" altLang="zh-CN" sz="2000" b="0">
                <a:latin typeface="Times New Roman" panose="02020603050405020304" pitchFamily="18" charset="0"/>
              </a:rPr>
              <a:t>1</a:t>
            </a:r>
          </a:p>
        </p:txBody>
      </p:sp>
      <p:sp>
        <p:nvSpPr>
          <p:cNvPr id="77846" name="文本框 77845"/>
          <p:cNvSpPr txBox="1"/>
          <p:nvPr/>
        </p:nvSpPr>
        <p:spPr>
          <a:xfrm>
            <a:off x="990600" y="4310967"/>
            <a:ext cx="311150" cy="396875"/>
          </a:xfrm>
          <a:prstGeom prst="rect">
            <a:avLst/>
          </a:prstGeom>
          <a:noFill/>
          <a:ln w="9525">
            <a:noFill/>
          </a:ln>
        </p:spPr>
        <p:txBody>
          <a:bodyPr wrap="none" anchor="t">
            <a:spAutoFit/>
          </a:bodyPr>
          <a:lstStyle/>
          <a:p>
            <a:r>
              <a:rPr lang="en-US" altLang="zh-CN" sz="2000" b="0">
                <a:latin typeface="Times New Roman" panose="02020603050405020304" pitchFamily="18" charset="0"/>
              </a:rPr>
              <a:t>3</a:t>
            </a:r>
          </a:p>
        </p:txBody>
      </p:sp>
      <p:sp>
        <p:nvSpPr>
          <p:cNvPr id="77847" name="文本框 77846"/>
          <p:cNvSpPr txBox="1"/>
          <p:nvPr/>
        </p:nvSpPr>
        <p:spPr>
          <a:xfrm>
            <a:off x="1600200" y="3625167"/>
            <a:ext cx="311150" cy="396875"/>
          </a:xfrm>
          <a:prstGeom prst="rect">
            <a:avLst/>
          </a:prstGeom>
          <a:noFill/>
          <a:ln w="9525">
            <a:noFill/>
          </a:ln>
        </p:spPr>
        <p:txBody>
          <a:bodyPr wrap="none" anchor="t">
            <a:spAutoFit/>
          </a:bodyPr>
          <a:lstStyle/>
          <a:p>
            <a:r>
              <a:rPr lang="en-US" altLang="zh-CN" sz="2000" b="0">
                <a:latin typeface="Times New Roman" panose="02020603050405020304" pitchFamily="18" charset="0"/>
              </a:rPr>
              <a:t>2</a:t>
            </a:r>
          </a:p>
        </p:txBody>
      </p:sp>
      <p:graphicFrame>
        <p:nvGraphicFramePr>
          <p:cNvPr id="77848" name="对象 77847"/>
          <p:cNvGraphicFramePr/>
          <p:nvPr>
            <p:extLst>
              <p:ext uri="{D42A27DB-BD31-4B8C-83A1-F6EECF244321}">
                <p14:modId xmlns:p14="http://schemas.microsoft.com/office/powerpoint/2010/main" val="3349672774"/>
              </p:ext>
            </p:extLst>
          </p:nvPr>
        </p:nvGraphicFramePr>
        <p:xfrm>
          <a:off x="762000" y="4920567"/>
          <a:ext cx="1143000" cy="914400"/>
        </p:xfrm>
        <a:graphic>
          <a:graphicData uri="http://schemas.openxmlformats.org/presentationml/2006/ole">
            <mc:AlternateContent xmlns:mc="http://schemas.openxmlformats.org/markup-compatibility/2006">
              <mc:Choice xmlns:v="urn:schemas-microsoft-com:vml" Requires="v">
                <p:oleObj spid="_x0000_s28110" r:id="rId5" imgW="723900" imgH="799465" progId="Equation.3">
                  <p:embed/>
                </p:oleObj>
              </mc:Choice>
              <mc:Fallback>
                <p:oleObj r:id="rId5" imgW="723900" imgH="799465" progId="Equation.3">
                  <p:embed/>
                  <p:pic>
                    <p:nvPicPr>
                      <p:cNvPr id="77848" name="对象 77847"/>
                      <p:cNvPicPr/>
                      <p:nvPr/>
                    </p:nvPicPr>
                    <p:blipFill>
                      <a:blip r:embed="rId6"/>
                      <a:stretch>
                        <a:fillRect/>
                      </a:stretch>
                    </p:blipFill>
                    <p:spPr>
                      <a:xfrm>
                        <a:off x="762000" y="4920567"/>
                        <a:ext cx="1143000" cy="914400"/>
                      </a:xfrm>
                      <a:prstGeom prst="rect">
                        <a:avLst/>
                      </a:prstGeom>
                      <a:noFill/>
                      <a:ln w="38100">
                        <a:noFill/>
                        <a:miter/>
                      </a:ln>
                    </p:spPr>
                  </p:pic>
                </p:oleObj>
              </mc:Fallback>
            </mc:AlternateContent>
          </a:graphicData>
        </a:graphic>
      </p:graphicFrame>
      <p:sp>
        <p:nvSpPr>
          <p:cNvPr id="77849" name="文本框 77848"/>
          <p:cNvSpPr txBox="1"/>
          <p:nvPr/>
        </p:nvSpPr>
        <p:spPr>
          <a:xfrm>
            <a:off x="304800" y="5235091"/>
            <a:ext cx="490538" cy="457200"/>
          </a:xfrm>
          <a:prstGeom prst="rect">
            <a:avLst/>
          </a:prstGeom>
          <a:noFill/>
          <a:ln w="9525">
            <a:noFill/>
          </a:ln>
        </p:spPr>
        <p:txBody>
          <a:bodyPr wrap="none" anchor="t">
            <a:spAutoFit/>
          </a:bodyPr>
          <a:lstStyle/>
          <a:p>
            <a:r>
              <a:rPr lang="en-US" altLang="zh-CN" b="0" dirty="0">
                <a:latin typeface="Times New Roman" panose="02020603050405020304" pitchFamily="18" charset="0"/>
              </a:rPr>
              <a:t>a=</a:t>
            </a:r>
          </a:p>
        </p:txBody>
      </p:sp>
      <p:sp>
        <p:nvSpPr>
          <p:cNvPr id="77850" name="直接连接符 77849"/>
          <p:cNvSpPr/>
          <p:nvPr/>
        </p:nvSpPr>
        <p:spPr>
          <a:xfrm flipH="1">
            <a:off x="3429000" y="3548967"/>
            <a:ext cx="2133600" cy="685800"/>
          </a:xfrm>
          <a:prstGeom prst="line">
            <a:avLst/>
          </a:prstGeom>
          <a:ln w="28575" cap="flat" cmpd="sng">
            <a:solidFill>
              <a:srgbClr val="FF0000"/>
            </a:solidFill>
            <a:prstDash val="solid"/>
            <a:headEnd type="none" w="med" len="med"/>
            <a:tailEnd type="none" w="med" len="med"/>
          </a:ln>
        </p:spPr>
      </p:sp>
      <p:sp>
        <p:nvSpPr>
          <p:cNvPr id="77851" name="直接连接符 77850"/>
          <p:cNvSpPr/>
          <p:nvPr/>
        </p:nvSpPr>
        <p:spPr>
          <a:xfrm>
            <a:off x="3429000" y="4463367"/>
            <a:ext cx="0" cy="685800"/>
          </a:xfrm>
          <a:prstGeom prst="line">
            <a:avLst/>
          </a:prstGeom>
          <a:ln w="28575" cap="flat" cmpd="sng">
            <a:solidFill>
              <a:srgbClr val="FF0000"/>
            </a:solidFill>
            <a:prstDash val="solid"/>
            <a:headEnd type="none" w="med" len="med"/>
            <a:tailEnd type="none" w="med" len="med"/>
          </a:ln>
        </p:spPr>
      </p:sp>
      <p:sp>
        <p:nvSpPr>
          <p:cNvPr id="77852" name="直接连接符 77851"/>
          <p:cNvSpPr/>
          <p:nvPr/>
        </p:nvSpPr>
        <p:spPr>
          <a:xfrm>
            <a:off x="3429000" y="5377767"/>
            <a:ext cx="228600" cy="381000"/>
          </a:xfrm>
          <a:prstGeom prst="line">
            <a:avLst/>
          </a:prstGeom>
          <a:ln w="38100" cap="flat" cmpd="sng">
            <a:solidFill>
              <a:srgbClr val="FF0000"/>
            </a:solidFill>
            <a:prstDash val="soli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838"/>
                                        </p:tgtEl>
                                        <p:attrNameLst>
                                          <p:attrName>style.visibility</p:attrName>
                                        </p:attrNameLst>
                                      </p:cBhvr>
                                      <p:to>
                                        <p:strVal val="visible"/>
                                      </p:to>
                                    </p:set>
                                    <p:animEffect transition="in" filter="wipe(left)">
                                      <p:cBhvr>
                                        <p:cTn id="7" dur="500"/>
                                        <p:tgtEl>
                                          <p:spTgt spid="778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7826"/>
                                        </p:tgtEl>
                                        <p:attrNameLst>
                                          <p:attrName>style.visibility</p:attrName>
                                        </p:attrNameLst>
                                      </p:cBhvr>
                                      <p:to>
                                        <p:strVal val="visible"/>
                                      </p:to>
                                    </p:set>
                                    <p:animEffect transition="in" filter="wipe(left)">
                                      <p:cBhvr>
                                        <p:cTn id="12" dur="500"/>
                                        <p:tgtEl>
                                          <p:spTgt spid="778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7827"/>
                                        </p:tgtEl>
                                        <p:attrNameLst>
                                          <p:attrName>style.visibility</p:attrName>
                                        </p:attrNameLst>
                                      </p:cBhvr>
                                      <p:to>
                                        <p:strVal val="visible"/>
                                      </p:to>
                                    </p:set>
                                    <p:animEffect transition="in" filter="wipe(left)">
                                      <p:cBhvr>
                                        <p:cTn id="17" dur="500"/>
                                        <p:tgtEl>
                                          <p:spTgt spid="77827"/>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499"/>
                                          </p:stCondLst>
                                        </p:cTn>
                                        <p:tgtEl>
                                          <p:spTgt spid="77839"/>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499"/>
                                          </p:stCondLst>
                                        </p:cTn>
                                        <p:tgtEl>
                                          <p:spTgt spid="77840"/>
                                        </p:tgtEl>
                                        <p:attrNameLst>
                                          <p:attrName>style.visibility</p:attrName>
                                        </p:attrNameLst>
                                      </p:cBhvr>
                                      <p:to>
                                        <p:strVal val="visible"/>
                                      </p:to>
                                    </p:set>
                                  </p:childTnLst>
                                </p:cTn>
                              </p:par>
                            </p:childTnLst>
                          </p:cTn>
                        </p:par>
                        <p:par>
                          <p:cTn id="24" fill="hold">
                            <p:stCondLst>
                              <p:cond delay="1500"/>
                            </p:stCondLst>
                            <p:childTnLst>
                              <p:par>
                                <p:cTn id="25" presetID="1" presetClass="entr" presetSubtype="0" fill="hold" nodeType="afterEffect">
                                  <p:stCondLst>
                                    <p:cond delay="0"/>
                                  </p:stCondLst>
                                  <p:childTnLst>
                                    <p:set>
                                      <p:cBhvr>
                                        <p:cTn id="26" dur="1" fill="hold">
                                          <p:stCondLst>
                                            <p:cond delay="499"/>
                                          </p:stCondLst>
                                        </p:cTn>
                                        <p:tgtEl>
                                          <p:spTgt spid="77841"/>
                                        </p:tgtEl>
                                        <p:attrNameLst>
                                          <p:attrName>style.visibility</p:attrName>
                                        </p:attrNameLst>
                                      </p:cBhvr>
                                      <p:to>
                                        <p:strVal val="visible"/>
                                      </p:to>
                                    </p:set>
                                  </p:childTnLst>
                                </p:cTn>
                              </p:par>
                            </p:childTnLst>
                          </p:cTn>
                        </p:par>
                        <p:par>
                          <p:cTn id="27" fill="hold">
                            <p:stCondLst>
                              <p:cond delay="2000"/>
                            </p:stCondLst>
                            <p:childTnLst>
                              <p:par>
                                <p:cTn id="28" presetID="1" presetClass="entr" presetSubtype="0" fill="hold" nodeType="afterEffect">
                                  <p:stCondLst>
                                    <p:cond delay="0"/>
                                  </p:stCondLst>
                                  <p:childTnLst>
                                    <p:set>
                                      <p:cBhvr>
                                        <p:cTn id="29" dur="1" fill="hold">
                                          <p:stCondLst>
                                            <p:cond delay="499"/>
                                          </p:stCondLst>
                                        </p:cTn>
                                        <p:tgtEl>
                                          <p:spTgt spid="77842"/>
                                        </p:tgtEl>
                                        <p:attrNameLst>
                                          <p:attrName>style.visibility</p:attrName>
                                        </p:attrNameLst>
                                      </p:cBhvr>
                                      <p:to>
                                        <p:strVal val="visible"/>
                                      </p:to>
                                    </p:set>
                                  </p:childTnLst>
                                </p:cTn>
                              </p:par>
                            </p:childTnLst>
                          </p:cTn>
                        </p:par>
                        <p:par>
                          <p:cTn id="30" fill="hold">
                            <p:stCondLst>
                              <p:cond delay="2500"/>
                            </p:stCondLst>
                            <p:childTnLst>
                              <p:par>
                                <p:cTn id="31" presetID="1" presetClass="entr" presetSubtype="0" fill="hold" nodeType="afterEffect">
                                  <p:stCondLst>
                                    <p:cond delay="0"/>
                                  </p:stCondLst>
                                  <p:childTnLst>
                                    <p:set>
                                      <p:cBhvr>
                                        <p:cTn id="32" dur="1" fill="hold">
                                          <p:stCondLst>
                                            <p:cond delay="499"/>
                                          </p:stCondLst>
                                        </p:cTn>
                                        <p:tgtEl>
                                          <p:spTgt spid="77843"/>
                                        </p:tgtEl>
                                        <p:attrNameLst>
                                          <p:attrName>style.visibility</p:attrName>
                                        </p:attrNameLst>
                                      </p:cBhvr>
                                      <p:to>
                                        <p:strVal val="visible"/>
                                      </p:to>
                                    </p:set>
                                  </p:childTnLst>
                                </p:cTn>
                              </p:par>
                            </p:childTnLst>
                          </p:cTn>
                        </p:par>
                        <p:par>
                          <p:cTn id="33" fill="hold">
                            <p:stCondLst>
                              <p:cond delay="3000"/>
                            </p:stCondLst>
                            <p:childTnLst>
                              <p:par>
                                <p:cTn id="34" presetID="1" presetClass="entr" presetSubtype="0" fill="hold" nodeType="afterEffect">
                                  <p:stCondLst>
                                    <p:cond delay="0"/>
                                  </p:stCondLst>
                                  <p:childTnLst>
                                    <p:set>
                                      <p:cBhvr>
                                        <p:cTn id="35" dur="1" fill="hold">
                                          <p:stCondLst>
                                            <p:cond delay="499"/>
                                          </p:stCondLst>
                                        </p:cTn>
                                        <p:tgtEl>
                                          <p:spTgt spid="77844"/>
                                        </p:tgtEl>
                                        <p:attrNameLst>
                                          <p:attrName>style.visibility</p:attrName>
                                        </p:attrNameLst>
                                      </p:cBhvr>
                                      <p:to>
                                        <p:strVal val="visible"/>
                                      </p:to>
                                    </p:set>
                                  </p:childTnLst>
                                </p:cTn>
                              </p:par>
                            </p:childTnLst>
                          </p:cTn>
                        </p:par>
                        <p:par>
                          <p:cTn id="36" fill="hold">
                            <p:stCondLst>
                              <p:cond delay="3500"/>
                            </p:stCondLst>
                            <p:childTnLst>
                              <p:par>
                                <p:cTn id="37" presetID="1" presetClass="entr" presetSubtype="0" fill="hold" grpId="0" nodeType="afterEffect">
                                  <p:stCondLst>
                                    <p:cond delay="0"/>
                                  </p:stCondLst>
                                  <p:childTnLst>
                                    <p:set>
                                      <p:cBhvr>
                                        <p:cTn id="38" dur="1" fill="hold">
                                          <p:stCondLst>
                                            <p:cond delay="499"/>
                                          </p:stCondLst>
                                        </p:cTn>
                                        <p:tgtEl>
                                          <p:spTgt spid="77845"/>
                                        </p:tgtEl>
                                        <p:attrNameLst>
                                          <p:attrName>style.visibility</p:attrName>
                                        </p:attrNameLst>
                                      </p:cBhvr>
                                      <p:to>
                                        <p:strVal val="visible"/>
                                      </p:to>
                                    </p:set>
                                  </p:childTnLst>
                                </p:cTn>
                              </p:par>
                            </p:childTnLst>
                          </p:cTn>
                        </p:par>
                        <p:par>
                          <p:cTn id="39" fill="hold">
                            <p:stCondLst>
                              <p:cond delay="4000"/>
                            </p:stCondLst>
                            <p:childTnLst>
                              <p:par>
                                <p:cTn id="40" presetID="1" presetClass="entr" presetSubtype="0" fill="hold" grpId="0" nodeType="afterEffect">
                                  <p:stCondLst>
                                    <p:cond delay="0"/>
                                  </p:stCondLst>
                                  <p:childTnLst>
                                    <p:set>
                                      <p:cBhvr>
                                        <p:cTn id="41" dur="1" fill="hold">
                                          <p:stCondLst>
                                            <p:cond delay="499"/>
                                          </p:stCondLst>
                                        </p:cTn>
                                        <p:tgtEl>
                                          <p:spTgt spid="77846"/>
                                        </p:tgtEl>
                                        <p:attrNameLst>
                                          <p:attrName>style.visibility</p:attrName>
                                        </p:attrNameLst>
                                      </p:cBhvr>
                                      <p:to>
                                        <p:strVal val="visible"/>
                                      </p:to>
                                    </p:set>
                                  </p:childTnLst>
                                </p:cTn>
                              </p:par>
                            </p:childTnLst>
                          </p:cTn>
                        </p:par>
                        <p:par>
                          <p:cTn id="42" fill="hold">
                            <p:stCondLst>
                              <p:cond delay="4500"/>
                            </p:stCondLst>
                            <p:childTnLst>
                              <p:par>
                                <p:cTn id="43" presetID="1" presetClass="entr" presetSubtype="0" fill="hold" grpId="0" nodeType="afterEffect">
                                  <p:stCondLst>
                                    <p:cond delay="0"/>
                                  </p:stCondLst>
                                  <p:childTnLst>
                                    <p:set>
                                      <p:cBhvr>
                                        <p:cTn id="44" dur="1" fill="hold">
                                          <p:stCondLst>
                                            <p:cond delay="499"/>
                                          </p:stCondLst>
                                        </p:cTn>
                                        <p:tgtEl>
                                          <p:spTgt spid="778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778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77848"/>
                                        </p:tgtEl>
                                        <p:attrNameLst>
                                          <p:attrName>style.visibility</p:attrName>
                                        </p:attrNameLst>
                                      </p:cBhvr>
                                      <p:to>
                                        <p:strVal val="visible"/>
                                      </p:to>
                                    </p:set>
                                    <p:animEffect transition="in" filter="wipe(left)">
                                      <p:cBhvr>
                                        <p:cTn id="53" dur="500"/>
                                        <p:tgtEl>
                                          <p:spTgt spid="778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77850"/>
                                        </p:tgtEl>
                                        <p:attrNameLst>
                                          <p:attrName>style.visibility</p:attrName>
                                        </p:attrNameLst>
                                      </p:cBhvr>
                                      <p:to>
                                        <p:strVal val="visible"/>
                                      </p:to>
                                    </p:set>
                                    <p:animEffect transition="in" filter="wipe(left)">
                                      <p:cBhvr>
                                        <p:cTn id="58" dur="500"/>
                                        <p:tgtEl>
                                          <p:spTgt spid="7785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77851"/>
                                        </p:tgtEl>
                                        <p:attrNameLst>
                                          <p:attrName>style.visibility</p:attrName>
                                        </p:attrNameLst>
                                      </p:cBhvr>
                                      <p:to>
                                        <p:strVal val="visible"/>
                                      </p:to>
                                    </p:set>
                                    <p:animEffect transition="in" filter="wipe(left)">
                                      <p:cBhvr>
                                        <p:cTn id="63" dur="500"/>
                                        <p:tgtEl>
                                          <p:spTgt spid="7785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77852"/>
                                        </p:tgtEl>
                                        <p:attrNameLst>
                                          <p:attrName>style.visibility</p:attrName>
                                        </p:attrNameLst>
                                      </p:cBhvr>
                                      <p:to>
                                        <p:strVal val="visible"/>
                                      </p:to>
                                    </p:set>
                                    <p:animEffect transition="in" filter="wipe(left)">
                                      <p:cBhvr>
                                        <p:cTn id="68" dur="500"/>
                                        <p:tgtEl>
                                          <p:spTgt spid="77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8" grpId="0"/>
      <p:bldP spid="77845" grpId="0"/>
      <p:bldP spid="77846" grpId="0"/>
      <p:bldP spid="77847" grpId="0"/>
      <p:bldP spid="7784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0" name="Rectangle 10"/>
          <p:cNvSpPr>
            <a:spLocks noChangeArrowheads="1"/>
          </p:cNvSpPr>
          <p:nvPr/>
        </p:nvSpPr>
        <p:spPr bwMode="auto">
          <a:xfrm>
            <a:off x="0" y="271063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307212" name="Rectangle 12"/>
          <p:cNvSpPr>
            <a:spLocks noChangeArrowheads="1"/>
          </p:cNvSpPr>
          <p:nvPr/>
        </p:nvSpPr>
        <p:spPr bwMode="auto">
          <a:xfrm>
            <a:off x="0" y="271063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13" name="Rectangle 5"/>
          <p:cNvSpPr>
            <a:spLocks noChangeArrowheads="1"/>
          </p:cNvSpPr>
          <p:nvPr/>
        </p:nvSpPr>
        <p:spPr bwMode="auto">
          <a:xfrm>
            <a:off x="577850" y="333376"/>
            <a:ext cx="7772400" cy="647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en-US" sz="3600" b="1" dirty="0">
                <a:solidFill>
                  <a:srgbClr val="2324CB"/>
                </a:solidFill>
              </a:rPr>
              <a:t>7.7</a:t>
            </a:r>
            <a:r>
              <a:rPr lang="en-US" altLang="en-US" sz="3600" b="1" dirty="0" smtClean="0">
                <a:solidFill>
                  <a:srgbClr val="2324CB"/>
                </a:solidFill>
                <a:latin typeface="+mj-lt"/>
                <a:ea typeface="+mj-ea"/>
                <a:cs typeface="+mj-cs"/>
              </a:rPr>
              <a:t>  </a:t>
            </a:r>
            <a:r>
              <a:rPr lang="en-US" altLang="en-US" sz="3600" b="1" dirty="0" err="1">
                <a:solidFill>
                  <a:srgbClr val="2324CB"/>
                </a:solidFill>
                <a:latin typeface="+mj-lt"/>
                <a:ea typeface="+mj-ea"/>
                <a:cs typeface="+mj-cs"/>
              </a:rPr>
              <a:t>图的m着色问题</a:t>
            </a:r>
            <a:endParaRPr lang="zh-CN" altLang="en-US" sz="3600" b="1" dirty="0">
              <a:solidFill>
                <a:srgbClr val="2324CB"/>
              </a:solidFill>
              <a:latin typeface="+mj-lt"/>
              <a:ea typeface="+mj-ea"/>
              <a:cs typeface="+mj-cs"/>
            </a:endParaRPr>
          </a:p>
        </p:txBody>
      </p:sp>
      <p:sp>
        <p:nvSpPr>
          <p:cNvPr id="10" name="文本框 87043">
            <a:extLst>
              <a:ext uri="{FF2B5EF4-FFF2-40B4-BE49-F238E27FC236}">
                <a16:creationId xmlns:a16="http://schemas.microsoft.com/office/drawing/2014/main" id="{4FA67FDC-A156-4D4D-9182-CA1F62D6F67B}"/>
              </a:ext>
            </a:extLst>
          </p:cNvPr>
          <p:cNvSpPr txBox="1"/>
          <p:nvPr/>
        </p:nvSpPr>
        <p:spPr>
          <a:xfrm>
            <a:off x="322486" y="1196752"/>
            <a:ext cx="6481762" cy="5003800"/>
          </a:xfrm>
          <a:prstGeom prst="rect">
            <a:avLst/>
          </a:prstGeom>
          <a:noFill/>
          <a:ln w="9525">
            <a:noFill/>
          </a:ln>
        </p:spPr>
        <p:txBody>
          <a:bodyPr>
            <a:spAutoFit/>
          </a:bodyP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2"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2"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2"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2"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2"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2"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2"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2" charset="0"/>
                <a:ea typeface="宋体" panose="02010600030101010101" pitchFamily="2" charset="-122"/>
                <a:cs typeface="+mn-cs"/>
              </a:defRPr>
            </a:lvl9pPr>
          </a:lstStyle>
          <a:p>
            <a:pPr>
              <a:lnSpc>
                <a:spcPct val="95000"/>
              </a:lnSpc>
            </a:pPr>
            <a:r>
              <a:rPr lang="en-US" altLang="zh-CN" sz="2000" dirty="0">
                <a:latin typeface="Times New Roman" panose="02020603050405020304" pitchFamily="2" charset="0"/>
              </a:rPr>
              <a:t>void Color::</a:t>
            </a:r>
            <a:r>
              <a:rPr lang="en-US" altLang="zh-CN" sz="2000" b="1" dirty="0">
                <a:latin typeface="Times New Roman" panose="02020603050405020304" pitchFamily="2" charset="0"/>
              </a:rPr>
              <a:t>Backtrack</a:t>
            </a:r>
            <a:r>
              <a:rPr lang="en-US" altLang="zh-CN" sz="2000" dirty="0">
                <a:latin typeface="Times New Roman" panose="02020603050405020304" pitchFamily="2" charset="0"/>
              </a:rPr>
              <a:t>(int t)</a:t>
            </a:r>
          </a:p>
          <a:p>
            <a:pPr>
              <a:lnSpc>
                <a:spcPct val="95000"/>
              </a:lnSpc>
            </a:pPr>
            <a:r>
              <a:rPr lang="en-US" altLang="zh-CN" sz="2000" dirty="0">
                <a:latin typeface="Times New Roman" panose="02020603050405020304" pitchFamily="2" charset="0"/>
              </a:rPr>
              <a:t>{  if (t&gt;n)     /*n:</a:t>
            </a:r>
            <a:r>
              <a:rPr lang="zh-CN" altLang="en-US" sz="2000" dirty="0">
                <a:latin typeface="Times New Roman" panose="02020603050405020304" pitchFamily="2" charset="0"/>
              </a:rPr>
              <a:t>顶点数</a:t>
            </a:r>
            <a:r>
              <a:rPr lang="en-US" altLang="zh-CN" sz="2000" dirty="0">
                <a:latin typeface="Times New Roman" panose="02020603050405020304" pitchFamily="2" charset="0"/>
              </a:rPr>
              <a:t>*/</a:t>
            </a:r>
          </a:p>
          <a:p>
            <a:pPr>
              <a:lnSpc>
                <a:spcPct val="95000"/>
              </a:lnSpc>
            </a:pPr>
            <a:r>
              <a:rPr lang="en-US" altLang="zh-CN" sz="2000" dirty="0">
                <a:latin typeface="Times New Roman" panose="02020603050405020304" pitchFamily="2" charset="0"/>
              </a:rPr>
              <a:t>   {   sum++;</a:t>
            </a:r>
          </a:p>
          <a:p>
            <a:pPr>
              <a:lnSpc>
                <a:spcPct val="95000"/>
              </a:lnSpc>
            </a:pPr>
            <a:r>
              <a:rPr lang="en-US" altLang="zh-CN" sz="2000" dirty="0">
                <a:latin typeface="Times New Roman" panose="02020603050405020304" pitchFamily="2" charset="0"/>
              </a:rPr>
              <a:t>       </a:t>
            </a:r>
            <a:r>
              <a:rPr lang="zh-CN" altLang="en-US" sz="2000" dirty="0">
                <a:latin typeface="Times New Roman" panose="02020603050405020304" pitchFamily="2" charset="0"/>
              </a:rPr>
              <a:t>输出 </a:t>
            </a:r>
            <a:r>
              <a:rPr lang="en-US" altLang="zh-CN" sz="2000" dirty="0">
                <a:latin typeface="Times New Roman" panose="02020603050405020304" pitchFamily="2" charset="0"/>
              </a:rPr>
              <a:t>x[</a:t>
            </a:r>
            <a:r>
              <a:rPr lang="en-US" altLang="zh-CN" sz="2000" dirty="0" err="1">
                <a:latin typeface="Times New Roman" panose="02020603050405020304" pitchFamily="2" charset="0"/>
              </a:rPr>
              <a:t>i</a:t>
            </a:r>
            <a:r>
              <a:rPr lang="en-US" altLang="zh-CN" sz="2000" dirty="0">
                <a:latin typeface="Times New Roman" panose="02020603050405020304" pitchFamily="2" charset="0"/>
              </a:rPr>
              <a:t>]</a:t>
            </a:r>
            <a:r>
              <a:rPr lang="zh-CN" altLang="en-US" sz="2000" dirty="0">
                <a:latin typeface="Times New Roman" panose="02020603050405020304" pitchFamily="2" charset="0"/>
              </a:rPr>
              <a:t>；</a:t>
            </a:r>
          </a:p>
          <a:p>
            <a:pPr>
              <a:lnSpc>
                <a:spcPct val="95000"/>
              </a:lnSpc>
            </a:pPr>
            <a:r>
              <a:rPr lang="zh-CN" altLang="en-US" sz="2000" dirty="0">
                <a:latin typeface="Times New Roman" panose="02020603050405020304" pitchFamily="2" charset="0"/>
              </a:rPr>
              <a:t>   </a:t>
            </a:r>
            <a:r>
              <a:rPr lang="en-US" altLang="zh-CN" sz="2000" dirty="0">
                <a:latin typeface="Times New Roman" panose="02020603050405020304" pitchFamily="2" charset="0"/>
              </a:rPr>
              <a:t>}</a:t>
            </a:r>
          </a:p>
          <a:p>
            <a:pPr>
              <a:lnSpc>
                <a:spcPct val="95000"/>
              </a:lnSpc>
            </a:pPr>
            <a:r>
              <a:rPr lang="en-US" altLang="zh-CN" sz="2000" dirty="0">
                <a:latin typeface="Times New Roman" panose="02020603050405020304" pitchFamily="2" charset="0"/>
              </a:rPr>
              <a:t>   else</a:t>
            </a:r>
          </a:p>
          <a:p>
            <a:pPr>
              <a:lnSpc>
                <a:spcPct val="95000"/>
              </a:lnSpc>
            </a:pPr>
            <a:r>
              <a:rPr lang="en-US" altLang="zh-CN" sz="2000" dirty="0">
                <a:latin typeface="Times New Roman" panose="02020603050405020304" pitchFamily="2" charset="0"/>
              </a:rPr>
              <a:t>      for (int </a:t>
            </a:r>
            <a:r>
              <a:rPr lang="en-US" altLang="zh-CN" sz="2000" dirty="0" err="1">
                <a:latin typeface="Times New Roman" panose="02020603050405020304" pitchFamily="2" charset="0"/>
              </a:rPr>
              <a:t>i</a:t>
            </a:r>
            <a:r>
              <a:rPr lang="en-US" altLang="zh-CN" sz="2000" dirty="0">
                <a:latin typeface="Times New Roman" panose="02020603050405020304" pitchFamily="2" charset="0"/>
              </a:rPr>
              <a:t>=1;i&lt;=</a:t>
            </a:r>
            <a:r>
              <a:rPr lang="en-US" altLang="zh-CN" sz="2000" dirty="0" err="1">
                <a:latin typeface="Times New Roman" panose="02020603050405020304" pitchFamily="2" charset="0"/>
              </a:rPr>
              <a:t>m;i</a:t>
            </a:r>
            <a:r>
              <a:rPr lang="en-US" altLang="zh-CN" sz="2000" dirty="0">
                <a:latin typeface="Times New Roman" panose="02020603050405020304" pitchFamily="2" charset="0"/>
              </a:rPr>
              <a:t>++)</a:t>
            </a:r>
          </a:p>
          <a:p>
            <a:pPr>
              <a:lnSpc>
                <a:spcPct val="95000"/>
              </a:lnSpc>
            </a:pPr>
            <a:r>
              <a:rPr lang="en-US" altLang="zh-CN" sz="2000" dirty="0">
                <a:latin typeface="Times New Roman" panose="02020603050405020304" pitchFamily="2" charset="0"/>
              </a:rPr>
              <a:t>     {  x[t]=</a:t>
            </a:r>
            <a:r>
              <a:rPr lang="en-US" altLang="zh-CN" sz="2000" dirty="0" err="1">
                <a:latin typeface="Times New Roman" panose="02020603050405020304" pitchFamily="2" charset="0"/>
              </a:rPr>
              <a:t>i</a:t>
            </a:r>
            <a:r>
              <a:rPr lang="en-US" altLang="zh-CN" sz="2000" dirty="0">
                <a:latin typeface="Times New Roman" panose="02020603050405020304" pitchFamily="2" charset="0"/>
              </a:rPr>
              <a:t>;  /*</a:t>
            </a:r>
            <a:r>
              <a:rPr lang="zh-CN" altLang="en-US" sz="2000" dirty="0">
                <a:latin typeface="Times New Roman" panose="02020603050405020304" pitchFamily="2" charset="0"/>
              </a:rPr>
              <a:t>设置颜色</a:t>
            </a:r>
            <a:r>
              <a:rPr lang="en-US" altLang="zh-CN" sz="2000" dirty="0">
                <a:latin typeface="Times New Roman" panose="02020603050405020304" pitchFamily="2" charset="0"/>
              </a:rPr>
              <a:t>*/</a:t>
            </a:r>
          </a:p>
          <a:p>
            <a:pPr>
              <a:lnSpc>
                <a:spcPct val="95000"/>
              </a:lnSpc>
            </a:pPr>
            <a:r>
              <a:rPr lang="en-US" altLang="zh-CN" sz="2000" dirty="0">
                <a:latin typeface="Times New Roman" panose="02020603050405020304" pitchFamily="2" charset="0"/>
              </a:rPr>
              <a:t>        if (Ok(t)) Backtrack(t+1);</a:t>
            </a:r>
          </a:p>
          <a:p>
            <a:pPr>
              <a:lnSpc>
                <a:spcPct val="95000"/>
              </a:lnSpc>
            </a:pPr>
            <a:r>
              <a:rPr lang="en-US" altLang="zh-CN" sz="2000" dirty="0">
                <a:latin typeface="Times New Roman" panose="02020603050405020304" pitchFamily="2" charset="0"/>
              </a:rPr>
              <a:t>      }</a:t>
            </a:r>
          </a:p>
          <a:p>
            <a:pPr>
              <a:lnSpc>
                <a:spcPct val="95000"/>
              </a:lnSpc>
            </a:pPr>
            <a:r>
              <a:rPr lang="en-US" altLang="zh-CN" sz="2000" dirty="0">
                <a:latin typeface="Times New Roman" panose="02020603050405020304" pitchFamily="2" charset="0"/>
              </a:rPr>
              <a:t>}</a:t>
            </a:r>
          </a:p>
          <a:p>
            <a:pPr>
              <a:lnSpc>
                <a:spcPct val="95000"/>
              </a:lnSpc>
            </a:pPr>
            <a:r>
              <a:rPr lang="en-US" altLang="zh-CN" sz="2000" dirty="0">
                <a:latin typeface="Times New Roman" panose="02020603050405020304" pitchFamily="2" charset="0"/>
              </a:rPr>
              <a:t>Int Color::</a:t>
            </a:r>
            <a:r>
              <a:rPr lang="en-US" altLang="zh-CN" sz="2000" b="1" dirty="0">
                <a:latin typeface="Times New Roman" panose="02020603050405020304" pitchFamily="2" charset="0"/>
              </a:rPr>
              <a:t>Ok</a:t>
            </a:r>
            <a:r>
              <a:rPr lang="en-US" altLang="zh-CN" sz="2000" dirty="0">
                <a:latin typeface="Times New Roman" panose="02020603050405020304" pitchFamily="2" charset="0"/>
              </a:rPr>
              <a:t>(int k) </a:t>
            </a:r>
            <a:r>
              <a:rPr lang="en-US" altLang="zh-CN" dirty="0">
                <a:latin typeface="Times New Roman" panose="02020603050405020304" pitchFamily="2" charset="0"/>
              </a:rPr>
              <a:t>/* </a:t>
            </a:r>
            <a:r>
              <a:rPr lang="zh-CN" altLang="en-US" dirty="0">
                <a:latin typeface="Times New Roman" panose="02020603050405020304" pitchFamily="2" charset="0"/>
              </a:rPr>
              <a:t>检查颜色可用性</a:t>
            </a:r>
            <a:r>
              <a:rPr lang="en-US" altLang="zh-CN" dirty="0">
                <a:latin typeface="Times New Roman" panose="02020603050405020304" pitchFamily="2" charset="0"/>
              </a:rPr>
              <a:t>*/</a:t>
            </a:r>
            <a:endParaRPr lang="en-US" altLang="zh-CN" sz="2000" dirty="0">
              <a:latin typeface="Times New Roman" panose="02020603050405020304" pitchFamily="2" charset="0"/>
            </a:endParaRPr>
          </a:p>
          <a:p>
            <a:pPr>
              <a:lnSpc>
                <a:spcPct val="95000"/>
              </a:lnSpc>
            </a:pPr>
            <a:r>
              <a:rPr lang="en-US" altLang="zh-CN" sz="2000" dirty="0">
                <a:latin typeface="Times New Roman" panose="02020603050405020304" pitchFamily="2" charset="0"/>
              </a:rPr>
              <a:t>{  for (int j=1;j&lt;=</a:t>
            </a:r>
            <a:r>
              <a:rPr lang="en-US" altLang="zh-CN" sz="2000" dirty="0" err="1">
                <a:latin typeface="Times New Roman" panose="02020603050405020304" pitchFamily="2" charset="0"/>
              </a:rPr>
              <a:t>n;j</a:t>
            </a:r>
            <a:r>
              <a:rPr lang="en-US" altLang="zh-CN" sz="2000" dirty="0">
                <a:latin typeface="Times New Roman" panose="02020603050405020304" pitchFamily="2" charset="0"/>
              </a:rPr>
              <a:t>++)</a:t>
            </a:r>
          </a:p>
          <a:p>
            <a:pPr>
              <a:lnSpc>
                <a:spcPct val="95000"/>
              </a:lnSpc>
            </a:pPr>
            <a:r>
              <a:rPr lang="en-US" altLang="zh-CN" sz="2000" dirty="0">
                <a:latin typeface="Times New Roman" panose="02020603050405020304" pitchFamily="2" charset="0"/>
              </a:rPr>
              <a:t>    if ((a[k][j]==1)&amp;&amp;(x[j]==x[k])) </a:t>
            </a:r>
            <a:r>
              <a:rPr lang="en-US" altLang="zh-CN" dirty="0">
                <a:latin typeface="Times New Roman" panose="02020603050405020304" pitchFamily="2" charset="0"/>
              </a:rPr>
              <a:t>/* </a:t>
            </a:r>
            <a:r>
              <a:rPr lang="en-US" altLang="zh-CN" dirty="0" err="1">
                <a:latin typeface="Times New Roman" panose="02020603050405020304" pitchFamily="2" charset="0"/>
              </a:rPr>
              <a:t>k,j</a:t>
            </a:r>
            <a:r>
              <a:rPr lang="zh-CN" altLang="en-US" dirty="0">
                <a:latin typeface="Times New Roman" panose="02020603050405020304" pitchFamily="2" charset="0"/>
              </a:rPr>
              <a:t>间有边且颜色相同</a:t>
            </a:r>
            <a:r>
              <a:rPr lang="en-US" altLang="zh-CN" dirty="0">
                <a:latin typeface="Times New Roman" panose="02020603050405020304" pitchFamily="2" charset="0"/>
              </a:rPr>
              <a:t>*/</a:t>
            </a:r>
            <a:endParaRPr lang="en-US" altLang="zh-CN" sz="2000" dirty="0">
              <a:latin typeface="Times New Roman" panose="02020603050405020304" pitchFamily="2" charset="0"/>
            </a:endParaRPr>
          </a:p>
          <a:p>
            <a:pPr>
              <a:lnSpc>
                <a:spcPct val="95000"/>
              </a:lnSpc>
            </a:pPr>
            <a:r>
              <a:rPr lang="en-US" altLang="zh-CN" sz="2000" dirty="0">
                <a:latin typeface="Times New Roman" panose="02020603050405020304" pitchFamily="2" charset="0"/>
              </a:rPr>
              <a:t>        return 0;      /*</a:t>
            </a:r>
            <a:r>
              <a:rPr lang="zh-CN" altLang="en-US" sz="2000" dirty="0">
                <a:latin typeface="Times New Roman" panose="02020603050405020304" pitchFamily="2" charset="0"/>
              </a:rPr>
              <a:t>所用颜色非法</a:t>
            </a:r>
            <a:r>
              <a:rPr lang="en-US" altLang="zh-CN" sz="2000" dirty="0">
                <a:latin typeface="Times New Roman" panose="02020603050405020304" pitchFamily="2" charset="0"/>
              </a:rPr>
              <a:t>*/</a:t>
            </a:r>
          </a:p>
          <a:p>
            <a:pPr>
              <a:lnSpc>
                <a:spcPct val="95000"/>
              </a:lnSpc>
            </a:pPr>
            <a:r>
              <a:rPr lang="en-US" altLang="zh-CN" sz="2000" dirty="0">
                <a:latin typeface="Times New Roman" panose="02020603050405020304" pitchFamily="2" charset="0"/>
              </a:rPr>
              <a:t>    return 1;</a:t>
            </a:r>
          </a:p>
          <a:p>
            <a:pPr>
              <a:lnSpc>
                <a:spcPct val="95000"/>
              </a:lnSpc>
            </a:pPr>
            <a:r>
              <a:rPr lang="en-US" altLang="zh-CN" sz="2000" dirty="0">
                <a:latin typeface="Times New Roman" panose="02020603050405020304" pitchFamily="2" charset="0"/>
              </a:rPr>
              <a:t>}</a:t>
            </a:r>
          </a:p>
        </p:txBody>
      </p:sp>
      <p:pic>
        <p:nvPicPr>
          <p:cNvPr id="11" name="图片 10">
            <a:extLst>
              <a:ext uri="{FF2B5EF4-FFF2-40B4-BE49-F238E27FC236}">
                <a16:creationId xmlns:a16="http://schemas.microsoft.com/office/drawing/2014/main" id="{911295F4-EA27-4646-9D26-D24607ED16D4}"/>
              </a:ext>
            </a:extLst>
          </p:cNvPr>
          <p:cNvPicPr>
            <a:picLocks noChangeAspect="1"/>
          </p:cNvPicPr>
          <p:nvPr/>
        </p:nvPicPr>
        <p:blipFill>
          <a:blip r:embed="rId3"/>
          <a:srcRect l="60571"/>
          <a:stretch>
            <a:fillRect/>
          </a:stretch>
        </p:blipFill>
        <p:spPr>
          <a:xfrm>
            <a:off x="3426768" y="1358342"/>
            <a:ext cx="1865312" cy="2016125"/>
          </a:xfrm>
          <a:prstGeom prst="rect">
            <a:avLst/>
          </a:prstGeom>
          <a:noFill/>
          <a:ln w="9525">
            <a:noFill/>
          </a:ln>
        </p:spPr>
      </p:pic>
      <p:pic>
        <p:nvPicPr>
          <p:cNvPr id="12" name="table">
            <a:extLst>
              <a:ext uri="{FF2B5EF4-FFF2-40B4-BE49-F238E27FC236}">
                <a16:creationId xmlns:a16="http://schemas.microsoft.com/office/drawing/2014/main" id="{5351A0D5-C1A9-48D1-8169-64725ED4E700}"/>
              </a:ext>
            </a:extLst>
          </p:cNvPr>
          <p:cNvPicPr/>
          <p:nvPr/>
        </p:nvPicPr>
        <p:blipFill>
          <a:blip r:embed="rId4"/>
          <a:stretch>
            <a:fillRect/>
          </a:stretch>
        </p:blipFill>
        <p:spPr>
          <a:xfrm>
            <a:off x="5220395" y="1429780"/>
            <a:ext cx="3600450" cy="2233612"/>
          </a:xfrm>
          <a:prstGeom prst="rect">
            <a:avLst/>
          </a:prstGeom>
        </p:spPr>
      </p:pic>
      <p:pic>
        <p:nvPicPr>
          <p:cNvPr id="16" name="table">
            <a:extLst>
              <a:ext uri="{FF2B5EF4-FFF2-40B4-BE49-F238E27FC236}">
                <a16:creationId xmlns:a16="http://schemas.microsoft.com/office/drawing/2014/main" id="{23D52488-3067-4D27-A85A-D8728BFE3A81}"/>
              </a:ext>
            </a:extLst>
          </p:cNvPr>
          <p:cNvPicPr/>
          <p:nvPr/>
        </p:nvPicPr>
        <p:blipFill>
          <a:blip r:embed="rId5"/>
          <a:stretch>
            <a:fillRect/>
          </a:stretch>
        </p:blipFill>
        <p:spPr>
          <a:xfrm>
            <a:off x="5220395" y="3950730"/>
            <a:ext cx="3600450" cy="720725"/>
          </a:xfrm>
          <a:prstGeom prst="rect">
            <a:avLst/>
          </a:prstGeom>
        </p:spPr>
      </p:pic>
    </p:spTree>
    <p:extLst>
      <p:ext uri="{BB962C8B-B14F-4D97-AF65-F5344CB8AC3E}">
        <p14:creationId xmlns:p14="http://schemas.microsoft.com/office/powerpoint/2010/main" val="1525477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en-US" dirty="0"/>
              <a:t>7.7</a:t>
            </a:r>
            <a:r>
              <a:rPr lang="en-US" altLang="zh-CN" dirty="0" smtClean="0"/>
              <a:t> </a:t>
            </a:r>
            <a:r>
              <a:rPr altLang="zh-CN" dirty="0"/>
              <a:t>图的</a:t>
            </a:r>
            <a:r>
              <a:rPr lang="en-US" altLang="zh-CN" dirty="0"/>
              <a:t>m</a:t>
            </a:r>
            <a:r>
              <a:rPr dirty="0"/>
              <a:t>着色问题</a:t>
            </a:r>
          </a:p>
        </p:txBody>
      </p:sp>
      <p:sp>
        <p:nvSpPr>
          <p:cNvPr id="2" name="文本框 1"/>
          <p:cNvSpPr txBox="1"/>
          <p:nvPr/>
        </p:nvSpPr>
        <p:spPr>
          <a:xfrm>
            <a:off x="650319" y="1415654"/>
            <a:ext cx="4834978" cy="481863"/>
          </a:xfrm>
          <a:prstGeom prst="rect">
            <a:avLst/>
          </a:prstGeom>
          <a:noFill/>
        </p:spPr>
        <p:txBody>
          <a:bodyPr wrap="none" rtlCol="0" anchor="t">
            <a:spAutoFit/>
          </a:bodyPr>
          <a:lstStyle/>
          <a:p>
            <a:pPr defTabSz="685324" fontAlgn="auto">
              <a:lnSpc>
                <a:spcPct val="150000"/>
              </a:lnSpc>
              <a:spcBef>
                <a:spcPts val="0"/>
              </a:spcBef>
            </a:pPr>
            <a:r>
              <a:rPr lang="zh-CN" altLang="en-US" sz="2000" b="1" dirty="0">
                <a:latin typeface="宋体" panose="02010600030101010101" pitchFamily="2" charset="-122"/>
                <a:ea typeface="宋体" panose="02010600030101010101" pitchFamily="2" charset="-122"/>
                <a:sym typeface="+mn-ea"/>
              </a:rPr>
              <a:t>回溯法求解图着色问题示例（</a:t>
            </a:r>
            <a:r>
              <a:rPr lang="en-US" altLang="zh-CN" sz="2000" b="1" dirty="0">
                <a:latin typeface="宋体" panose="02010600030101010101" pitchFamily="2" charset="-122"/>
                <a:ea typeface="宋体" panose="02010600030101010101" pitchFamily="2" charset="-122"/>
                <a:sym typeface="+mn-ea"/>
              </a:rPr>
              <a:t>n=5</a:t>
            </a:r>
            <a:r>
              <a:rPr lang="zh-CN" altLang="en-US" sz="2000" b="1" dirty="0">
                <a:latin typeface="宋体" panose="02010600030101010101" pitchFamily="2" charset="-122"/>
                <a:ea typeface="宋体" panose="02010600030101010101" pitchFamily="2" charset="-122"/>
                <a:sym typeface="+mn-ea"/>
              </a:rPr>
              <a:t>，</a:t>
            </a:r>
            <a:r>
              <a:rPr lang="en-US" altLang="zh-CN" sz="2000" b="1" dirty="0">
                <a:latin typeface="宋体" panose="02010600030101010101" pitchFamily="2" charset="-122"/>
                <a:ea typeface="宋体" panose="02010600030101010101" pitchFamily="2" charset="-122"/>
                <a:sym typeface="+mn-ea"/>
              </a:rPr>
              <a:t>m=3</a:t>
            </a:r>
            <a:r>
              <a:rPr lang="zh-CN" altLang="en-US" sz="2000" b="1" dirty="0">
                <a:latin typeface="宋体" panose="02010600030101010101" pitchFamily="2" charset="-122"/>
                <a:ea typeface="宋体" panose="02010600030101010101" pitchFamily="2" charset="-122"/>
                <a:sym typeface="+mn-ea"/>
              </a:rPr>
              <a:t>）</a:t>
            </a:r>
          </a:p>
        </p:txBody>
      </p:sp>
      <p:sp>
        <p:nvSpPr>
          <p:cNvPr id="147462" name="椭圆 147461"/>
          <p:cNvSpPr/>
          <p:nvPr/>
        </p:nvSpPr>
        <p:spPr>
          <a:xfrm>
            <a:off x="2278275" y="2600758"/>
            <a:ext cx="294085" cy="265510"/>
          </a:xfrm>
          <a:prstGeom prst="ellipse">
            <a:avLst/>
          </a:prstGeom>
          <a:noFill/>
          <a:ln w="9525" cap="flat" cmpd="sng">
            <a:solidFill>
              <a:srgbClr val="000000"/>
            </a:solidFill>
            <a:prstDash val="solid"/>
            <a:headEnd type="none" w="med" len="med"/>
            <a:tailEnd type="none" w="med" len="med"/>
          </a:ln>
        </p:spPr>
        <p:txBody>
          <a:bodyPr lIns="13500" tIns="0" rIns="0" bIns="0"/>
          <a:lstStyle/>
          <a:p>
            <a:pPr algn="just" eaLnBrk="0" hangingPunct="0">
              <a:lnSpc>
                <a:spcPct val="80000"/>
              </a:lnSpc>
            </a:pPr>
            <a:r>
              <a:rPr lang="en-US" altLang="zh-CN" sz="1500">
                <a:latin typeface="Times New Roman" panose="02020603050405020304" charset="0"/>
              </a:rPr>
              <a:t>A</a:t>
            </a:r>
          </a:p>
        </p:txBody>
      </p:sp>
      <p:sp>
        <p:nvSpPr>
          <p:cNvPr id="147463" name="椭圆 147462"/>
          <p:cNvSpPr/>
          <p:nvPr/>
        </p:nvSpPr>
        <p:spPr>
          <a:xfrm>
            <a:off x="2877160" y="3310370"/>
            <a:ext cx="295275" cy="265510"/>
          </a:xfrm>
          <a:prstGeom prst="ellipse">
            <a:avLst/>
          </a:prstGeom>
          <a:noFill/>
          <a:ln w="9525" cap="flat" cmpd="sng">
            <a:solidFill>
              <a:srgbClr val="000000"/>
            </a:solidFill>
            <a:prstDash val="solid"/>
            <a:headEnd type="none" w="med" len="med"/>
            <a:tailEnd type="none" w="med" len="med"/>
          </a:ln>
        </p:spPr>
        <p:txBody>
          <a:bodyPr lIns="13500" tIns="0" rIns="0" bIns="0"/>
          <a:lstStyle/>
          <a:p>
            <a:pPr algn="just" eaLnBrk="0" hangingPunct="0">
              <a:lnSpc>
                <a:spcPct val="80000"/>
              </a:lnSpc>
            </a:pPr>
            <a:r>
              <a:rPr lang="en-US" altLang="zh-CN" sz="1500">
                <a:latin typeface="Times New Roman" panose="02020603050405020304" charset="0"/>
              </a:rPr>
              <a:t>C</a:t>
            </a:r>
          </a:p>
        </p:txBody>
      </p:sp>
      <p:sp>
        <p:nvSpPr>
          <p:cNvPr id="147464" name="椭圆 147463"/>
          <p:cNvSpPr/>
          <p:nvPr/>
        </p:nvSpPr>
        <p:spPr>
          <a:xfrm>
            <a:off x="1647244" y="3331801"/>
            <a:ext cx="294085" cy="265510"/>
          </a:xfrm>
          <a:prstGeom prst="ellipse">
            <a:avLst/>
          </a:prstGeom>
          <a:noFill/>
          <a:ln w="9525" cap="flat" cmpd="sng">
            <a:solidFill>
              <a:srgbClr val="000000"/>
            </a:solidFill>
            <a:prstDash val="solid"/>
            <a:headEnd type="none" w="med" len="med"/>
            <a:tailEnd type="none" w="med" len="med"/>
          </a:ln>
        </p:spPr>
        <p:txBody>
          <a:bodyPr lIns="13500" tIns="0" rIns="0" bIns="0"/>
          <a:lstStyle/>
          <a:p>
            <a:pPr algn="just" eaLnBrk="0" hangingPunct="0">
              <a:lnSpc>
                <a:spcPct val="80000"/>
              </a:lnSpc>
            </a:pPr>
            <a:r>
              <a:rPr lang="en-US" altLang="zh-CN" sz="1500">
                <a:latin typeface="Times New Roman" panose="02020603050405020304" charset="0"/>
              </a:rPr>
              <a:t>B</a:t>
            </a:r>
          </a:p>
        </p:txBody>
      </p:sp>
      <p:sp>
        <p:nvSpPr>
          <p:cNvPr id="147465" name="椭圆 147464"/>
          <p:cNvSpPr/>
          <p:nvPr/>
        </p:nvSpPr>
        <p:spPr>
          <a:xfrm>
            <a:off x="1625813" y="4253345"/>
            <a:ext cx="294085" cy="264319"/>
          </a:xfrm>
          <a:prstGeom prst="ellipse">
            <a:avLst/>
          </a:prstGeom>
          <a:noFill/>
          <a:ln w="9525" cap="flat" cmpd="sng">
            <a:solidFill>
              <a:srgbClr val="000000"/>
            </a:solidFill>
            <a:prstDash val="solid"/>
            <a:headEnd type="none" w="med" len="med"/>
            <a:tailEnd type="none" w="med" len="med"/>
          </a:ln>
        </p:spPr>
        <p:txBody>
          <a:bodyPr lIns="13500" tIns="0" rIns="0" bIns="0"/>
          <a:lstStyle/>
          <a:p>
            <a:pPr algn="just" eaLnBrk="0" hangingPunct="0">
              <a:lnSpc>
                <a:spcPct val="80000"/>
              </a:lnSpc>
            </a:pPr>
            <a:r>
              <a:rPr lang="en-US" altLang="zh-CN" sz="1500">
                <a:latin typeface="Times New Roman" panose="02020603050405020304" charset="0"/>
              </a:rPr>
              <a:t>D</a:t>
            </a:r>
          </a:p>
        </p:txBody>
      </p:sp>
      <p:sp>
        <p:nvSpPr>
          <p:cNvPr id="147466" name="椭圆 147465"/>
          <p:cNvSpPr/>
          <p:nvPr/>
        </p:nvSpPr>
        <p:spPr>
          <a:xfrm>
            <a:off x="2846204" y="4306923"/>
            <a:ext cx="294084" cy="265509"/>
          </a:xfrm>
          <a:prstGeom prst="ellipse">
            <a:avLst/>
          </a:prstGeom>
          <a:noFill/>
          <a:ln w="9525" cap="flat" cmpd="sng">
            <a:solidFill>
              <a:srgbClr val="000000"/>
            </a:solidFill>
            <a:prstDash val="solid"/>
            <a:headEnd type="none" w="med" len="med"/>
            <a:tailEnd type="none" w="med" len="med"/>
          </a:ln>
        </p:spPr>
        <p:txBody>
          <a:bodyPr lIns="13500" tIns="0" rIns="0" bIns="0"/>
          <a:lstStyle/>
          <a:p>
            <a:pPr algn="just" eaLnBrk="0" hangingPunct="0">
              <a:lnSpc>
                <a:spcPct val="80000"/>
              </a:lnSpc>
            </a:pPr>
            <a:r>
              <a:rPr lang="en-US" altLang="zh-CN" sz="1500">
                <a:latin typeface="Times New Roman" panose="02020603050405020304" charset="0"/>
              </a:rPr>
              <a:t>E</a:t>
            </a:r>
          </a:p>
        </p:txBody>
      </p:sp>
      <p:sp>
        <p:nvSpPr>
          <p:cNvPr id="147467" name="直接连接符 147466"/>
          <p:cNvSpPr/>
          <p:nvPr/>
        </p:nvSpPr>
        <p:spPr>
          <a:xfrm flipH="1">
            <a:off x="1867510" y="2838883"/>
            <a:ext cx="452438" cy="502444"/>
          </a:xfrm>
          <a:prstGeom prst="line">
            <a:avLst/>
          </a:prstGeom>
          <a:ln w="9525" cap="flat" cmpd="sng">
            <a:solidFill>
              <a:srgbClr val="000000"/>
            </a:solidFill>
            <a:prstDash val="solid"/>
            <a:headEnd type="none" w="med" len="med"/>
            <a:tailEnd type="none" w="med" len="med"/>
          </a:ln>
        </p:spPr>
      </p:sp>
      <p:sp>
        <p:nvSpPr>
          <p:cNvPr id="147468" name="直接连接符 147467"/>
          <p:cNvSpPr/>
          <p:nvPr/>
        </p:nvSpPr>
        <p:spPr>
          <a:xfrm>
            <a:off x="2519972" y="2823405"/>
            <a:ext cx="409575" cy="520303"/>
          </a:xfrm>
          <a:prstGeom prst="line">
            <a:avLst/>
          </a:prstGeom>
          <a:ln w="9525" cap="flat" cmpd="sng">
            <a:solidFill>
              <a:srgbClr val="000000"/>
            </a:solidFill>
            <a:prstDash val="solid"/>
            <a:headEnd type="none" w="med" len="med"/>
            <a:tailEnd type="none" w="med" len="med"/>
          </a:ln>
        </p:spPr>
      </p:sp>
      <p:sp>
        <p:nvSpPr>
          <p:cNvPr id="147469" name="直接连接符 147468"/>
          <p:cNvSpPr/>
          <p:nvPr/>
        </p:nvSpPr>
        <p:spPr>
          <a:xfrm>
            <a:off x="1941329" y="3484201"/>
            <a:ext cx="935831" cy="0"/>
          </a:xfrm>
          <a:prstGeom prst="line">
            <a:avLst/>
          </a:prstGeom>
          <a:ln w="9525" cap="flat" cmpd="sng">
            <a:solidFill>
              <a:srgbClr val="000000"/>
            </a:solidFill>
            <a:prstDash val="solid"/>
            <a:headEnd type="none" w="med" len="med"/>
            <a:tailEnd type="none" w="med" len="med"/>
          </a:ln>
        </p:spPr>
      </p:sp>
      <p:sp>
        <p:nvSpPr>
          <p:cNvPr id="147470" name="直接连接符 147469"/>
          <p:cNvSpPr/>
          <p:nvPr/>
        </p:nvSpPr>
        <p:spPr>
          <a:xfrm>
            <a:off x="1793691" y="3597311"/>
            <a:ext cx="0" cy="639365"/>
          </a:xfrm>
          <a:prstGeom prst="line">
            <a:avLst/>
          </a:prstGeom>
          <a:ln w="9525" cap="flat" cmpd="sng">
            <a:solidFill>
              <a:srgbClr val="000000"/>
            </a:solidFill>
            <a:prstDash val="solid"/>
            <a:headEnd type="none" w="med" len="med"/>
            <a:tailEnd type="none" w="med" len="med"/>
          </a:ln>
        </p:spPr>
      </p:sp>
      <p:sp>
        <p:nvSpPr>
          <p:cNvPr id="147471" name="直接连接符 147470"/>
          <p:cNvSpPr/>
          <p:nvPr/>
        </p:nvSpPr>
        <p:spPr>
          <a:xfrm flipH="1">
            <a:off x="3014081" y="3575880"/>
            <a:ext cx="0" cy="720328"/>
          </a:xfrm>
          <a:prstGeom prst="line">
            <a:avLst/>
          </a:prstGeom>
          <a:ln w="9525" cap="flat" cmpd="sng">
            <a:solidFill>
              <a:srgbClr val="000000"/>
            </a:solidFill>
            <a:prstDash val="solid"/>
            <a:headEnd type="none" w="med" len="med"/>
            <a:tailEnd type="none" w="med" len="med"/>
          </a:ln>
        </p:spPr>
      </p:sp>
      <p:sp>
        <p:nvSpPr>
          <p:cNvPr id="147472" name="直接连接符 147471"/>
          <p:cNvSpPr/>
          <p:nvPr/>
        </p:nvSpPr>
        <p:spPr>
          <a:xfrm flipV="1">
            <a:off x="1919898" y="4398601"/>
            <a:ext cx="926306" cy="1191"/>
          </a:xfrm>
          <a:prstGeom prst="line">
            <a:avLst/>
          </a:prstGeom>
          <a:ln w="9525" cap="flat" cmpd="sng">
            <a:solidFill>
              <a:srgbClr val="000000"/>
            </a:solidFill>
            <a:prstDash val="solid"/>
            <a:headEnd type="none" w="med" len="med"/>
            <a:tailEnd type="none" w="med" len="med"/>
          </a:ln>
        </p:spPr>
      </p:sp>
      <p:sp>
        <p:nvSpPr>
          <p:cNvPr id="147473" name="直接连接符 147472"/>
          <p:cNvSpPr/>
          <p:nvPr/>
        </p:nvSpPr>
        <p:spPr>
          <a:xfrm>
            <a:off x="1888942" y="3554449"/>
            <a:ext cx="1020365" cy="773906"/>
          </a:xfrm>
          <a:prstGeom prst="line">
            <a:avLst/>
          </a:prstGeom>
          <a:ln w="9525" cap="flat" cmpd="sng">
            <a:solidFill>
              <a:srgbClr val="000000"/>
            </a:solidFill>
            <a:prstDash val="solid"/>
            <a:headEnd type="none" w="med" len="med"/>
            <a:tailEnd type="none" w="med" len="med"/>
          </a:ln>
        </p:spPr>
      </p:sp>
      <p:sp>
        <p:nvSpPr>
          <p:cNvPr id="147461" name="文本框 147460"/>
          <p:cNvSpPr txBox="1"/>
          <p:nvPr/>
        </p:nvSpPr>
        <p:spPr>
          <a:xfrm>
            <a:off x="5394548" y="3802856"/>
            <a:ext cx="400050" cy="204788"/>
          </a:xfrm>
          <a:prstGeom prst="rect">
            <a:avLst/>
          </a:prstGeom>
          <a:noFill/>
          <a:ln w="9525">
            <a:noFill/>
          </a:ln>
        </p:spPr>
        <p:txBody>
          <a:bodyPr lIns="0" tIns="0" rIns="0" bIns="0"/>
          <a:lstStyle/>
          <a:p>
            <a:pPr algn="just" eaLnBrk="0" hangingPunct="0">
              <a:lnSpc>
                <a:spcPct val="80000"/>
              </a:lnSpc>
            </a:pPr>
            <a:r>
              <a:rPr lang="en-US" altLang="zh-CN" sz="1500" b="1">
                <a:latin typeface="Times New Roman" panose="02020603050405020304" charset="0"/>
              </a:rPr>
              <a:t>D=1</a:t>
            </a:r>
          </a:p>
        </p:txBody>
      </p:sp>
      <p:sp>
        <p:nvSpPr>
          <p:cNvPr id="147474" name="椭圆 147473"/>
          <p:cNvSpPr/>
          <p:nvPr/>
        </p:nvSpPr>
        <p:spPr>
          <a:xfrm>
            <a:off x="6099398" y="1799035"/>
            <a:ext cx="285750" cy="241697"/>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500" b="1">
                <a:latin typeface="Times New Roman" panose="02020603050405020304" charset="0"/>
              </a:rPr>
              <a:t>1</a:t>
            </a:r>
          </a:p>
        </p:txBody>
      </p:sp>
      <p:sp>
        <p:nvSpPr>
          <p:cNvPr id="147475" name="椭圆 147474"/>
          <p:cNvSpPr/>
          <p:nvPr/>
        </p:nvSpPr>
        <p:spPr>
          <a:xfrm>
            <a:off x="5520755" y="2359819"/>
            <a:ext cx="285750" cy="241697"/>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500" b="1">
                <a:latin typeface="Times New Roman" panose="02020603050405020304" charset="0"/>
              </a:rPr>
              <a:t>2</a:t>
            </a:r>
          </a:p>
        </p:txBody>
      </p:sp>
      <p:sp>
        <p:nvSpPr>
          <p:cNvPr id="147476" name="椭圆 147475"/>
          <p:cNvSpPr/>
          <p:nvPr/>
        </p:nvSpPr>
        <p:spPr>
          <a:xfrm>
            <a:off x="4963542" y="2953941"/>
            <a:ext cx="285750" cy="241697"/>
          </a:xfrm>
          <a:prstGeom prst="ellipse">
            <a:avLst/>
          </a:prstGeom>
          <a:solidFill>
            <a:srgbClr val="CC0000"/>
          </a:solid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500" b="1">
                <a:latin typeface="Times New Roman" panose="02020603050405020304" charset="0"/>
              </a:rPr>
              <a:t>3</a:t>
            </a:r>
          </a:p>
        </p:txBody>
      </p:sp>
      <p:sp>
        <p:nvSpPr>
          <p:cNvPr id="147477" name="椭圆 147476"/>
          <p:cNvSpPr/>
          <p:nvPr/>
        </p:nvSpPr>
        <p:spPr>
          <a:xfrm>
            <a:off x="5520755" y="2965847"/>
            <a:ext cx="285750" cy="241697"/>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500" b="1">
                <a:latin typeface="Times New Roman" panose="02020603050405020304" charset="0"/>
              </a:rPr>
              <a:t>4</a:t>
            </a:r>
          </a:p>
        </p:txBody>
      </p:sp>
      <p:sp>
        <p:nvSpPr>
          <p:cNvPr id="147478" name="椭圆 147477"/>
          <p:cNvSpPr/>
          <p:nvPr/>
        </p:nvSpPr>
        <p:spPr>
          <a:xfrm>
            <a:off x="5131421" y="3534966"/>
            <a:ext cx="285750" cy="241697"/>
          </a:xfrm>
          <a:prstGeom prst="ellipse">
            <a:avLst/>
          </a:prstGeom>
          <a:solidFill>
            <a:srgbClr val="CC0000"/>
          </a:solid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500" b="1">
                <a:latin typeface="Times New Roman" panose="02020603050405020304" charset="0"/>
              </a:rPr>
              <a:t>5</a:t>
            </a:r>
          </a:p>
        </p:txBody>
      </p:sp>
      <p:sp>
        <p:nvSpPr>
          <p:cNvPr id="147479" name="椭圆 147478"/>
          <p:cNvSpPr/>
          <p:nvPr/>
        </p:nvSpPr>
        <p:spPr>
          <a:xfrm>
            <a:off x="5520755" y="3534966"/>
            <a:ext cx="285750" cy="241697"/>
          </a:xfrm>
          <a:prstGeom prst="ellipse">
            <a:avLst/>
          </a:prstGeom>
          <a:solidFill>
            <a:srgbClr val="CC0000"/>
          </a:solid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500" b="1">
                <a:latin typeface="Times New Roman" panose="02020603050405020304" charset="0"/>
              </a:rPr>
              <a:t>6</a:t>
            </a:r>
          </a:p>
        </p:txBody>
      </p:sp>
      <p:sp>
        <p:nvSpPr>
          <p:cNvPr id="147480" name="椭圆 147479"/>
          <p:cNvSpPr/>
          <p:nvPr/>
        </p:nvSpPr>
        <p:spPr>
          <a:xfrm>
            <a:off x="5899373" y="3544491"/>
            <a:ext cx="285750" cy="241697"/>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500" b="1">
                <a:latin typeface="Times New Roman" panose="02020603050405020304" charset="0"/>
              </a:rPr>
              <a:t>7</a:t>
            </a:r>
          </a:p>
        </p:txBody>
      </p:sp>
      <p:sp>
        <p:nvSpPr>
          <p:cNvPr id="147481" name="直接连接符 147480"/>
          <p:cNvSpPr/>
          <p:nvPr/>
        </p:nvSpPr>
        <p:spPr>
          <a:xfrm flipH="1">
            <a:off x="5741021" y="2002632"/>
            <a:ext cx="389334" cy="365522"/>
          </a:xfrm>
          <a:prstGeom prst="line">
            <a:avLst/>
          </a:prstGeom>
          <a:ln w="9525" cap="flat" cmpd="sng">
            <a:solidFill>
              <a:srgbClr val="000000"/>
            </a:solidFill>
            <a:prstDash val="solid"/>
            <a:headEnd type="none" w="med" len="med"/>
            <a:tailEnd type="none" w="med" len="med"/>
          </a:ln>
        </p:spPr>
      </p:sp>
      <p:sp>
        <p:nvSpPr>
          <p:cNvPr id="147482" name="直接连接符 147481"/>
          <p:cNvSpPr/>
          <p:nvPr/>
        </p:nvSpPr>
        <p:spPr>
          <a:xfrm flipH="1">
            <a:off x="5173092" y="2570560"/>
            <a:ext cx="400050" cy="398859"/>
          </a:xfrm>
          <a:prstGeom prst="line">
            <a:avLst/>
          </a:prstGeom>
          <a:ln w="9525" cap="flat" cmpd="sng">
            <a:solidFill>
              <a:srgbClr val="000000"/>
            </a:solidFill>
            <a:prstDash val="solid"/>
            <a:headEnd type="none" w="med" len="med"/>
            <a:tailEnd type="none" w="med" len="med"/>
          </a:ln>
        </p:spPr>
      </p:sp>
      <p:sp>
        <p:nvSpPr>
          <p:cNvPr id="147483" name="直接连接符 147482"/>
          <p:cNvSpPr/>
          <p:nvPr/>
        </p:nvSpPr>
        <p:spPr>
          <a:xfrm>
            <a:off x="5657677" y="2612231"/>
            <a:ext cx="0" cy="347663"/>
          </a:xfrm>
          <a:prstGeom prst="line">
            <a:avLst/>
          </a:prstGeom>
          <a:ln w="9525" cap="flat" cmpd="sng">
            <a:solidFill>
              <a:srgbClr val="000000"/>
            </a:solidFill>
            <a:prstDash val="solid"/>
            <a:headEnd type="none" w="med" len="med"/>
            <a:tailEnd type="none" w="med" len="med"/>
          </a:ln>
        </p:spPr>
      </p:sp>
      <p:sp>
        <p:nvSpPr>
          <p:cNvPr id="147484" name="直接连接符 147483"/>
          <p:cNvSpPr/>
          <p:nvPr/>
        </p:nvSpPr>
        <p:spPr>
          <a:xfrm flipH="1">
            <a:off x="5279058" y="3182541"/>
            <a:ext cx="294084" cy="355997"/>
          </a:xfrm>
          <a:prstGeom prst="line">
            <a:avLst/>
          </a:prstGeom>
          <a:ln w="9525" cap="flat" cmpd="sng">
            <a:solidFill>
              <a:srgbClr val="000000"/>
            </a:solidFill>
            <a:prstDash val="solid"/>
            <a:headEnd type="none" w="med" len="med"/>
            <a:tailEnd type="none" w="med" len="med"/>
          </a:ln>
        </p:spPr>
      </p:sp>
      <p:sp>
        <p:nvSpPr>
          <p:cNvPr id="147485" name="直接连接符 147484"/>
          <p:cNvSpPr/>
          <p:nvPr/>
        </p:nvSpPr>
        <p:spPr>
          <a:xfrm>
            <a:off x="5646961" y="3212307"/>
            <a:ext cx="0" cy="316706"/>
          </a:xfrm>
          <a:prstGeom prst="line">
            <a:avLst/>
          </a:prstGeom>
          <a:ln w="9525" cap="flat" cmpd="sng">
            <a:solidFill>
              <a:srgbClr val="000000"/>
            </a:solidFill>
            <a:prstDash val="solid"/>
            <a:headEnd type="none" w="med" len="med"/>
            <a:tailEnd type="none" w="med" len="med"/>
          </a:ln>
        </p:spPr>
      </p:sp>
      <p:sp>
        <p:nvSpPr>
          <p:cNvPr id="147486" name="直接连接符 147485"/>
          <p:cNvSpPr/>
          <p:nvPr/>
        </p:nvSpPr>
        <p:spPr>
          <a:xfrm>
            <a:off x="5731495" y="3190875"/>
            <a:ext cx="252413" cy="347663"/>
          </a:xfrm>
          <a:prstGeom prst="line">
            <a:avLst/>
          </a:prstGeom>
          <a:ln w="9525" cap="flat" cmpd="sng">
            <a:solidFill>
              <a:srgbClr val="000000"/>
            </a:solidFill>
            <a:prstDash val="solid"/>
            <a:headEnd type="none" w="med" len="med"/>
            <a:tailEnd type="none" w="med" len="med"/>
          </a:ln>
        </p:spPr>
      </p:sp>
      <p:sp>
        <p:nvSpPr>
          <p:cNvPr id="147487" name="椭圆 147486"/>
          <p:cNvSpPr/>
          <p:nvPr/>
        </p:nvSpPr>
        <p:spPr>
          <a:xfrm>
            <a:off x="5510039" y="4113610"/>
            <a:ext cx="285750" cy="241697"/>
          </a:xfrm>
          <a:prstGeom prst="ellipse">
            <a:avLst/>
          </a:prstGeom>
          <a:no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500" b="1">
                <a:latin typeface="Times New Roman" panose="02020603050405020304" charset="0"/>
              </a:rPr>
              <a:t>8</a:t>
            </a:r>
          </a:p>
        </p:txBody>
      </p:sp>
      <p:sp>
        <p:nvSpPr>
          <p:cNvPr id="147488" name="椭圆 147487"/>
          <p:cNvSpPr/>
          <p:nvPr/>
        </p:nvSpPr>
        <p:spPr>
          <a:xfrm>
            <a:off x="5899373" y="4113610"/>
            <a:ext cx="285750" cy="241697"/>
          </a:xfrm>
          <a:prstGeom prst="ellipse">
            <a:avLst/>
          </a:prstGeom>
          <a:solidFill>
            <a:srgbClr val="CC0000"/>
          </a:solidFill>
          <a:ln w="9525" cap="flat" cmpd="sng">
            <a:solidFill>
              <a:srgbClr val="000000"/>
            </a:solidFill>
            <a:prstDash val="solid"/>
            <a:headEnd type="none" w="med" len="med"/>
            <a:tailEnd type="none" w="med" len="med"/>
          </a:ln>
        </p:spPr>
        <p:txBody>
          <a:bodyPr lIns="21600" tIns="0" rIns="0" bIns="0"/>
          <a:lstStyle/>
          <a:p>
            <a:pPr algn="just" eaLnBrk="0" hangingPunct="0">
              <a:lnSpc>
                <a:spcPct val="72000"/>
              </a:lnSpc>
            </a:pPr>
            <a:r>
              <a:rPr lang="en-US" altLang="zh-CN" sz="1500" b="1">
                <a:latin typeface="Times New Roman" panose="02020603050405020304" charset="0"/>
              </a:rPr>
              <a:t>9</a:t>
            </a:r>
          </a:p>
        </p:txBody>
      </p:sp>
      <p:sp>
        <p:nvSpPr>
          <p:cNvPr id="147489" name="椭圆 147488"/>
          <p:cNvSpPr/>
          <p:nvPr/>
        </p:nvSpPr>
        <p:spPr>
          <a:xfrm>
            <a:off x="6277992" y="4123135"/>
            <a:ext cx="285750" cy="241697"/>
          </a:xfrm>
          <a:prstGeom prst="ellipse">
            <a:avLst/>
          </a:prstGeom>
          <a:no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500" b="1">
                <a:latin typeface="Times New Roman" panose="02020603050405020304" charset="0"/>
              </a:rPr>
              <a:t>10</a:t>
            </a:r>
          </a:p>
        </p:txBody>
      </p:sp>
      <p:sp>
        <p:nvSpPr>
          <p:cNvPr id="147490" name="直接连接符 147489"/>
          <p:cNvSpPr/>
          <p:nvPr/>
        </p:nvSpPr>
        <p:spPr>
          <a:xfrm flipH="1">
            <a:off x="5657677" y="3761185"/>
            <a:ext cx="294084" cy="355997"/>
          </a:xfrm>
          <a:prstGeom prst="line">
            <a:avLst/>
          </a:prstGeom>
          <a:ln w="9525" cap="flat" cmpd="sng">
            <a:solidFill>
              <a:srgbClr val="000000"/>
            </a:solidFill>
            <a:prstDash val="solid"/>
            <a:headEnd type="none" w="med" len="med"/>
            <a:tailEnd type="none" w="med" len="med"/>
          </a:ln>
        </p:spPr>
      </p:sp>
      <p:sp>
        <p:nvSpPr>
          <p:cNvPr id="147491" name="直接连接符 147490"/>
          <p:cNvSpPr/>
          <p:nvPr/>
        </p:nvSpPr>
        <p:spPr>
          <a:xfrm>
            <a:off x="6025580" y="3790951"/>
            <a:ext cx="0" cy="316706"/>
          </a:xfrm>
          <a:prstGeom prst="line">
            <a:avLst/>
          </a:prstGeom>
          <a:ln w="9525" cap="flat" cmpd="sng">
            <a:solidFill>
              <a:srgbClr val="000000"/>
            </a:solidFill>
            <a:prstDash val="solid"/>
            <a:headEnd type="none" w="med" len="med"/>
            <a:tailEnd type="none" w="med" len="med"/>
          </a:ln>
        </p:spPr>
      </p:sp>
      <p:sp>
        <p:nvSpPr>
          <p:cNvPr id="147492" name="直接连接符 147491"/>
          <p:cNvSpPr/>
          <p:nvPr/>
        </p:nvSpPr>
        <p:spPr>
          <a:xfrm>
            <a:off x="6110114" y="3769519"/>
            <a:ext cx="252413" cy="347663"/>
          </a:xfrm>
          <a:prstGeom prst="line">
            <a:avLst/>
          </a:prstGeom>
          <a:ln w="9525" cap="flat" cmpd="sng">
            <a:solidFill>
              <a:srgbClr val="000000"/>
            </a:solidFill>
            <a:prstDash val="solid"/>
            <a:headEnd type="none" w="med" len="med"/>
            <a:tailEnd type="none" w="med" len="med"/>
          </a:ln>
        </p:spPr>
      </p:sp>
      <p:sp>
        <p:nvSpPr>
          <p:cNvPr id="147493" name="椭圆 147492"/>
          <p:cNvSpPr/>
          <p:nvPr/>
        </p:nvSpPr>
        <p:spPr>
          <a:xfrm>
            <a:off x="4924252" y="4683919"/>
            <a:ext cx="285750" cy="241697"/>
          </a:xfrm>
          <a:prstGeom prst="ellipse">
            <a:avLst/>
          </a:prstGeom>
          <a:solidFill>
            <a:srgbClr val="CC0000"/>
          </a:solid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500" b="1">
                <a:latin typeface="Times New Roman" panose="02020603050405020304" charset="0"/>
              </a:rPr>
              <a:t>11</a:t>
            </a:r>
          </a:p>
        </p:txBody>
      </p:sp>
      <p:sp>
        <p:nvSpPr>
          <p:cNvPr id="147494" name="椭圆 147493"/>
          <p:cNvSpPr/>
          <p:nvPr/>
        </p:nvSpPr>
        <p:spPr>
          <a:xfrm>
            <a:off x="5310014" y="4683919"/>
            <a:ext cx="285750" cy="241697"/>
          </a:xfrm>
          <a:prstGeom prst="ellipse">
            <a:avLst/>
          </a:prstGeom>
          <a:solidFill>
            <a:srgbClr val="CC0000"/>
          </a:solid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500" b="1">
                <a:latin typeface="Times New Roman" panose="02020603050405020304" charset="0"/>
              </a:rPr>
              <a:t>12</a:t>
            </a:r>
          </a:p>
        </p:txBody>
      </p:sp>
      <p:sp>
        <p:nvSpPr>
          <p:cNvPr id="147495" name="椭圆 147494"/>
          <p:cNvSpPr/>
          <p:nvPr/>
        </p:nvSpPr>
        <p:spPr>
          <a:xfrm>
            <a:off x="5688633" y="4692253"/>
            <a:ext cx="285750" cy="241697"/>
          </a:xfrm>
          <a:prstGeom prst="ellipse">
            <a:avLst/>
          </a:prstGeom>
          <a:solidFill>
            <a:srgbClr val="CC0000"/>
          </a:solid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500" b="1">
                <a:latin typeface="Times New Roman" panose="02020603050405020304" charset="0"/>
              </a:rPr>
              <a:t>13</a:t>
            </a:r>
          </a:p>
        </p:txBody>
      </p:sp>
      <p:sp>
        <p:nvSpPr>
          <p:cNvPr id="147496" name="直接连接符 147495"/>
          <p:cNvSpPr/>
          <p:nvPr/>
        </p:nvSpPr>
        <p:spPr>
          <a:xfrm flipH="1">
            <a:off x="5100464" y="4318397"/>
            <a:ext cx="451247" cy="355997"/>
          </a:xfrm>
          <a:prstGeom prst="line">
            <a:avLst/>
          </a:prstGeom>
          <a:ln w="9525" cap="flat" cmpd="sng">
            <a:solidFill>
              <a:srgbClr val="000000"/>
            </a:solidFill>
            <a:prstDash val="solid"/>
            <a:headEnd type="none" w="med" len="med"/>
            <a:tailEnd type="none" w="med" len="med"/>
          </a:ln>
        </p:spPr>
      </p:sp>
      <p:sp>
        <p:nvSpPr>
          <p:cNvPr id="147497" name="直接连接符 147496"/>
          <p:cNvSpPr/>
          <p:nvPr/>
        </p:nvSpPr>
        <p:spPr>
          <a:xfrm flipH="1">
            <a:off x="5488609" y="4358879"/>
            <a:ext cx="116681" cy="326231"/>
          </a:xfrm>
          <a:prstGeom prst="line">
            <a:avLst/>
          </a:prstGeom>
          <a:ln w="9525" cap="flat" cmpd="sng">
            <a:solidFill>
              <a:srgbClr val="000000"/>
            </a:solidFill>
            <a:prstDash val="solid"/>
            <a:headEnd type="none" w="med" len="med"/>
            <a:tailEnd type="none" w="med" len="med"/>
          </a:ln>
        </p:spPr>
      </p:sp>
      <p:sp>
        <p:nvSpPr>
          <p:cNvPr id="147498" name="直接连接符 147497"/>
          <p:cNvSpPr/>
          <p:nvPr/>
        </p:nvSpPr>
        <p:spPr>
          <a:xfrm>
            <a:off x="5677917" y="4345782"/>
            <a:ext cx="147638" cy="355997"/>
          </a:xfrm>
          <a:prstGeom prst="line">
            <a:avLst/>
          </a:prstGeom>
          <a:ln w="9525" cap="flat" cmpd="sng">
            <a:solidFill>
              <a:srgbClr val="000000"/>
            </a:solidFill>
            <a:prstDash val="solid"/>
            <a:headEnd type="none" w="med" len="med"/>
            <a:tailEnd type="none" w="med" len="med"/>
          </a:ln>
        </p:spPr>
      </p:sp>
      <p:sp>
        <p:nvSpPr>
          <p:cNvPr id="147499" name="椭圆 147498"/>
          <p:cNvSpPr/>
          <p:nvPr/>
        </p:nvSpPr>
        <p:spPr>
          <a:xfrm>
            <a:off x="6130355" y="4699397"/>
            <a:ext cx="285750" cy="241697"/>
          </a:xfrm>
          <a:prstGeom prst="ellipse">
            <a:avLst/>
          </a:prstGeom>
          <a:noFill/>
          <a:ln w="9525" cap="flat" cmpd="sng">
            <a:solidFill>
              <a:srgbClr val="000000"/>
            </a:solidFill>
            <a:prstDash val="solid"/>
            <a:headEnd type="none" w="med" len="med"/>
            <a:tailEnd type="none" w="med" len="med"/>
          </a:ln>
        </p:spPr>
        <p:txBody>
          <a:bodyPr lIns="0" tIns="0" rIns="0" bIns="0"/>
          <a:lstStyle/>
          <a:p>
            <a:pPr algn="just" eaLnBrk="0" hangingPunct="0">
              <a:lnSpc>
                <a:spcPct val="72000"/>
              </a:lnSpc>
            </a:pPr>
            <a:r>
              <a:rPr lang="en-US" altLang="zh-CN" sz="1500" b="1">
                <a:latin typeface="Times New Roman" panose="02020603050405020304" charset="0"/>
              </a:rPr>
              <a:t>14</a:t>
            </a:r>
          </a:p>
        </p:txBody>
      </p:sp>
      <p:sp>
        <p:nvSpPr>
          <p:cNvPr id="147500" name="直接连接符 147499"/>
          <p:cNvSpPr/>
          <p:nvPr/>
        </p:nvSpPr>
        <p:spPr>
          <a:xfrm flipH="1">
            <a:off x="6277992" y="4369594"/>
            <a:ext cx="115491" cy="326231"/>
          </a:xfrm>
          <a:prstGeom prst="line">
            <a:avLst/>
          </a:prstGeom>
          <a:ln w="9525" cap="flat" cmpd="sng">
            <a:solidFill>
              <a:srgbClr val="000000"/>
            </a:solidFill>
            <a:prstDash val="solid"/>
            <a:headEnd type="none" w="med" len="med"/>
            <a:tailEnd type="none" w="med" len="med"/>
          </a:ln>
        </p:spPr>
      </p:sp>
      <p:sp>
        <p:nvSpPr>
          <p:cNvPr id="147501" name="文本框 147500"/>
          <p:cNvSpPr txBox="1"/>
          <p:nvPr/>
        </p:nvSpPr>
        <p:spPr>
          <a:xfrm>
            <a:off x="6004148" y="2188369"/>
            <a:ext cx="400050" cy="204788"/>
          </a:xfrm>
          <a:prstGeom prst="rect">
            <a:avLst/>
          </a:prstGeom>
          <a:noFill/>
          <a:ln w="9525">
            <a:noFill/>
          </a:ln>
        </p:spPr>
        <p:txBody>
          <a:bodyPr lIns="0" tIns="0" rIns="0" bIns="0"/>
          <a:lstStyle/>
          <a:p>
            <a:pPr algn="just" eaLnBrk="0" hangingPunct="0">
              <a:lnSpc>
                <a:spcPct val="80000"/>
              </a:lnSpc>
            </a:pPr>
            <a:r>
              <a:rPr lang="en-US" altLang="zh-CN" sz="1500" b="1">
                <a:latin typeface="Times New Roman" panose="02020603050405020304" charset="0"/>
              </a:rPr>
              <a:t>A=1</a:t>
            </a:r>
          </a:p>
        </p:txBody>
      </p:sp>
      <p:sp>
        <p:nvSpPr>
          <p:cNvPr id="147502" name="文本框 147501"/>
          <p:cNvSpPr txBox="1"/>
          <p:nvPr/>
        </p:nvSpPr>
        <p:spPr>
          <a:xfrm>
            <a:off x="5720780" y="2676526"/>
            <a:ext cx="398860" cy="203597"/>
          </a:xfrm>
          <a:prstGeom prst="rect">
            <a:avLst/>
          </a:prstGeom>
          <a:noFill/>
          <a:ln w="9525">
            <a:noFill/>
          </a:ln>
        </p:spPr>
        <p:txBody>
          <a:bodyPr lIns="0" tIns="0" rIns="0" bIns="0"/>
          <a:lstStyle/>
          <a:p>
            <a:pPr algn="just" eaLnBrk="0" hangingPunct="0">
              <a:lnSpc>
                <a:spcPct val="80000"/>
              </a:lnSpc>
            </a:pPr>
            <a:r>
              <a:rPr lang="en-US" altLang="zh-CN" sz="1500" b="1">
                <a:latin typeface="Times New Roman" panose="02020603050405020304" charset="0"/>
              </a:rPr>
              <a:t>B=2</a:t>
            </a:r>
          </a:p>
        </p:txBody>
      </p:sp>
      <p:sp>
        <p:nvSpPr>
          <p:cNvPr id="147503" name="文本框 147502"/>
          <p:cNvSpPr txBox="1"/>
          <p:nvPr/>
        </p:nvSpPr>
        <p:spPr>
          <a:xfrm>
            <a:off x="5930330" y="3224212"/>
            <a:ext cx="400050" cy="204788"/>
          </a:xfrm>
          <a:prstGeom prst="rect">
            <a:avLst/>
          </a:prstGeom>
          <a:noFill/>
          <a:ln w="9525">
            <a:noFill/>
          </a:ln>
        </p:spPr>
        <p:txBody>
          <a:bodyPr lIns="0" tIns="0" rIns="0" bIns="0"/>
          <a:lstStyle/>
          <a:p>
            <a:pPr algn="just" eaLnBrk="0" hangingPunct="0">
              <a:lnSpc>
                <a:spcPct val="80000"/>
              </a:lnSpc>
            </a:pPr>
            <a:r>
              <a:rPr lang="en-US" altLang="zh-CN" sz="1500" b="1">
                <a:latin typeface="Times New Roman" panose="02020603050405020304" charset="0"/>
              </a:rPr>
              <a:t>C=3</a:t>
            </a:r>
          </a:p>
        </p:txBody>
      </p:sp>
      <p:sp>
        <p:nvSpPr>
          <p:cNvPr id="147504" name="文本框 147503"/>
          <p:cNvSpPr txBox="1"/>
          <p:nvPr/>
        </p:nvSpPr>
        <p:spPr>
          <a:xfrm>
            <a:off x="6299424" y="3784997"/>
            <a:ext cx="398860" cy="203597"/>
          </a:xfrm>
          <a:prstGeom prst="rect">
            <a:avLst/>
          </a:prstGeom>
          <a:noFill/>
          <a:ln w="9525">
            <a:noFill/>
          </a:ln>
        </p:spPr>
        <p:txBody>
          <a:bodyPr lIns="0" tIns="0" rIns="0" bIns="0"/>
          <a:lstStyle/>
          <a:p>
            <a:pPr algn="just" eaLnBrk="0" hangingPunct="0">
              <a:lnSpc>
                <a:spcPct val="80000"/>
              </a:lnSpc>
            </a:pPr>
            <a:r>
              <a:rPr lang="en-US" altLang="zh-CN" sz="1500" b="1">
                <a:latin typeface="Times New Roman" panose="02020603050405020304" charset="0"/>
              </a:rPr>
              <a:t>D=3</a:t>
            </a:r>
          </a:p>
        </p:txBody>
      </p:sp>
      <p:sp>
        <p:nvSpPr>
          <p:cNvPr id="147505" name="文本框 147504"/>
          <p:cNvSpPr txBox="1"/>
          <p:nvPr/>
        </p:nvSpPr>
        <p:spPr>
          <a:xfrm>
            <a:off x="6404198" y="4455319"/>
            <a:ext cx="400050" cy="203597"/>
          </a:xfrm>
          <a:prstGeom prst="rect">
            <a:avLst/>
          </a:prstGeom>
          <a:noFill/>
          <a:ln w="9525">
            <a:noFill/>
          </a:ln>
        </p:spPr>
        <p:txBody>
          <a:bodyPr lIns="0" tIns="0" rIns="0" bIns="0"/>
          <a:lstStyle/>
          <a:p>
            <a:pPr algn="just" eaLnBrk="0" hangingPunct="0">
              <a:lnSpc>
                <a:spcPct val="80000"/>
              </a:lnSpc>
            </a:pPr>
            <a:r>
              <a:rPr lang="en-US" altLang="zh-CN" sz="1500" b="1">
                <a:latin typeface="Times New Roman" panose="02020603050405020304" charset="0"/>
              </a:rPr>
              <a:t>E=1</a:t>
            </a:r>
          </a:p>
        </p:txBody>
      </p:sp>
      <p:sp>
        <p:nvSpPr>
          <p:cNvPr id="147506" name="文本框 147505"/>
          <p:cNvSpPr txBox="1"/>
          <p:nvPr/>
        </p:nvSpPr>
        <p:spPr>
          <a:xfrm>
            <a:off x="1622822" y="5192483"/>
            <a:ext cx="6425146" cy="445294"/>
          </a:xfrm>
          <a:prstGeom prst="rect">
            <a:avLst/>
          </a:prstGeom>
          <a:noFill/>
          <a:ln w="9525">
            <a:noFill/>
          </a:ln>
        </p:spPr>
        <p:txBody>
          <a:bodyPr lIns="0" tIns="0" rIns="0" bIns="0"/>
          <a:lstStyle/>
          <a:p>
            <a:pPr algn="just" eaLnBrk="0" hangingPunct="0"/>
            <a:r>
              <a:rPr lang="en-US" altLang="zh-CN" sz="1800" dirty="0">
                <a:latin typeface="宋体" panose="02010600030101010101" pitchFamily="2" charset="-122"/>
                <a:ea typeface="宋体" panose="02010600030101010101" pitchFamily="2" charset="-122"/>
              </a:rPr>
              <a:t>(a) </a:t>
            </a:r>
            <a:r>
              <a:rPr lang="zh-CN" altLang="en-US" sz="1800" dirty="0">
                <a:latin typeface="宋体" panose="02010600030101010101" pitchFamily="2" charset="-122"/>
                <a:ea typeface="宋体" panose="02010600030101010101" pitchFamily="2" charset="-122"/>
              </a:rPr>
              <a:t>一个无向图             </a:t>
            </a:r>
            <a:r>
              <a:rPr lang="en-US" altLang="zh-CN" sz="1800" dirty="0">
                <a:latin typeface="宋体" panose="02010600030101010101" pitchFamily="2" charset="-122"/>
                <a:ea typeface="宋体" panose="02010600030101010101" pitchFamily="2" charset="-122"/>
              </a:rPr>
              <a:t>(b) </a:t>
            </a:r>
            <a:r>
              <a:rPr lang="zh-CN" altLang="en-US" sz="1800" dirty="0">
                <a:latin typeface="宋体" panose="02010600030101010101" pitchFamily="2" charset="-122"/>
                <a:ea typeface="宋体" panose="02010600030101010101" pitchFamily="2" charset="-122"/>
              </a:rPr>
              <a:t>回溯法搜索空间</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en-US" dirty="0"/>
              <a:t>7.7</a:t>
            </a:r>
            <a:r>
              <a:rPr lang="en-US" altLang="zh-CN" dirty="0" smtClean="0"/>
              <a:t> </a:t>
            </a:r>
            <a:r>
              <a:rPr altLang="zh-CN" dirty="0"/>
              <a:t>图的</a:t>
            </a:r>
            <a:r>
              <a:rPr lang="en-US" altLang="zh-CN" dirty="0"/>
              <a:t>m</a:t>
            </a:r>
            <a:r>
              <a:rPr dirty="0"/>
              <a:t>着色问题</a:t>
            </a:r>
          </a:p>
        </p:txBody>
      </p:sp>
      <p:sp>
        <p:nvSpPr>
          <p:cNvPr id="2" name="文本框 1"/>
          <p:cNvSpPr txBox="1"/>
          <p:nvPr/>
        </p:nvSpPr>
        <p:spPr>
          <a:xfrm>
            <a:off x="686985" y="1268760"/>
            <a:ext cx="5936933" cy="5025735"/>
          </a:xfrm>
          <a:prstGeom prst="rect">
            <a:avLst/>
          </a:prstGeom>
          <a:noFill/>
        </p:spPr>
        <p:txBody>
          <a:bodyPr wrap="square" rtlCol="0" anchor="t">
            <a:spAutoFit/>
          </a:bodyPr>
          <a:lstStyle/>
          <a:p>
            <a:pPr marL="342900" indent="-342900" fontAlgn="auto">
              <a:lnSpc>
                <a:spcPct val="150000"/>
              </a:lnSpc>
              <a:buFont typeface="+mj-ea"/>
              <a:buAutoNum type="circleNumDbPlain"/>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把</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5</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元组初始化为（</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0,0,0,0,0</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），从根结点开始向下搜索，以颜色</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1</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为顶点</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A</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着色，生成结点</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2</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时，产生</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(1,0,0,0,0)</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，是个有效着色。</a:t>
            </a:r>
          </a:p>
          <a:p>
            <a:pPr marL="342900" indent="-342900" fontAlgn="auto">
              <a:lnSpc>
                <a:spcPct val="150000"/>
              </a:lnSpc>
              <a:buFont typeface="+mj-ea"/>
              <a:buAutoNum type="circleNumDbPlain"/>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以颜色1为顶点B着色生成结点3时，产生(1,1,0,0,0)，是个无效着色，结点3为</a:t>
            </a:r>
            <a:r>
              <a:rPr lang="zh-CN" altLang="en-US" sz="1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mn-ea"/>
              </a:rPr>
              <a:t>死结点</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a:t>
            </a:r>
          </a:p>
          <a:p>
            <a:pPr marL="342900" indent="-342900" fontAlgn="auto">
              <a:lnSpc>
                <a:spcPct val="150000"/>
              </a:lnSpc>
              <a:buFont typeface="+mj-ea"/>
              <a:buAutoNum type="circleNumDbPlain"/>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以颜色2为顶点B着色生成结点4，产生(1,2,0,0,0)，是个有效着色。</a:t>
            </a:r>
          </a:p>
          <a:p>
            <a:pPr marL="342900" indent="-342900" fontAlgn="auto">
              <a:lnSpc>
                <a:spcPct val="150000"/>
              </a:lnSpc>
              <a:buFont typeface="+mj-ea"/>
              <a:buAutoNum type="circleNumDbPlain"/>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分别以颜色1和2为顶点C着色生成结点5和6，产生(1,2,1,0,0)和(1,2,2,0,0)，都是无效着色，因此结点5和6都是</a:t>
            </a:r>
            <a:r>
              <a:rPr lang="zh-CN" altLang="en-US" sz="1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mn-ea"/>
              </a:rPr>
              <a:t>死结点</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a:t>
            </a:r>
          </a:p>
          <a:p>
            <a:pPr marL="342900" indent="-342900" fontAlgn="auto">
              <a:lnSpc>
                <a:spcPct val="150000"/>
              </a:lnSpc>
              <a:buFont typeface="+mj-ea"/>
              <a:buAutoNum type="circleNumDbPlain"/>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以颜色3为顶点C着色，产生(1,2,3,0,0)，是个有效着色。重复上述步骤，最后得到有效着色(1,2,3,3,1)。</a:t>
            </a:r>
          </a:p>
        </p:txBody>
      </p:sp>
      <p:pic>
        <p:nvPicPr>
          <p:cNvPr id="3" name="Picture 5"/>
          <p:cNvPicPr>
            <a:picLocks noChangeAspect="1"/>
          </p:cNvPicPr>
          <p:nvPr/>
        </p:nvPicPr>
        <p:blipFill>
          <a:blip r:embed="rId3"/>
          <a:srcRect l="53602" b="11226"/>
          <a:stretch>
            <a:fillRect/>
          </a:stretch>
        </p:blipFill>
        <p:spPr>
          <a:xfrm>
            <a:off x="6876256" y="2805351"/>
            <a:ext cx="1955483" cy="3061811"/>
          </a:xfrm>
          <a:prstGeom prst="rect">
            <a:avLst/>
          </a:prstGeom>
          <a:noFill/>
          <a:ln w="9525">
            <a:noFill/>
          </a:ln>
        </p:spPr>
      </p:pic>
      <p:pic>
        <p:nvPicPr>
          <p:cNvPr id="5" name="Picture 5"/>
          <p:cNvPicPr>
            <a:picLocks noChangeAspect="1"/>
          </p:cNvPicPr>
          <p:nvPr/>
        </p:nvPicPr>
        <p:blipFill>
          <a:blip r:embed="rId3"/>
          <a:srcRect t="40258" r="62958" b="11194"/>
          <a:stretch>
            <a:fillRect/>
          </a:stretch>
        </p:blipFill>
        <p:spPr>
          <a:xfrm>
            <a:off x="6954679" y="1025366"/>
            <a:ext cx="1394936" cy="1496378"/>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0" name="Rectangle 10"/>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307212" name="Rectangle 12"/>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13" name="Rectangle 5"/>
          <p:cNvSpPr>
            <a:spLocks noChangeArrowheads="1"/>
          </p:cNvSpPr>
          <p:nvPr/>
        </p:nvSpPr>
        <p:spPr bwMode="auto">
          <a:xfrm>
            <a:off x="577850" y="333376"/>
            <a:ext cx="7772400" cy="647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en-US" sz="3600" b="1" dirty="0">
                <a:solidFill>
                  <a:srgbClr val="2324CB"/>
                </a:solidFill>
              </a:rPr>
              <a:t>7.7</a:t>
            </a:r>
            <a:r>
              <a:rPr lang="en-US" altLang="en-US" sz="3600" b="1" dirty="0" smtClean="0">
                <a:solidFill>
                  <a:srgbClr val="2324CB"/>
                </a:solidFill>
                <a:latin typeface="+mj-lt"/>
                <a:ea typeface="+mj-ea"/>
                <a:cs typeface="+mj-cs"/>
              </a:rPr>
              <a:t>  </a:t>
            </a:r>
            <a:r>
              <a:rPr lang="en-US" altLang="en-US" sz="3600" b="1" dirty="0" err="1">
                <a:solidFill>
                  <a:srgbClr val="2324CB"/>
                </a:solidFill>
                <a:latin typeface="+mj-lt"/>
                <a:ea typeface="+mj-ea"/>
                <a:cs typeface="+mj-cs"/>
              </a:rPr>
              <a:t>图的m着色问题</a:t>
            </a:r>
            <a:endParaRPr lang="zh-CN" altLang="en-US" sz="3600" b="1" dirty="0">
              <a:solidFill>
                <a:srgbClr val="2324CB"/>
              </a:solidFill>
              <a:latin typeface="+mj-lt"/>
              <a:ea typeface="+mj-ea"/>
              <a:cs typeface="+mj-cs"/>
            </a:endParaRPr>
          </a:p>
        </p:txBody>
      </p:sp>
      <mc:AlternateContent xmlns:mc="http://schemas.openxmlformats.org/markup-compatibility/2006" xmlns:a14="http://schemas.microsoft.com/office/drawing/2010/main">
        <mc:Choice Requires="a14">
          <p:sp>
            <p:nvSpPr>
              <p:cNvPr id="17" name="AutoShape 8"/>
              <p:cNvSpPr>
                <a:spLocks noChangeArrowheads="1"/>
              </p:cNvSpPr>
              <p:nvPr/>
            </p:nvSpPr>
            <p:spPr bwMode="auto">
              <a:xfrm>
                <a:off x="598189" y="3599677"/>
                <a:ext cx="8316118" cy="2421798"/>
              </a:xfrm>
              <a:prstGeom prst="roundRect">
                <a:avLst>
                  <a:gd name="adj" fmla="val 16667"/>
                </a:avLst>
              </a:prstGeom>
              <a:solidFill>
                <a:srgbClr val="AFE2FB"/>
              </a:solidFill>
              <a:ln w="38100">
                <a:solidFill>
                  <a:srgbClr val="063DE8"/>
                </a:solidFill>
                <a:round/>
                <a:headEnd/>
                <a:tailEnd/>
              </a:ln>
              <a:effectLst/>
            </p:spPr>
            <p:txBody>
              <a:bodyPr wrap="square" lIns="72000" rIns="72000">
                <a:spAutoFit/>
              </a:bodyPr>
              <a:lstStyle/>
              <a:p>
                <a:pPr eaLnBrk="0" hangingPunct="0"/>
                <a:r>
                  <a:rPr lang="zh-CN" altLang="en-US" sz="2400" b="1" dirty="0">
                    <a:ea typeface="黑体" pitchFamily="2" charset="-122"/>
                  </a:rPr>
                  <a:t>复杂度分析</a:t>
                </a:r>
              </a:p>
              <a:p>
                <a:pPr indent="540000" eaLnBrk="0" hangingPunct="0"/>
                <a:r>
                  <a:rPr lang="zh-CN" altLang="en-US" sz="2400" dirty="0">
                    <a:ea typeface="楷体_GB2312" pitchFamily="49" charset="-122"/>
                    <a:sym typeface="Wingdings" pitchFamily="2" charset="2"/>
                  </a:rPr>
                  <a:t>图</a:t>
                </a:r>
                <a:r>
                  <a:rPr lang="en-US" altLang="zh-CN" sz="2400" dirty="0">
                    <a:ea typeface="楷体_GB2312" pitchFamily="49" charset="-122"/>
                    <a:sym typeface="Wingdings" pitchFamily="2" charset="2"/>
                  </a:rPr>
                  <a:t>m</a:t>
                </a:r>
                <a:r>
                  <a:rPr lang="zh-CN" altLang="en-US" sz="2400" dirty="0">
                    <a:ea typeface="楷体_GB2312" pitchFamily="49" charset="-122"/>
                    <a:sym typeface="Wingdings" pitchFamily="2" charset="2"/>
                  </a:rPr>
                  <a:t>可着色问题的解空间树中</a:t>
                </a:r>
                <a:r>
                  <a:rPr lang="zh-CN" altLang="en-US" sz="2400" dirty="0">
                    <a:solidFill>
                      <a:schemeClr val="accent2"/>
                    </a:solidFill>
                    <a:ea typeface="楷体_GB2312" pitchFamily="49" charset="-122"/>
                    <a:sym typeface="Wingdings" pitchFamily="2" charset="2"/>
                  </a:rPr>
                  <a:t>内结点</a:t>
                </a:r>
                <a:r>
                  <a:rPr lang="zh-CN" altLang="en-US" sz="2400" dirty="0">
                    <a:ea typeface="楷体_GB2312" pitchFamily="49" charset="-122"/>
                    <a:sym typeface="Wingdings" pitchFamily="2" charset="2"/>
                  </a:rPr>
                  <a:t>个数是</a:t>
                </a:r>
                <a14:m>
                  <m:oMath xmlns:m="http://schemas.openxmlformats.org/officeDocument/2006/math">
                    <m:nary>
                      <m:naryPr>
                        <m:chr m:val="∑"/>
                        <m:ctrlPr>
                          <a:rPr lang="zh-CN" altLang="en-US" sz="2400" i="1" smtClean="0">
                            <a:latin typeface="Cambria Math" panose="02040503050406030204" pitchFamily="18" charset="0"/>
                            <a:ea typeface="楷体_GB2312" pitchFamily="49" charset="-122"/>
                            <a:sym typeface="Wingdings" pitchFamily="2" charset="2"/>
                          </a:rPr>
                        </m:ctrlPr>
                      </m:naryPr>
                      <m:sub>
                        <m:r>
                          <m:rPr>
                            <m:brk m:alnAt="23"/>
                          </m:rPr>
                          <a:rPr lang="en-US" altLang="zh-CN" sz="2400" b="0" i="1" smtClean="0">
                            <a:latin typeface="Cambria Math"/>
                            <a:ea typeface="楷体_GB2312" pitchFamily="49" charset="-122"/>
                            <a:sym typeface="Wingdings" pitchFamily="2" charset="2"/>
                          </a:rPr>
                          <m:t>𝑖</m:t>
                        </m:r>
                        <m:r>
                          <a:rPr lang="en-US" altLang="zh-CN" sz="2400" b="0" i="1" smtClean="0">
                            <a:latin typeface="Cambria Math"/>
                            <a:ea typeface="楷体_GB2312" pitchFamily="49" charset="-122"/>
                            <a:sym typeface="Wingdings" pitchFamily="2" charset="2"/>
                          </a:rPr>
                          <m:t>=0</m:t>
                        </m:r>
                      </m:sub>
                      <m:sup>
                        <m:r>
                          <a:rPr lang="en-US" altLang="zh-CN" sz="2400" b="0" i="1" smtClean="0">
                            <a:latin typeface="Cambria Math"/>
                            <a:ea typeface="楷体_GB2312" pitchFamily="49" charset="-122"/>
                            <a:sym typeface="Wingdings" pitchFamily="2" charset="2"/>
                          </a:rPr>
                          <m:t>𝑛</m:t>
                        </m:r>
                        <m:r>
                          <a:rPr lang="en-US" altLang="zh-CN" sz="2400" b="0" i="1" smtClean="0">
                            <a:latin typeface="Cambria Math"/>
                            <a:ea typeface="楷体_GB2312" pitchFamily="49" charset="-122"/>
                            <a:sym typeface="Wingdings" pitchFamily="2" charset="2"/>
                          </a:rPr>
                          <m:t>−1</m:t>
                        </m:r>
                      </m:sup>
                      <m:e>
                        <m:sSup>
                          <m:sSupPr>
                            <m:ctrlPr>
                              <a:rPr lang="en-US" altLang="zh-CN" sz="2400" i="1" smtClean="0">
                                <a:latin typeface="Cambria Math" panose="02040503050406030204" pitchFamily="18" charset="0"/>
                                <a:ea typeface="楷体_GB2312" pitchFamily="49" charset="-122"/>
                                <a:sym typeface="Wingdings" pitchFamily="2" charset="2"/>
                              </a:rPr>
                            </m:ctrlPr>
                          </m:sSupPr>
                          <m:e>
                            <m:r>
                              <a:rPr lang="en-US" altLang="zh-CN" sz="2400" b="0" i="1" smtClean="0">
                                <a:latin typeface="Cambria Math"/>
                                <a:ea typeface="楷体_GB2312" pitchFamily="49" charset="-122"/>
                                <a:sym typeface="Wingdings" pitchFamily="2" charset="2"/>
                              </a:rPr>
                              <m:t>𝑚</m:t>
                            </m:r>
                          </m:e>
                          <m:sup>
                            <m:r>
                              <a:rPr lang="en-US" altLang="zh-CN" sz="2400" b="0" i="1" smtClean="0">
                                <a:latin typeface="Cambria Math"/>
                                <a:ea typeface="楷体_GB2312" pitchFamily="49" charset="-122"/>
                                <a:sym typeface="Wingdings" pitchFamily="2" charset="2"/>
                              </a:rPr>
                              <m:t>𝑖</m:t>
                            </m:r>
                          </m:sup>
                        </m:sSup>
                      </m:e>
                    </m:nary>
                  </m:oMath>
                </a14:m>
                <a:endParaRPr lang="zh-CN" altLang="en-US" sz="2400" dirty="0">
                  <a:ea typeface="楷体_GB2312" pitchFamily="49" charset="-122"/>
                  <a:sym typeface="Wingdings" pitchFamily="2" charset="2"/>
                </a:endParaRPr>
              </a:p>
              <a:p>
                <a:pPr eaLnBrk="0" hangingPunct="0"/>
                <a:r>
                  <a:rPr lang="zh-CN" altLang="en-US" sz="2400" dirty="0">
                    <a:ea typeface="楷体_GB2312" pitchFamily="49" charset="-122"/>
                    <a:sym typeface="Wingdings" pitchFamily="2" charset="2"/>
                  </a:rPr>
                  <a:t>对于每一个内结点，在最坏情况下，用</a:t>
                </a:r>
                <a:r>
                  <a:rPr lang="en-US" altLang="zh-CN" sz="2400" dirty="0">
                    <a:ea typeface="楷体_GB2312" pitchFamily="49" charset="-122"/>
                    <a:sym typeface="Wingdings" pitchFamily="2" charset="2"/>
                  </a:rPr>
                  <a:t>Ok</a:t>
                </a:r>
                <a:r>
                  <a:rPr lang="zh-CN" altLang="en-US" sz="2400" dirty="0">
                    <a:ea typeface="楷体_GB2312" pitchFamily="49" charset="-122"/>
                    <a:sym typeface="Wingdings" pitchFamily="2" charset="2"/>
                  </a:rPr>
                  <a:t>检查当前扩展结点的每一个儿子所相应的颜色可用性需耗时</a:t>
                </a:r>
                <a:r>
                  <a:rPr lang="en-US" altLang="zh-CN" sz="2400" dirty="0">
                    <a:ea typeface="楷体_GB2312" pitchFamily="49" charset="-122"/>
                    <a:sym typeface="Wingdings" pitchFamily="2" charset="2"/>
                  </a:rPr>
                  <a:t>O(</a:t>
                </a:r>
                <a:r>
                  <a:rPr lang="en-US" altLang="zh-CN" sz="2400" dirty="0" err="1">
                    <a:ea typeface="楷体_GB2312" pitchFamily="49" charset="-122"/>
                    <a:sym typeface="Wingdings" pitchFamily="2" charset="2"/>
                  </a:rPr>
                  <a:t>mn</a:t>
                </a:r>
                <a:r>
                  <a:rPr lang="en-US" altLang="zh-CN" sz="2400" dirty="0">
                    <a:ea typeface="楷体_GB2312" pitchFamily="49" charset="-122"/>
                    <a:sym typeface="Wingdings" pitchFamily="2" charset="2"/>
                  </a:rPr>
                  <a:t>)</a:t>
                </a:r>
                <a:r>
                  <a:rPr lang="zh-CN" altLang="en-US" sz="2400" dirty="0">
                    <a:ea typeface="楷体_GB2312" pitchFamily="49" charset="-122"/>
                    <a:sym typeface="Wingdings" pitchFamily="2" charset="2"/>
                  </a:rPr>
                  <a:t>。因此，回溯法总的时间耗费是</a:t>
                </a:r>
                <a14:m>
                  <m:oMath xmlns:m="http://schemas.openxmlformats.org/officeDocument/2006/math">
                    <m:nary>
                      <m:naryPr>
                        <m:chr m:val="∑"/>
                        <m:ctrlPr>
                          <a:rPr lang="zh-CN" altLang="en-US" sz="2400" i="1" smtClean="0">
                            <a:latin typeface="Cambria Math" panose="02040503050406030204" pitchFamily="18" charset="0"/>
                            <a:ea typeface="楷体_GB2312" pitchFamily="49" charset="-122"/>
                            <a:sym typeface="Wingdings" pitchFamily="2" charset="2"/>
                          </a:rPr>
                        </m:ctrlPr>
                      </m:naryPr>
                      <m:sub>
                        <m:r>
                          <m:rPr>
                            <m:brk m:alnAt="23"/>
                          </m:rPr>
                          <a:rPr lang="en-US" altLang="zh-CN" sz="2400" b="0" i="1" smtClean="0">
                            <a:latin typeface="Cambria Math"/>
                            <a:ea typeface="楷体_GB2312" pitchFamily="49" charset="-122"/>
                            <a:sym typeface="Wingdings" pitchFamily="2" charset="2"/>
                          </a:rPr>
                          <m:t>𝑖</m:t>
                        </m:r>
                        <m:r>
                          <a:rPr lang="en-US" altLang="zh-CN" sz="2400" b="0" i="1" smtClean="0">
                            <a:latin typeface="Cambria Math"/>
                            <a:ea typeface="楷体_GB2312" pitchFamily="49" charset="-122"/>
                            <a:sym typeface="Wingdings" pitchFamily="2" charset="2"/>
                          </a:rPr>
                          <m:t>=0</m:t>
                        </m:r>
                      </m:sub>
                      <m:sup>
                        <m:r>
                          <a:rPr lang="en-US" altLang="zh-CN" sz="2400" b="0" i="1" smtClean="0">
                            <a:latin typeface="Cambria Math"/>
                            <a:ea typeface="楷体_GB2312" pitchFamily="49" charset="-122"/>
                            <a:sym typeface="Wingdings" pitchFamily="2" charset="2"/>
                          </a:rPr>
                          <m:t>𝑛</m:t>
                        </m:r>
                        <m:r>
                          <a:rPr lang="en-US" altLang="zh-CN" sz="2400" b="0" i="1" smtClean="0">
                            <a:latin typeface="Cambria Math"/>
                            <a:ea typeface="楷体_GB2312" pitchFamily="49" charset="-122"/>
                            <a:sym typeface="Wingdings" pitchFamily="2" charset="2"/>
                          </a:rPr>
                          <m:t>−1</m:t>
                        </m:r>
                      </m:sup>
                      <m:e>
                        <m:sSup>
                          <m:sSupPr>
                            <m:ctrlPr>
                              <a:rPr lang="en-US" altLang="zh-CN" sz="2400" i="1" smtClean="0">
                                <a:latin typeface="Cambria Math" panose="02040503050406030204" pitchFamily="18" charset="0"/>
                                <a:ea typeface="楷体_GB2312" pitchFamily="49" charset="-122"/>
                                <a:sym typeface="Wingdings" pitchFamily="2" charset="2"/>
                              </a:rPr>
                            </m:ctrlPr>
                          </m:sSupPr>
                          <m:e>
                            <m:r>
                              <a:rPr lang="en-US" altLang="zh-CN" sz="2400" b="0" i="1" smtClean="0">
                                <a:latin typeface="Cambria Math"/>
                                <a:ea typeface="楷体_GB2312" pitchFamily="49" charset="-122"/>
                                <a:sym typeface="Wingdings" pitchFamily="2" charset="2"/>
                              </a:rPr>
                              <m:t>𝑚</m:t>
                            </m:r>
                          </m:e>
                          <m:sup>
                            <m:r>
                              <a:rPr lang="en-US" altLang="zh-CN" sz="2400" b="0" i="1" smtClean="0">
                                <a:latin typeface="Cambria Math"/>
                                <a:ea typeface="楷体_GB2312" pitchFamily="49" charset="-122"/>
                                <a:sym typeface="Wingdings" pitchFamily="2" charset="2"/>
                              </a:rPr>
                              <m:t>𝑖</m:t>
                            </m:r>
                          </m:sup>
                        </m:sSup>
                        <m:d>
                          <m:dPr>
                            <m:ctrlPr>
                              <a:rPr lang="en-US" altLang="zh-CN" sz="2400" i="1" smtClean="0">
                                <a:latin typeface="Cambria Math" panose="02040503050406030204" pitchFamily="18" charset="0"/>
                                <a:ea typeface="楷体_GB2312" pitchFamily="49" charset="-122"/>
                                <a:sym typeface="Wingdings" pitchFamily="2" charset="2"/>
                              </a:rPr>
                            </m:ctrlPr>
                          </m:dPr>
                          <m:e>
                            <m:r>
                              <a:rPr lang="en-US" altLang="zh-CN" sz="2400" b="0" i="1" smtClean="0">
                                <a:latin typeface="Cambria Math"/>
                                <a:ea typeface="楷体_GB2312" pitchFamily="49" charset="-122"/>
                                <a:sym typeface="Wingdings" pitchFamily="2" charset="2"/>
                              </a:rPr>
                              <m:t>𝑚𝑛</m:t>
                            </m:r>
                          </m:e>
                        </m:d>
                        <m:r>
                          <a:rPr lang="en-US" altLang="zh-CN" sz="2400" b="0" i="1" smtClean="0">
                            <a:latin typeface="Cambria Math"/>
                            <a:ea typeface="楷体_GB2312" pitchFamily="49" charset="-122"/>
                            <a:sym typeface="Wingdings" pitchFamily="2" charset="2"/>
                          </a:rPr>
                          <m:t>=</m:t>
                        </m:r>
                        <m:f>
                          <m:fPr>
                            <m:ctrlPr>
                              <a:rPr lang="en-US" altLang="zh-CN" sz="2400" b="0" i="1" smtClean="0">
                                <a:latin typeface="Cambria Math" panose="02040503050406030204" pitchFamily="18" charset="0"/>
                                <a:ea typeface="楷体_GB2312" pitchFamily="49" charset="-122"/>
                                <a:sym typeface="Wingdings" pitchFamily="2" charset="2"/>
                              </a:rPr>
                            </m:ctrlPr>
                          </m:fPr>
                          <m:num>
                            <m:r>
                              <a:rPr lang="en-US" altLang="zh-CN" sz="2400" b="0" i="1" smtClean="0">
                                <a:latin typeface="Cambria Math"/>
                                <a:ea typeface="楷体_GB2312" pitchFamily="49" charset="-122"/>
                                <a:sym typeface="Wingdings" pitchFamily="2" charset="2"/>
                              </a:rPr>
                              <m:t>𝑛𝑚</m:t>
                            </m:r>
                            <m:d>
                              <m:dPr>
                                <m:ctrlPr>
                                  <a:rPr lang="en-US" altLang="zh-CN" sz="2400" b="0" i="1" smtClean="0">
                                    <a:latin typeface="Cambria Math" panose="02040503050406030204" pitchFamily="18" charset="0"/>
                                    <a:ea typeface="楷体_GB2312" pitchFamily="49" charset="-122"/>
                                    <a:sym typeface="Wingdings" pitchFamily="2" charset="2"/>
                                  </a:rPr>
                                </m:ctrlPr>
                              </m:dPr>
                              <m:e>
                                <m:sSup>
                                  <m:sSupPr>
                                    <m:ctrlPr>
                                      <a:rPr lang="en-US" altLang="zh-CN" sz="2400" b="0" i="1" smtClean="0">
                                        <a:latin typeface="Cambria Math" panose="02040503050406030204" pitchFamily="18" charset="0"/>
                                        <a:ea typeface="楷体_GB2312" pitchFamily="49" charset="-122"/>
                                        <a:sym typeface="Wingdings" pitchFamily="2" charset="2"/>
                                      </a:rPr>
                                    </m:ctrlPr>
                                  </m:sSupPr>
                                  <m:e>
                                    <m:r>
                                      <a:rPr lang="en-US" altLang="zh-CN" sz="2400" b="0" i="1" smtClean="0">
                                        <a:latin typeface="Cambria Math"/>
                                        <a:ea typeface="楷体_GB2312" pitchFamily="49" charset="-122"/>
                                        <a:sym typeface="Wingdings" pitchFamily="2" charset="2"/>
                                      </a:rPr>
                                      <m:t>𝑚</m:t>
                                    </m:r>
                                  </m:e>
                                  <m:sup>
                                    <m:r>
                                      <a:rPr lang="en-US" altLang="zh-CN" sz="2400" b="0" i="1" smtClean="0">
                                        <a:latin typeface="Cambria Math"/>
                                        <a:ea typeface="楷体_GB2312" pitchFamily="49" charset="-122"/>
                                        <a:sym typeface="Wingdings" pitchFamily="2" charset="2"/>
                                      </a:rPr>
                                      <m:t>𝑛</m:t>
                                    </m:r>
                                  </m:sup>
                                </m:sSup>
                                <m:r>
                                  <a:rPr lang="en-US" altLang="zh-CN" sz="2400" b="0" i="1" smtClean="0">
                                    <a:latin typeface="Cambria Math"/>
                                    <a:ea typeface="楷体_GB2312" pitchFamily="49" charset="-122"/>
                                    <a:sym typeface="Wingdings" pitchFamily="2" charset="2"/>
                                  </a:rPr>
                                  <m:t>−1</m:t>
                                </m:r>
                              </m:e>
                            </m:d>
                          </m:num>
                          <m:den>
                            <m:d>
                              <m:dPr>
                                <m:ctrlPr>
                                  <a:rPr lang="en-US" altLang="zh-CN" sz="2400" b="0" i="1" smtClean="0">
                                    <a:latin typeface="Cambria Math" panose="02040503050406030204" pitchFamily="18" charset="0"/>
                                    <a:ea typeface="楷体_GB2312" pitchFamily="49" charset="-122"/>
                                    <a:sym typeface="Wingdings" pitchFamily="2" charset="2"/>
                                  </a:rPr>
                                </m:ctrlPr>
                              </m:dPr>
                              <m:e>
                                <m:r>
                                  <a:rPr lang="en-US" altLang="zh-CN" sz="2400" b="0" i="1" smtClean="0">
                                    <a:latin typeface="Cambria Math"/>
                                    <a:ea typeface="楷体_GB2312" pitchFamily="49" charset="-122"/>
                                    <a:sym typeface="Wingdings" pitchFamily="2" charset="2"/>
                                  </a:rPr>
                                  <m:t>𝑚</m:t>
                                </m:r>
                                <m:r>
                                  <a:rPr lang="en-US" altLang="zh-CN" sz="2400" b="0" i="1" smtClean="0">
                                    <a:latin typeface="Cambria Math"/>
                                    <a:ea typeface="楷体_GB2312" pitchFamily="49" charset="-122"/>
                                    <a:sym typeface="Wingdings" pitchFamily="2" charset="2"/>
                                  </a:rPr>
                                  <m:t>−1</m:t>
                                </m:r>
                              </m:e>
                            </m:d>
                          </m:den>
                        </m:f>
                        <m:r>
                          <a:rPr lang="en-US" altLang="zh-CN" sz="2400" b="0" i="1" smtClean="0">
                            <a:latin typeface="Cambria Math"/>
                            <a:ea typeface="楷体_GB2312" pitchFamily="49" charset="-122"/>
                            <a:sym typeface="Wingdings" pitchFamily="2" charset="2"/>
                          </a:rPr>
                          <m:t>=</m:t>
                        </m:r>
                        <m:r>
                          <a:rPr lang="en-US" altLang="zh-CN" sz="2400" b="0" i="1" smtClean="0">
                            <a:latin typeface="Cambria Math"/>
                            <a:ea typeface="楷体_GB2312" pitchFamily="49" charset="-122"/>
                            <a:sym typeface="Wingdings" pitchFamily="2" charset="2"/>
                          </a:rPr>
                          <m:t>𝑂</m:t>
                        </m:r>
                        <m:d>
                          <m:dPr>
                            <m:ctrlPr>
                              <a:rPr lang="en-US" altLang="zh-CN" sz="2400" b="0" i="1" smtClean="0">
                                <a:latin typeface="Cambria Math" panose="02040503050406030204" pitchFamily="18" charset="0"/>
                                <a:ea typeface="楷体_GB2312" pitchFamily="49" charset="-122"/>
                                <a:sym typeface="Wingdings" pitchFamily="2" charset="2"/>
                              </a:rPr>
                            </m:ctrlPr>
                          </m:dPr>
                          <m:e>
                            <m:r>
                              <a:rPr lang="en-US" altLang="zh-CN" sz="2400" b="0" i="1" smtClean="0">
                                <a:latin typeface="Cambria Math"/>
                                <a:ea typeface="楷体_GB2312" pitchFamily="49" charset="-122"/>
                                <a:sym typeface="Wingdings" pitchFamily="2" charset="2"/>
                              </a:rPr>
                              <m:t>𝑛</m:t>
                            </m:r>
                            <m:sSup>
                              <m:sSupPr>
                                <m:ctrlPr>
                                  <a:rPr lang="en-US" altLang="zh-CN" sz="2400" b="0" i="1" smtClean="0">
                                    <a:latin typeface="Cambria Math" panose="02040503050406030204" pitchFamily="18" charset="0"/>
                                    <a:ea typeface="楷体_GB2312" pitchFamily="49" charset="-122"/>
                                    <a:sym typeface="Wingdings" pitchFamily="2" charset="2"/>
                                  </a:rPr>
                                </m:ctrlPr>
                              </m:sSupPr>
                              <m:e>
                                <m:r>
                                  <a:rPr lang="en-US" altLang="zh-CN" sz="2400" b="0" i="1" smtClean="0">
                                    <a:latin typeface="Cambria Math"/>
                                    <a:ea typeface="楷体_GB2312" pitchFamily="49" charset="-122"/>
                                    <a:sym typeface="Wingdings" pitchFamily="2" charset="2"/>
                                  </a:rPr>
                                  <m:t>𝑚</m:t>
                                </m:r>
                              </m:e>
                              <m:sup>
                                <m:r>
                                  <a:rPr lang="en-US" altLang="zh-CN" sz="2400" b="0" i="1" smtClean="0">
                                    <a:latin typeface="Cambria Math"/>
                                    <a:ea typeface="楷体_GB2312" pitchFamily="49" charset="-122"/>
                                    <a:sym typeface="Wingdings" pitchFamily="2" charset="2"/>
                                  </a:rPr>
                                  <m:t>𝑛</m:t>
                                </m:r>
                              </m:sup>
                            </m:sSup>
                          </m:e>
                        </m:d>
                      </m:e>
                    </m:nary>
                  </m:oMath>
                </a14:m>
                <a:endParaRPr lang="zh-CN" altLang="en-US" sz="2400" dirty="0">
                  <a:ea typeface="楷体_GB2312" pitchFamily="49" charset="-122"/>
                  <a:sym typeface="Wingdings" pitchFamily="2" charset="2"/>
                </a:endParaRPr>
              </a:p>
            </p:txBody>
          </p:sp>
        </mc:Choice>
        <mc:Fallback xmlns="">
          <p:sp>
            <p:nvSpPr>
              <p:cNvPr id="17" name="AutoShape 8"/>
              <p:cNvSpPr>
                <a:spLocks noRot="1" noChangeAspect="1" noMove="1" noResize="1" noEditPoints="1" noAdjustHandles="1" noChangeArrowheads="1" noChangeShapeType="1" noTextEdit="1"/>
              </p:cNvSpPr>
              <p:nvPr/>
            </p:nvSpPr>
            <p:spPr bwMode="auto">
              <a:xfrm>
                <a:off x="598189" y="3599677"/>
                <a:ext cx="8316118" cy="2421798"/>
              </a:xfrm>
              <a:prstGeom prst="roundRect">
                <a:avLst>
                  <a:gd name="adj" fmla="val 16667"/>
                </a:avLst>
              </a:prstGeom>
              <a:blipFill rotWithShape="0">
                <a:blip r:embed="rId3"/>
                <a:stretch>
                  <a:fillRect/>
                </a:stretch>
              </a:blipFill>
              <a:ln w="38100">
                <a:solidFill>
                  <a:srgbClr val="063DE8"/>
                </a:solidFill>
                <a:round/>
                <a:headEnd/>
                <a:tailEnd/>
              </a:ln>
              <a:effectLst/>
            </p:spPr>
            <p:txBody>
              <a:bodyPr/>
              <a:lstStyle/>
              <a:p>
                <a:r>
                  <a:rPr lang="zh-CN" altLang="en-US">
                    <a:noFill/>
                  </a:rPr>
                  <a:t> </a:t>
                </a:r>
              </a:p>
            </p:txBody>
          </p:sp>
        </mc:Fallback>
      </mc:AlternateContent>
      <p:graphicFrame>
        <p:nvGraphicFramePr>
          <p:cNvPr id="11" name="对象 10">
            <a:extLst>
              <a:ext uri="{FF2B5EF4-FFF2-40B4-BE49-F238E27FC236}">
                <a16:creationId xmlns:a16="http://schemas.microsoft.com/office/drawing/2014/main" id="{DE9565AE-5FAD-405A-B7F0-D057D27AB1AA}"/>
              </a:ext>
            </a:extLst>
          </p:cNvPr>
          <p:cNvGraphicFramePr/>
          <p:nvPr>
            <p:extLst>
              <p:ext uri="{D42A27DB-BD31-4B8C-83A1-F6EECF244321}">
                <p14:modId xmlns:p14="http://schemas.microsoft.com/office/powerpoint/2010/main" val="1868255846"/>
              </p:ext>
            </p:extLst>
          </p:nvPr>
        </p:nvGraphicFramePr>
        <p:xfrm>
          <a:off x="1331641" y="1212836"/>
          <a:ext cx="6357862" cy="2216145"/>
        </p:xfrm>
        <a:graphic>
          <a:graphicData uri="http://schemas.openxmlformats.org/presentationml/2006/ole">
            <mc:AlternateContent xmlns:mc="http://schemas.openxmlformats.org/markup-compatibility/2006">
              <mc:Choice xmlns:v="urn:schemas-microsoft-com:vml" Requires="v">
                <p:oleObj spid="_x0000_s28891" r:id="rId4" imgW="17746980" imgH="6073140" progId="MSPhotoEd.3">
                  <p:embed/>
                </p:oleObj>
              </mc:Choice>
              <mc:Fallback>
                <p:oleObj r:id="rId4" imgW="17746980" imgH="6073140" progId="MSPhotoEd.3">
                  <p:embed/>
                  <p:pic>
                    <p:nvPicPr>
                      <p:cNvPr id="77826" name="对象 77825"/>
                      <p:cNvPicPr/>
                      <p:nvPr/>
                    </p:nvPicPr>
                    <p:blipFill>
                      <a:blip r:embed="rId5"/>
                      <a:stretch>
                        <a:fillRect/>
                      </a:stretch>
                    </p:blipFill>
                    <p:spPr>
                      <a:xfrm>
                        <a:off x="1331641" y="1212836"/>
                        <a:ext cx="6357862" cy="2216145"/>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205458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文本框 10242"/>
          <p:cNvSpPr txBox="1"/>
          <p:nvPr/>
        </p:nvSpPr>
        <p:spPr>
          <a:xfrm>
            <a:off x="584200" y="1272690"/>
            <a:ext cx="7772400" cy="1015663"/>
          </a:xfrm>
          <a:prstGeom prst="rect">
            <a:avLst/>
          </a:prstGeom>
          <a:noFill/>
          <a:ln w="9525">
            <a:noFill/>
          </a:ln>
        </p:spPr>
        <p:txBody>
          <a:bodyPr wrap="square">
            <a:spAutoFit/>
          </a:bodyPr>
          <a:lstStyle/>
          <a:p>
            <a:r>
              <a:rPr lang="zh-CN" altLang="en-US" sz="2000" b="1" dirty="0">
                <a:solidFill>
                  <a:srgbClr val="CC0000"/>
                </a:solidFill>
                <a:latin typeface="Times New Roman" panose="02020603050405020304" pitchFamily="18" charset="0"/>
                <a:ea typeface="宋体" panose="02010600030101010101" pitchFamily="2" charset="-122"/>
              </a:rPr>
              <a:t>旅行售货员问题</a:t>
            </a:r>
            <a:r>
              <a:rPr lang="zh-CN" altLang="en-US" sz="2000" b="1" dirty="0">
                <a:latin typeface="Times New Roman" panose="02020603050405020304" pitchFamily="18" charset="0"/>
                <a:ea typeface="宋体" panose="02010600030101010101" pitchFamily="2" charset="-122"/>
              </a:rPr>
              <a:t>：某售货员要到若干城市去推销商品，已知各城市之间的路程（或旅费）。他要选定一条从驻地出发，经过每个城市一遍，最后回到驻地的路线，使总的路程（或总旅费）最小。</a:t>
            </a:r>
          </a:p>
        </p:txBody>
      </p:sp>
      <p:sp>
        <p:nvSpPr>
          <p:cNvPr id="4" name="Rectangle 4">
            <a:extLst>
              <a:ext uri="{FF2B5EF4-FFF2-40B4-BE49-F238E27FC236}">
                <a16:creationId xmlns:a16="http://schemas.microsoft.com/office/drawing/2014/main" id="{B6AA243A-7E14-41D8-AA73-C44DE1DCEE02}"/>
              </a:ext>
            </a:extLst>
          </p:cNvPr>
          <p:cNvSpPr>
            <a:spLocks noChangeArrowheads="1"/>
          </p:cNvSpPr>
          <p:nvPr/>
        </p:nvSpPr>
        <p:spPr bwMode="auto">
          <a:xfrm>
            <a:off x="584200" y="333375"/>
            <a:ext cx="7772400" cy="647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zh-CN" sz="3600" b="1" dirty="0" smtClean="0">
                <a:solidFill>
                  <a:srgbClr val="2324CB"/>
                </a:solidFill>
                <a:latin typeface="+mj-lt"/>
                <a:ea typeface="+mj-ea"/>
                <a:cs typeface="+mj-cs"/>
              </a:rPr>
              <a:t>7.8 </a:t>
            </a:r>
            <a:r>
              <a:rPr lang="en-US" altLang="zh-CN" sz="3600" b="1" dirty="0" err="1">
                <a:solidFill>
                  <a:srgbClr val="2324CB"/>
                </a:solidFill>
                <a:latin typeface="+mj-lt"/>
                <a:ea typeface="+mj-ea"/>
                <a:cs typeface="+mj-cs"/>
              </a:rPr>
              <a:t>旅行售货员问题</a:t>
            </a:r>
            <a:endParaRPr lang="zh-CN" altLang="en-US" sz="3600" b="1" dirty="0">
              <a:solidFill>
                <a:srgbClr val="2324CB"/>
              </a:solidFill>
              <a:latin typeface="+mj-lt"/>
              <a:ea typeface="+mj-ea"/>
              <a:cs typeface="+mj-cs"/>
            </a:endParaRPr>
          </a:p>
        </p:txBody>
      </p:sp>
      <p:sp>
        <p:nvSpPr>
          <p:cNvPr id="5" name="文本占位符 135170">
            <a:extLst>
              <a:ext uri="{FF2B5EF4-FFF2-40B4-BE49-F238E27FC236}">
                <a16:creationId xmlns:a16="http://schemas.microsoft.com/office/drawing/2014/main" id="{D061BBAE-91BB-48B3-9CEB-A3EA4878F974}"/>
              </a:ext>
            </a:extLst>
          </p:cNvPr>
          <p:cNvSpPr>
            <a:spLocks noGrp="1"/>
          </p:cNvSpPr>
          <p:nvPr/>
        </p:nvSpPr>
        <p:spPr>
          <a:xfrm>
            <a:off x="584200" y="2288353"/>
            <a:ext cx="7772400" cy="1368425"/>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buNone/>
            </a:pPr>
            <a:r>
              <a:rPr lang="zh-CN" altLang="en-US" sz="2000" b="1" dirty="0">
                <a:latin typeface="宋体" panose="02010600030101010101" pitchFamily="2" charset="-122"/>
                <a:ea typeface="宋体" panose="02010600030101010101" pitchFamily="2" charset="-122"/>
              </a:rPr>
              <a:t>旅行商问题的解空间是一棵</a:t>
            </a:r>
            <a:r>
              <a:rPr lang="zh-CN" altLang="en-US" sz="2000" b="1" dirty="0">
                <a:solidFill>
                  <a:schemeClr val="accent2"/>
                </a:solidFill>
                <a:latin typeface="宋体" panose="02010600030101010101" pitchFamily="2" charset="-122"/>
                <a:ea typeface="宋体" panose="02010600030101010101" pitchFamily="2" charset="-122"/>
              </a:rPr>
              <a:t>排列树</a:t>
            </a:r>
            <a:r>
              <a:rPr lang="zh-CN" altLang="en-US" sz="2000" b="1" dirty="0">
                <a:latin typeface="宋体" panose="02010600030101010101" pitchFamily="2" charset="-122"/>
                <a:ea typeface="宋体" panose="02010600030101010101" pitchFamily="2" charset="-122"/>
              </a:rPr>
              <a:t>。如果以</a:t>
            </a:r>
            <a:r>
              <a:rPr lang="en-US" altLang="zh-CN" sz="2000" b="1" i="1" dirty="0">
                <a:latin typeface="宋体" panose="02010600030101010101" pitchFamily="2" charset="-122"/>
                <a:ea typeface="宋体" panose="02010600030101010101" pitchFamily="2" charset="-122"/>
              </a:rPr>
              <a:t>x</a:t>
            </a:r>
            <a:r>
              <a:rPr lang="en-US" altLang="zh-CN" sz="2000" b="1" dirty="0">
                <a:latin typeface="宋体" panose="02010600030101010101" pitchFamily="2" charset="-122"/>
                <a:ea typeface="宋体" panose="02010600030101010101" pitchFamily="2" charset="-122"/>
              </a:rPr>
              <a:t>=[1, 2, ⋯, </a:t>
            </a:r>
            <a:r>
              <a:rPr lang="en-US" altLang="zh-CN" sz="2000" b="1" i="1" dirty="0">
                <a:latin typeface="宋体" panose="02010600030101010101" pitchFamily="2" charset="-122"/>
                <a:ea typeface="宋体" panose="02010600030101010101" pitchFamily="2" charset="-122"/>
              </a:rPr>
              <a:t>n</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开始，那么通过产生从</a:t>
            </a:r>
            <a:r>
              <a:rPr lang="en-US" altLang="zh-CN" sz="2000" b="1" i="1" dirty="0">
                <a:latin typeface="宋体" panose="02010600030101010101" pitchFamily="2" charset="-122"/>
                <a:ea typeface="宋体" panose="02010600030101010101" pitchFamily="2" charset="-122"/>
              </a:rPr>
              <a:t>x</a:t>
            </a:r>
            <a:r>
              <a:rPr lang="en-US" altLang="zh-CN" sz="2000" b="1" baseline="-25000" dirty="0">
                <a:latin typeface="宋体" panose="02010600030101010101" pitchFamily="2" charset="-122"/>
                <a:ea typeface="宋体" panose="02010600030101010101" pitchFamily="2" charset="-122"/>
              </a:rPr>
              <a:t>2</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到</a:t>
            </a:r>
            <a:r>
              <a:rPr lang="en-US" altLang="zh-CN" sz="2000" b="1" i="1" dirty="0" err="1">
                <a:latin typeface="宋体" panose="02010600030101010101" pitchFamily="2" charset="-122"/>
                <a:ea typeface="宋体" panose="02010600030101010101" pitchFamily="2" charset="-122"/>
              </a:rPr>
              <a:t>x</a:t>
            </a:r>
            <a:r>
              <a:rPr lang="en-US" altLang="zh-CN" sz="2000" b="1" i="1" baseline="-25000" dirty="0" err="1">
                <a:latin typeface="宋体" panose="02010600030101010101" pitchFamily="2" charset="-122"/>
                <a:ea typeface="宋体" panose="02010600030101010101" pitchFamily="2" charset="-122"/>
              </a:rPr>
              <a:t>n</a:t>
            </a:r>
            <a:r>
              <a:rPr lang="en-US" altLang="zh-CN" sz="2000" b="1" i="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的所有排列，可生成</a:t>
            </a:r>
            <a:r>
              <a:rPr lang="en-US" altLang="zh-CN" sz="2000" b="1" i="1" dirty="0">
                <a:latin typeface="宋体" panose="02010600030101010101" pitchFamily="2" charset="-122"/>
                <a:ea typeface="宋体" panose="02010600030101010101" pitchFamily="2" charset="-122"/>
              </a:rPr>
              <a:t>n</a:t>
            </a:r>
            <a:r>
              <a:rPr lang="zh-CN" altLang="en-US" sz="2000" b="1" dirty="0">
                <a:latin typeface="宋体" panose="02010600030101010101" pitchFamily="2" charset="-122"/>
                <a:ea typeface="宋体" panose="02010600030101010101" pitchFamily="2" charset="-122"/>
              </a:rPr>
              <a:t>顶点旅行商问题的解空间树。</a:t>
            </a:r>
          </a:p>
        </p:txBody>
      </p:sp>
      <p:pic>
        <p:nvPicPr>
          <p:cNvPr id="6" name="图片 5">
            <a:extLst>
              <a:ext uri="{FF2B5EF4-FFF2-40B4-BE49-F238E27FC236}">
                <a16:creationId xmlns:a16="http://schemas.microsoft.com/office/drawing/2014/main" id="{7937DC8B-BDE7-44AD-A881-F3FDDFF722FC}"/>
              </a:ext>
            </a:extLst>
          </p:cNvPr>
          <p:cNvPicPr>
            <a:picLocks noChangeAspect="1"/>
          </p:cNvPicPr>
          <p:nvPr/>
        </p:nvPicPr>
        <p:blipFill>
          <a:blip r:embed="rId2"/>
          <a:srcRect l="65352" t="30061" r="21080" b="53745"/>
          <a:stretch>
            <a:fillRect/>
          </a:stretch>
        </p:blipFill>
        <p:spPr>
          <a:xfrm>
            <a:off x="618686" y="3484982"/>
            <a:ext cx="2447925" cy="2336800"/>
          </a:xfrm>
          <a:prstGeom prst="rect">
            <a:avLst/>
          </a:prstGeom>
          <a:noFill/>
          <a:ln w="9525">
            <a:noFill/>
          </a:ln>
        </p:spPr>
      </p:pic>
      <p:pic>
        <p:nvPicPr>
          <p:cNvPr id="7" name="图片 6">
            <a:extLst>
              <a:ext uri="{FF2B5EF4-FFF2-40B4-BE49-F238E27FC236}">
                <a16:creationId xmlns:a16="http://schemas.microsoft.com/office/drawing/2014/main" id="{1F87F84A-C26E-466A-9BE1-FC2F3A84DC83}"/>
              </a:ext>
            </a:extLst>
          </p:cNvPr>
          <p:cNvPicPr>
            <a:picLocks noChangeAspect="1"/>
          </p:cNvPicPr>
          <p:nvPr/>
        </p:nvPicPr>
        <p:blipFill>
          <a:blip r:embed="rId3"/>
          <a:srcRect l="34648" t="16032" r="24609" b="54427"/>
          <a:stretch>
            <a:fillRect/>
          </a:stretch>
        </p:blipFill>
        <p:spPr>
          <a:xfrm>
            <a:off x="3665185" y="3351805"/>
            <a:ext cx="4824412" cy="277495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4" name="Rectangle 4"/>
          <p:cNvSpPr>
            <a:spLocks noChangeArrowheads="1"/>
          </p:cNvSpPr>
          <p:nvPr/>
        </p:nvSpPr>
        <p:spPr bwMode="auto">
          <a:xfrm>
            <a:off x="611188" y="39370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zh-CN" sz="3600" b="1" dirty="0" smtClean="0">
                <a:solidFill>
                  <a:srgbClr val="2324CB"/>
                </a:solidFill>
                <a:latin typeface="+mj-lt"/>
                <a:ea typeface="+mj-ea"/>
                <a:cs typeface="+mj-cs"/>
              </a:rPr>
              <a:t>7.5  </a:t>
            </a:r>
            <a:r>
              <a:rPr lang="en-US" altLang="zh-CN" sz="3600" b="1" dirty="0">
                <a:solidFill>
                  <a:srgbClr val="2324CB"/>
                </a:solidFill>
                <a:latin typeface="+mj-lt"/>
                <a:ea typeface="+mj-ea"/>
                <a:cs typeface="+mj-cs"/>
              </a:rPr>
              <a:t>n</a:t>
            </a:r>
            <a:r>
              <a:rPr lang="zh-CN" altLang="en-US" sz="3600" b="1" dirty="0">
                <a:solidFill>
                  <a:srgbClr val="2324CB"/>
                </a:solidFill>
                <a:latin typeface="+mj-lt"/>
                <a:ea typeface="+mj-ea"/>
                <a:cs typeface="+mj-cs"/>
              </a:rPr>
              <a:t>后问题</a:t>
            </a:r>
          </a:p>
        </p:txBody>
      </p:sp>
      <p:sp>
        <p:nvSpPr>
          <p:cNvPr id="20483" name="Text Box 5"/>
          <p:cNvSpPr txBox="1">
            <a:spLocks noChangeArrowheads="1"/>
          </p:cNvSpPr>
          <p:nvPr/>
        </p:nvSpPr>
        <p:spPr bwMode="auto">
          <a:xfrm>
            <a:off x="249238" y="1015696"/>
            <a:ext cx="8496300" cy="2903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spcBef>
                <a:spcPct val="0"/>
              </a:spcBef>
              <a:buClrTx/>
              <a:buFont typeface="Arial" pitchFamily="34" charset="0"/>
              <a:buNone/>
            </a:pPr>
            <a:r>
              <a:rPr lang="zh-CN" altLang="en-US" dirty="0">
                <a:latin typeface="Times New Roman" pitchFamily="18" charset="0"/>
                <a:cs typeface="Times New Roman" pitchFamily="18" charset="0"/>
              </a:rPr>
              <a:t>一、问题描述</a:t>
            </a:r>
            <a:endParaRPr lang="en-US" altLang="zh-CN" dirty="0">
              <a:latin typeface="Times New Roman" pitchFamily="18" charset="0"/>
              <a:cs typeface="Times New Roman" pitchFamily="18" charset="0"/>
            </a:endParaRPr>
          </a:p>
          <a:p>
            <a:pPr eaLnBrk="1" hangingPunct="1">
              <a:spcBef>
                <a:spcPct val="0"/>
              </a:spcBef>
              <a:buClrTx/>
              <a:buFont typeface="Arial" pitchFamily="34" charset="0"/>
              <a:buNone/>
            </a:pPr>
            <a:r>
              <a:rPr lang="zh-CN" altLang="en-US" dirty="0">
                <a:latin typeface="Times New Roman" pitchFamily="18" charset="0"/>
                <a:cs typeface="Times New Roman" pitchFamily="18" charset="0"/>
              </a:rPr>
              <a:t>        八皇后问题是十九世纪著名的数学家高斯于</a:t>
            </a:r>
            <a:r>
              <a:rPr lang="en-US" altLang="zh-CN" dirty="0">
                <a:latin typeface="Times New Roman" pitchFamily="18" charset="0"/>
                <a:cs typeface="Times New Roman" pitchFamily="18" charset="0"/>
              </a:rPr>
              <a:t>1850</a:t>
            </a:r>
            <a:r>
              <a:rPr lang="zh-CN" altLang="en-US" dirty="0">
                <a:latin typeface="Times New Roman" pitchFamily="18" charset="0"/>
                <a:cs typeface="Times New Roman" pitchFamily="18" charset="0"/>
              </a:rPr>
              <a:t>年提出的。问题是：在</a:t>
            </a:r>
            <a:r>
              <a:rPr lang="en-US" altLang="zh-CN" dirty="0">
                <a:latin typeface="Times New Roman" pitchFamily="18" charset="0"/>
                <a:cs typeface="Times New Roman" pitchFamily="18" charset="0"/>
              </a:rPr>
              <a:t>8×8</a:t>
            </a:r>
            <a:r>
              <a:rPr lang="zh-CN" altLang="en-US" dirty="0">
                <a:latin typeface="Times New Roman" pitchFamily="18" charset="0"/>
                <a:cs typeface="Times New Roman" pitchFamily="18" charset="0"/>
              </a:rPr>
              <a:t>的棋盘上摆放八个皇后，使其不能互相攻击，即任意两个皇后都不能处于同一行、同一列或同一斜线上。可以把八皇后问题扩展到</a:t>
            </a:r>
            <a:r>
              <a:rPr lang="en-US" altLang="zh-CN" dirty="0">
                <a:latin typeface="Times New Roman" pitchFamily="18" charset="0"/>
                <a:cs typeface="Times New Roman" pitchFamily="18" charset="0"/>
              </a:rPr>
              <a:t>n</a:t>
            </a:r>
            <a:r>
              <a:rPr lang="zh-CN" altLang="en-US" dirty="0">
                <a:latin typeface="Times New Roman" pitchFamily="18" charset="0"/>
                <a:cs typeface="Times New Roman" pitchFamily="18" charset="0"/>
              </a:rPr>
              <a:t>皇后问题，即在</a:t>
            </a:r>
            <a:r>
              <a:rPr lang="en-US" altLang="zh-CN" dirty="0" err="1">
                <a:latin typeface="Times New Roman" pitchFamily="18" charset="0"/>
                <a:cs typeface="Times New Roman" pitchFamily="18" charset="0"/>
              </a:rPr>
              <a:t>n×n</a:t>
            </a:r>
            <a:r>
              <a:rPr lang="zh-CN" altLang="en-US" dirty="0">
                <a:latin typeface="Times New Roman" pitchFamily="18" charset="0"/>
                <a:cs typeface="Times New Roman" pitchFamily="18" charset="0"/>
              </a:rPr>
              <a:t>的棋盘上摆放</a:t>
            </a:r>
            <a:r>
              <a:rPr lang="en-US" altLang="zh-CN" dirty="0">
                <a:latin typeface="Times New Roman" pitchFamily="18" charset="0"/>
                <a:cs typeface="Times New Roman" pitchFamily="18" charset="0"/>
              </a:rPr>
              <a:t>n</a:t>
            </a:r>
            <a:r>
              <a:rPr lang="zh-CN" altLang="en-US" dirty="0">
                <a:latin typeface="Times New Roman" pitchFamily="18" charset="0"/>
                <a:cs typeface="Times New Roman" pitchFamily="18" charset="0"/>
              </a:rPr>
              <a:t>个皇后，使任意两个皇后都不能处于同一行、同一列或同一斜线上。</a:t>
            </a:r>
          </a:p>
        </p:txBody>
      </p:sp>
      <p:grpSp>
        <p:nvGrpSpPr>
          <p:cNvPr id="20484" name="Group 38"/>
          <p:cNvGrpSpPr>
            <a:grpSpLocks/>
          </p:cNvGrpSpPr>
          <p:nvPr/>
        </p:nvGrpSpPr>
        <p:grpSpPr bwMode="auto">
          <a:xfrm>
            <a:off x="2151875" y="3449343"/>
            <a:ext cx="4033527" cy="3019063"/>
            <a:chOff x="1282" y="1709"/>
            <a:chExt cx="2886" cy="2653"/>
          </a:xfrm>
        </p:grpSpPr>
        <p:sp>
          <p:nvSpPr>
            <p:cNvPr id="20485" name="Rectangle 6"/>
            <p:cNvSpPr>
              <a:spLocks noChangeArrowheads="1"/>
            </p:cNvSpPr>
            <p:nvPr/>
          </p:nvSpPr>
          <p:spPr bwMode="auto">
            <a:xfrm>
              <a:off x="1617" y="1728"/>
              <a:ext cx="2544" cy="2208"/>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endParaRPr lang="zh-CN" altLang="en-US" sz="1600" b="0">
                <a:latin typeface="Arial" pitchFamily="34" charset="0"/>
                <a:ea typeface="华文隶书" pitchFamily="2" charset="-122"/>
              </a:endParaRPr>
            </a:p>
          </p:txBody>
        </p:sp>
        <p:sp>
          <p:nvSpPr>
            <p:cNvPr id="20486" name="Line 7"/>
            <p:cNvSpPr>
              <a:spLocks noChangeShapeType="1"/>
            </p:cNvSpPr>
            <p:nvPr/>
          </p:nvSpPr>
          <p:spPr bwMode="auto">
            <a:xfrm flipV="1">
              <a:off x="1616" y="2864"/>
              <a:ext cx="25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87" name="Line 8"/>
            <p:cNvSpPr>
              <a:spLocks noChangeShapeType="1"/>
            </p:cNvSpPr>
            <p:nvPr/>
          </p:nvSpPr>
          <p:spPr bwMode="auto">
            <a:xfrm>
              <a:off x="2888" y="1732"/>
              <a:ext cx="0" cy="220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88" name="Line 9"/>
            <p:cNvSpPr>
              <a:spLocks noChangeShapeType="1"/>
            </p:cNvSpPr>
            <p:nvPr/>
          </p:nvSpPr>
          <p:spPr bwMode="auto">
            <a:xfrm flipV="1">
              <a:off x="1621" y="3152"/>
              <a:ext cx="25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89" name="Line 10"/>
            <p:cNvSpPr>
              <a:spLocks noChangeShapeType="1"/>
            </p:cNvSpPr>
            <p:nvPr/>
          </p:nvSpPr>
          <p:spPr bwMode="auto">
            <a:xfrm flipV="1">
              <a:off x="1619" y="3414"/>
              <a:ext cx="25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90" name="Line 11"/>
            <p:cNvSpPr>
              <a:spLocks noChangeShapeType="1"/>
            </p:cNvSpPr>
            <p:nvPr/>
          </p:nvSpPr>
          <p:spPr bwMode="auto">
            <a:xfrm flipV="1">
              <a:off x="1621" y="3677"/>
              <a:ext cx="25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91" name="Line 12"/>
            <p:cNvSpPr>
              <a:spLocks noChangeShapeType="1"/>
            </p:cNvSpPr>
            <p:nvPr/>
          </p:nvSpPr>
          <p:spPr bwMode="auto">
            <a:xfrm flipV="1">
              <a:off x="1620" y="2604"/>
              <a:ext cx="25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92" name="Line 13"/>
            <p:cNvSpPr>
              <a:spLocks noChangeShapeType="1"/>
            </p:cNvSpPr>
            <p:nvPr/>
          </p:nvSpPr>
          <p:spPr bwMode="auto">
            <a:xfrm flipV="1">
              <a:off x="1624" y="2048"/>
              <a:ext cx="25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93" name="Line 14"/>
            <p:cNvSpPr>
              <a:spLocks noChangeShapeType="1"/>
            </p:cNvSpPr>
            <p:nvPr/>
          </p:nvSpPr>
          <p:spPr bwMode="auto">
            <a:xfrm flipV="1">
              <a:off x="1624" y="2336"/>
              <a:ext cx="25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94" name="Line 15"/>
            <p:cNvSpPr>
              <a:spLocks noChangeShapeType="1"/>
            </p:cNvSpPr>
            <p:nvPr/>
          </p:nvSpPr>
          <p:spPr bwMode="auto">
            <a:xfrm>
              <a:off x="1918" y="1724"/>
              <a:ext cx="0" cy="220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95" name="Line 16"/>
            <p:cNvSpPr>
              <a:spLocks noChangeShapeType="1"/>
            </p:cNvSpPr>
            <p:nvPr/>
          </p:nvSpPr>
          <p:spPr bwMode="auto">
            <a:xfrm>
              <a:off x="2566" y="1727"/>
              <a:ext cx="0" cy="220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96" name="Line 17"/>
            <p:cNvSpPr>
              <a:spLocks noChangeShapeType="1"/>
            </p:cNvSpPr>
            <p:nvPr/>
          </p:nvSpPr>
          <p:spPr bwMode="auto">
            <a:xfrm>
              <a:off x="2256" y="1727"/>
              <a:ext cx="0" cy="220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97" name="Line 18"/>
            <p:cNvSpPr>
              <a:spLocks noChangeShapeType="1"/>
            </p:cNvSpPr>
            <p:nvPr/>
          </p:nvSpPr>
          <p:spPr bwMode="auto">
            <a:xfrm>
              <a:off x="3184" y="1730"/>
              <a:ext cx="0" cy="220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98" name="Line 19"/>
            <p:cNvSpPr>
              <a:spLocks noChangeShapeType="1"/>
            </p:cNvSpPr>
            <p:nvPr/>
          </p:nvSpPr>
          <p:spPr bwMode="auto">
            <a:xfrm>
              <a:off x="3832" y="1729"/>
              <a:ext cx="0" cy="220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99" name="Line 20"/>
            <p:cNvSpPr>
              <a:spLocks noChangeShapeType="1"/>
            </p:cNvSpPr>
            <p:nvPr/>
          </p:nvSpPr>
          <p:spPr bwMode="auto">
            <a:xfrm>
              <a:off x="3507" y="1729"/>
              <a:ext cx="0" cy="220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00" name="Text Box 21"/>
            <p:cNvSpPr txBox="1">
              <a:spLocks noChangeArrowheads="1"/>
            </p:cNvSpPr>
            <p:nvPr/>
          </p:nvSpPr>
          <p:spPr bwMode="auto">
            <a:xfrm>
              <a:off x="1591" y="3956"/>
              <a:ext cx="2577"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kumimoji="1" lang="ja-JP" altLang="en-US" b="0" dirty="0">
                  <a:latin typeface="Verdana" pitchFamily="34" charset="0"/>
                  <a:ea typeface="黑体" pitchFamily="49" charset="-122"/>
                </a:rPr>
                <a:t>1  2   3  4   5  6  7   8</a:t>
              </a:r>
            </a:p>
          </p:txBody>
        </p:sp>
        <p:sp>
          <p:nvSpPr>
            <p:cNvPr id="20501" name="Text Box 22"/>
            <p:cNvSpPr txBox="1">
              <a:spLocks noChangeArrowheads="1"/>
            </p:cNvSpPr>
            <p:nvPr/>
          </p:nvSpPr>
          <p:spPr bwMode="auto">
            <a:xfrm>
              <a:off x="1302" y="1728"/>
              <a:ext cx="2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kumimoji="1" lang="ja-JP" altLang="en-US" b="0">
                  <a:latin typeface="Verdana" pitchFamily="34" charset="0"/>
                  <a:ea typeface="黑体" pitchFamily="49" charset="-122"/>
                </a:rPr>
                <a:t>1</a:t>
              </a:r>
            </a:p>
          </p:txBody>
        </p:sp>
        <p:sp>
          <p:nvSpPr>
            <p:cNvPr id="20502" name="Text Box 23"/>
            <p:cNvSpPr txBox="1">
              <a:spLocks noChangeArrowheads="1"/>
            </p:cNvSpPr>
            <p:nvPr/>
          </p:nvSpPr>
          <p:spPr bwMode="auto">
            <a:xfrm>
              <a:off x="1302" y="2028"/>
              <a:ext cx="2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kumimoji="1" lang="ja-JP" altLang="en-US" b="0">
                  <a:latin typeface="Verdana" pitchFamily="34" charset="0"/>
                  <a:ea typeface="黑体" pitchFamily="49" charset="-122"/>
                </a:rPr>
                <a:t>2</a:t>
              </a:r>
            </a:p>
          </p:txBody>
        </p:sp>
        <p:sp>
          <p:nvSpPr>
            <p:cNvPr id="20503" name="Text Box 24"/>
            <p:cNvSpPr txBox="1">
              <a:spLocks noChangeArrowheads="1"/>
            </p:cNvSpPr>
            <p:nvPr/>
          </p:nvSpPr>
          <p:spPr bwMode="auto">
            <a:xfrm>
              <a:off x="1298" y="2312"/>
              <a:ext cx="2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kumimoji="1" lang="ja-JP" altLang="en-US" b="0">
                  <a:latin typeface="Verdana" pitchFamily="34" charset="0"/>
                  <a:ea typeface="黑体" pitchFamily="49" charset="-122"/>
                </a:rPr>
                <a:t>3</a:t>
              </a:r>
            </a:p>
          </p:txBody>
        </p:sp>
        <p:sp>
          <p:nvSpPr>
            <p:cNvPr id="20504" name="Text Box 25"/>
            <p:cNvSpPr txBox="1">
              <a:spLocks noChangeArrowheads="1"/>
            </p:cNvSpPr>
            <p:nvPr/>
          </p:nvSpPr>
          <p:spPr bwMode="auto">
            <a:xfrm>
              <a:off x="1290" y="2588"/>
              <a:ext cx="2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kumimoji="1" lang="ja-JP" altLang="en-US" b="0">
                  <a:latin typeface="Verdana" pitchFamily="34" charset="0"/>
                  <a:ea typeface="黑体" pitchFamily="49" charset="-122"/>
                </a:rPr>
                <a:t>4</a:t>
              </a:r>
            </a:p>
          </p:txBody>
        </p:sp>
        <p:sp>
          <p:nvSpPr>
            <p:cNvPr id="20505" name="Text Box 26"/>
            <p:cNvSpPr txBox="1">
              <a:spLocks noChangeArrowheads="1"/>
            </p:cNvSpPr>
            <p:nvPr/>
          </p:nvSpPr>
          <p:spPr bwMode="auto">
            <a:xfrm>
              <a:off x="1286" y="2848"/>
              <a:ext cx="2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kumimoji="1" lang="ja-JP" altLang="en-US" b="0">
                  <a:latin typeface="Verdana" pitchFamily="34" charset="0"/>
                  <a:ea typeface="黑体" pitchFamily="49" charset="-122"/>
                </a:rPr>
                <a:t>5</a:t>
              </a:r>
            </a:p>
          </p:txBody>
        </p:sp>
        <p:sp>
          <p:nvSpPr>
            <p:cNvPr id="20506" name="Text Box 27"/>
            <p:cNvSpPr txBox="1">
              <a:spLocks noChangeArrowheads="1"/>
            </p:cNvSpPr>
            <p:nvPr/>
          </p:nvSpPr>
          <p:spPr bwMode="auto">
            <a:xfrm>
              <a:off x="1286" y="3152"/>
              <a:ext cx="2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kumimoji="1" lang="ja-JP" altLang="en-US" b="0">
                  <a:latin typeface="Verdana" pitchFamily="34" charset="0"/>
                  <a:ea typeface="黑体" pitchFamily="49" charset="-122"/>
                </a:rPr>
                <a:t>6</a:t>
              </a:r>
            </a:p>
          </p:txBody>
        </p:sp>
        <p:sp>
          <p:nvSpPr>
            <p:cNvPr id="20507" name="Text Box 28"/>
            <p:cNvSpPr txBox="1">
              <a:spLocks noChangeArrowheads="1"/>
            </p:cNvSpPr>
            <p:nvPr/>
          </p:nvSpPr>
          <p:spPr bwMode="auto">
            <a:xfrm>
              <a:off x="1282" y="3392"/>
              <a:ext cx="2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kumimoji="1" lang="ja-JP" altLang="en-US" b="0">
                  <a:latin typeface="Verdana" pitchFamily="34" charset="0"/>
                  <a:ea typeface="黑体" pitchFamily="49" charset="-122"/>
                </a:rPr>
                <a:t>7</a:t>
              </a:r>
            </a:p>
          </p:txBody>
        </p:sp>
        <p:sp>
          <p:nvSpPr>
            <p:cNvPr id="20508" name="Text Box 29"/>
            <p:cNvSpPr txBox="1">
              <a:spLocks noChangeArrowheads="1"/>
            </p:cNvSpPr>
            <p:nvPr/>
          </p:nvSpPr>
          <p:spPr bwMode="auto">
            <a:xfrm>
              <a:off x="1282" y="3652"/>
              <a:ext cx="2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kumimoji="1" lang="ja-JP" altLang="en-US" b="0">
                  <a:latin typeface="Verdana" pitchFamily="34" charset="0"/>
                  <a:ea typeface="黑体" pitchFamily="49" charset="-122"/>
                </a:rPr>
                <a:t>8</a:t>
              </a:r>
            </a:p>
          </p:txBody>
        </p:sp>
        <p:sp>
          <p:nvSpPr>
            <p:cNvPr id="20509" name="Text Box 30"/>
            <p:cNvSpPr txBox="1">
              <a:spLocks noChangeArrowheads="1"/>
            </p:cNvSpPr>
            <p:nvPr/>
          </p:nvSpPr>
          <p:spPr bwMode="auto">
            <a:xfrm>
              <a:off x="3206" y="1997"/>
              <a:ext cx="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kumimoji="1" lang="en-US" altLang="ja-JP" b="0" dirty="0">
                  <a:latin typeface="Verdana" pitchFamily="34" charset="0"/>
                  <a:ea typeface="黑体" pitchFamily="49" charset="-122"/>
                </a:rPr>
                <a:t>Q</a:t>
              </a:r>
            </a:p>
          </p:txBody>
        </p:sp>
        <p:sp>
          <p:nvSpPr>
            <p:cNvPr id="20510" name="Text Box 31"/>
            <p:cNvSpPr txBox="1">
              <a:spLocks noChangeArrowheads="1"/>
            </p:cNvSpPr>
            <p:nvPr/>
          </p:nvSpPr>
          <p:spPr bwMode="auto">
            <a:xfrm>
              <a:off x="3832" y="2283"/>
              <a:ext cx="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kumimoji="1" lang="en-US" altLang="ja-JP" b="0" dirty="0">
                  <a:latin typeface="Verdana" pitchFamily="34" charset="0"/>
                  <a:ea typeface="黑体" pitchFamily="49" charset="-122"/>
                </a:rPr>
                <a:t>Q</a:t>
              </a:r>
            </a:p>
          </p:txBody>
        </p:sp>
        <p:sp>
          <p:nvSpPr>
            <p:cNvPr id="20511" name="Text Box 32"/>
            <p:cNvSpPr txBox="1">
              <a:spLocks noChangeArrowheads="1"/>
            </p:cNvSpPr>
            <p:nvPr/>
          </p:nvSpPr>
          <p:spPr bwMode="auto">
            <a:xfrm>
              <a:off x="1989" y="2540"/>
              <a:ext cx="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kumimoji="1" lang="en-US" altLang="ja-JP" b="0" dirty="0">
                  <a:latin typeface="Verdana" pitchFamily="34" charset="0"/>
                  <a:ea typeface="黑体" pitchFamily="49" charset="-122"/>
                </a:rPr>
                <a:t>Q</a:t>
              </a:r>
            </a:p>
          </p:txBody>
        </p:sp>
        <p:sp>
          <p:nvSpPr>
            <p:cNvPr id="20512" name="Text Box 33"/>
            <p:cNvSpPr txBox="1">
              <a:spLocks noChangeArrowheads="1"/>
            </p:cNvSpPr>
            <p:nvPr/>
          </p:nvSpPr>
          <p:spPr bwMode="auto">
            <a:xfrm>
              <a:off x="3534" y="2823"/>
              <a:ext cx="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kumimoji="1" lang="en-US" altLang="ja-JP" b="0" dirty="0">
                  <a:latin typeface="Verdana" pitchFamily="34" charset="0"/>
                  <a:ea typeface="黑体" pitchFamily="49" charset="-122"/>
                </a:rPr>
                <a:t>Q</a:t>
              </a:r>
            </a:p>
          </p:txBody>
        </p:sp>
        <p:sp>
          <p:nvSpPr>
            <p:cNvPr id="20513" name="Text Box 34"/>
            <p:cNvSpPr txBox="1">
              <a:spLocks noChangeArrowheads="1"/>
            </p:cNvSpPr>
            <p:nvPr/>
          </p:nvSpPr>
          <p:spPr bwMode="auto">
            <a:xfrm>
              <a:off x="2256" y="3362"/>
              <a:ext cx="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kumimoji="1" lang="en-US" altLang="ja-JP" b="0" dirty="0">
                  <a:latin typeface="Verdana" pitchFamily="34" charset="0"/>
                  <a:ea typeface="黑体" pitchFamily="49" charset="-122"/>
                </a:rPr>
                <a:t>Q</a:t>
              </a:r>
            </a:p>
          </p:txBody>
        </p:sp>
        <p:sp>
          <p:nvSpPr>
            <p:cNvPr id="20514" name="Text Box 35"/>
            <p:cNvSpPr txBox="1">
              <a:spLocks noChangeArrowheads="1"/>
            </p:cNvSpPr>
            <p:nvPr/>
          </p:nvSpPr>
          <p:spPr bwMode="auto">
            <a:xfrm>
              <a:off x="1621" y="3096"/>
              <a:ext cx="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kumimoji="1" lang="en-US" altLang="ja-JP" b="0" dirty="0">
                  <a:latin typeface="Verdana" pitchFamily="34" charset="0"/>
                  <a:ea typeface="黑体" pitchFamily="49" charset="-122"/>
                </a:rPr>
                <a:t>Q</a:t>
              </a:r>
            </a:p>
          </p:txBody>
        </p:sp>
        <p:sp>
          <p:nvSpPr>
            <p:cNvPr id="20515" name="Text Box 36"/>
            <p:cNvSpPr txBox="1">
              <a:spLocks noChangeArrowheads="1"/>
            </p:cNvSpPr>
            <p:nvPr/>
          </p:nvSpPr>
          <p:spPr bwMode="auto">
            <a:xfrm>
              <a:off x="2888" y="3589"/>
              <a:ext cx="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kumimoji="1" lang="en-US" altLang="ja-JP" b="0" dirty="0">
                  <a:latin typeface="Verdana" pitchFamily="34" charset="0"/>
                  <a:ea typeface="黑体" pitchFamily="49" charset="-122"/>
                </a:rPr>
                <a:t>Q</a:t>
              </a:r>
            </a:p>
          </p:txBody>
        </p:sp>
        <p:sp>
          <p:nvSpPr>
            <p:cNvPr id="20516" name="Text Box 37"/>
            <p:cNvSpPr txBox="1">
              <a:spLocks noChangeArrowheads="1"/>
            </p:cNvSpPr>
            <p:nvPr/>
          </p:nvSpPr>
          <p:spPr bwMode="auto">
            <a:xfrm>
              <a:off x="2566" y="1709"/>
              <a:ext cx="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kumimoji="1" lang="en-US" altLang="ja-JP" b="0" dirty="0">
                  <a:latin typeface="Verdana" pitchFamily="34" charset="0"/>
                  <a:ea typeface="黑体" pitchFamily="49" charset="-122"/>
                </a:rPr>
                <a:t>Q</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文本占位符 137218"/>
          <p:cNvSpPr>
            <a:spLocks noGrp="1"/>
          </p:cNvSpPr>
          <p:nvPr>
            <p:ph type="body" idx="1"/>
          </p:nvPr>
        </p:nvSpPr>
        <p:spPr>
          <a:xfrm>
            <a:off x="395288" y="476250"/>
            <a:ext cx="7921625" cy="6381750"/>
          </a:xfrm>
          <a:ln/>
        </p:spPr>
        <p:txBody>
          <a:bodyPr/>
          <a:lstStyle/>
          <a:p>
            <a:pPr>
              <a:lnSpc>
                <a:spcPct val="80000"/>
              </a:lnSpc>
              <a:buNone/>
            </a:pPr>
            <a:r>
              <a:rPr lang="en-US" altLang="zh-CN" sz="2000" b="1" dirty="0"/>
              <a:t>void </a:t>
            </a:r>
            <a:r>
              <a:rPr kumimoji="1" lang="en-US" altLang="zh-CN" sz="2000" b="1" dirty="0">
                <a:latin typeface="Times New Roman" pitchFamily="18" charset="0"/>
                <a:ea typeface="华文隶书" pitchFamily="2" charset="-122"/>
                <a:cs typeface="Times New Roman" pitchFamily="18" charset="0"/>
              </a:rPr>
              <a:t>Traveling&lt;Type&gt;::Backtrack(int </a:t>
            </a:r>
            <a:r>
              <a:rPr kumimoji="1" lang="en-US" altLang="zh-CN" sz="2000" b="1" dirty="0" err="1">
                <a:latin typeface="Times New Roman" pitchFamily="18" charset="0"/>
                <a:ea typeface="华文隶书" pitchFamily="2" charset="-122"/>
                <a:cs typeface="Times New Roman" pitchFamily="18" charset="0"/>
              </a:rPr>
              <a:t>i</a:t>
            </a:r>
            <a:r>
              <a:rPr kumimoji="1" lang="en-US" altLang="zh-CN" sz="2000" b="1" dirty="0">
                <a:latin typeface="Times New Roman" pitchFamily="18" charset="0"/>
                <a:ea typeface="华文隶书" pitchFamily="2" charset="-122"/>
                <a:cs typeface="Times New Roman" pitchFamily="18" charset="0"/>
              </a:rPr>
              <a:t>)  </a:t>
            </a:r>
            <a:r>
              <a:rPr lang="en-US" altLang="zh-CN" sz="2000" b="1" dirty="0"/>
              <a:t>// </a:t>
            </a:r>
            <a:r>
              <a:rPr lang="zh-CN" altLang="en-US" sz="2000" b="1" dirty="0"/>
              <a:t>旅行商问题的回溯算法</a:t>
            </a:r>
          </a:p>
          <a:p>
            <a:pPr>
              <a:lnSpc>
                <a:spcPct val="80000"/>
              </a:lnSpc>
              <a:buNone/>
            </a:pPr>
            <a:r>
              <a:rPr lang="en-US" altLang="zh-CN" sz="2000" b="1" dirty="0"/>
              <a:t>{	if (</a:t>
            </a:r>
            <a:r>
              <a:rPr lang="en-US" altLang="zh-CN" sz="2000" b="1" dirty="0" err="1"/>
              <a:t>i</a:t>
            </a:r>
            <a:r>
              <a:rPr lang="en-US" altLang="zh-CN" sz="2000" b="1" dirty="0"/>
              <a:t> == n)</a:t>
            </a:r>
          </a:p>
          <a:p>
            <a:pPr>
              <a:lnSpc>
                <a:spcPct val="80000"/>
              </a:lnSpc>
              <a:buNone/>
            </a:pPr>
            <a:r>
              <a:rPr lang="en-US" altLang="zh-CN" sz="2000" b="1" dirty="0"/>
              <a:t>     {// </a:t>
            </a:r>
            <a:r>
              <a:rPr lang="zh-CN" altLang="en-US" sz="2000" b="1" dirty="0"/>
              <a:t>位于一个叶子的父节点 通过增加两条边来完成旅行</a:t>
            </a:r>
          </a:p>
          <a:p>
            <a:pPr>
              <a:lnSpc>
                <a:spcPct val="80000"/>
              </a:lnSpc>
              <a:buNone/>
            </a:pPr>
            <a:r>
              <a:rPr lang="zh-CN" altLang="en-US" sz="2000" b="1" dirty="0"/>
              <a:t>		</a:t>
            </a:r>
            <a:r>
              <a:rPr lang="en-US" altLang="zh-CN" sz="2000" b="1" dirty="0"/>
              <a:t>if (a[x[n-1]][x[n]] != </a:t>
            </a:r>
            <a:r>
              <a:rPr lang="en-US" altLang="zh-CN" sz="2000" b="1" dirty="0" err="1"/>
              <a:t>NoEdge</a:t>
            </a:r>
            <a:r>
              <a:rPr lang="en-US" altLang="zh-CN" sz="2000" b="1" dirty="0"/>
              <a:t> &amp;&amp;a[x[n]][1] != </a:t>
            </a:r>
            <a:r>
              <a:rPr lang="en-US" altLang="zh-CN" sz="2000" b="1" dirty="0" err="1"/>
              <a:t>NoEdge</a:t>
            </a:r>
            <a:r>
              <a:rPr lang="en-US" altLang="zh-CN" sz="2000" b="1" dirty="0"/>
              <a:t> &amp;&amp;</a:t>
            </a:r>
          </a:p>
          <a:p>
            <a:pPr>
              <a:lnSpc>
                <a:spcPct val="80000"/>
              </a:lnSpc>
              <a:buNone/>
            </a:pPr>
            <a:r>
              <a:rPr lang="en-US" altLang="zh-CN" sz="2000" b="1" dirty="0"/>
              <a:t>		    (cc + a[x[n-1]][x[n]] + a[x[n]][1] &lt; </a:t>
            </a:r>
            <a:r>
              <a:rPr lang="en-US" altLang="zh-CN" sz="2000" b="1" dirty="0" err="1"/>
              <a:t>bestc</a:t>
            </a:r>
            <a:r>
              <a:rPr lang="en-US" altLang="zh-CN" sz="2000" b="1" dirty="0"/>
              <a:t> ||</a:t>
            </a:r>
            <a:r>
              <a:rPr lang="en-US" altLang="zh-CN" sz="2000" b="1" dirty="0" err="1"/>
              <a:t>bestc</a:t>
            </a:r>
            <a:r>
              <a:rPr lang="en-US" altLang="zh-CN" sz="2000" b="1" dirty="0"/>
              <a:t> == </a:t>
            </a:r>
            <a:r>
              <a:rPr lang="en-US" altLang="zh-CN" sz="2000" b="1" dirty="0" err="1"/>
              <a:t>NoEdge</a:t>
            </a:r>
            <a:r>
              <a:rPr lang="en-US" altLang="zh-CN" sz="2000" b="1" dirty="0"/>
              <a:t>)) </a:t>
            </a:r>
          </a:p>
          <a:p>
            <a:pPr>
              <a:lnSpc>
                <a:spcPct val="80000"/>
              </a:lnSpc>
              <a:buNone/>
            </a:pPr>
            <a:r>
              <a:rPr lang="en-US" altLang="zh-CN" sz="2000" b="1" dirty="0"/>
              <a:t>		{// </a:t>
            </a:r>
            <a:r>
              <a:rPr lang="zh-CN" altLang="en-US" sz="2000" b="1" dirty="0"/>
              <a:t>找到更优的旅行路径</a:t>
            </a:r>
          </a:p>
          <a:p>
            <a:pPr>
              <a:lnSpc>
                <a:spcPct val="80000"/>
              </a:lnSpc>
              <a:buNone/>
            </a:pPr>
            <a:r>
              <a:rPr lang="zh-CN" altLang="en-US" sz="2000" b="1" dirty="0"/>
              <a:t>			</a:t>
            </a:r>
            <a:r>
              <a:rPr lang="en-US" altLang="zh-CN" sz="2000" b="1" dirty="0"/>
              <a:t>for (int j = 1; j &lt;= n; </a:t>
            </a:r>
            <a:r>
              <a:rPr lang="en-US" altLang="zh-CN" sz="2000" b="1" dirty="0" err="1"/>
              <a:t>j++</a:t>
            </a:r>
            <a:r>
              <a:rPr lang="en-US" altLang="zh-CN" sz="2000" b="1" dirty="0"/>
              <a:t>)		</a:t>
            </a:r>
            <a:r>
              <a:rPr lang="en-US" altLang="zh-CN" sz="2000" b="1" dirty="0" err="1"/>
              <a:t>bestx</a:t>
            </a:r>
            <a:r>
              <a:rPr lang="en-US" altLang="zh-CN" sz="2000" b="1" dirty="0"/>
              <a:t>[j] = x[j];</a:t>
            </a:r>
          </a:p>
          <a:p>
            <a:pPr>
              <a:lnSpc>
                <a:spcPct val="80000"/>
              </a:lnSpc>
              <a:buNone/>
            </a:pPr>
            <a:r>
              <a:rPr lang="en-US" altLang="zh-CN" sz="2000" b="1" dirty="0"/>
              <a:t>			</a:t>
            </a:r>
            <a:r>
              <a:rPr lang="en-US" altLang="zh-CN" sz="2000" b="1" dirty="0" err="1"/>
              <a:t>bestc</a:t>
            </a:r>
            <a:r>
              <a:rPr lang="en-US" altLang="zh-CN" sz="2000" b="1" dirty="0"/>
              <a:t> = cc + a[x[n-1]][x[n]] + a[x[n]][1];</a:t>
            </a:r>
          </a:p>
          <a:p>
            <a:pPr>
              <a:lnSpc>
                <a:spcPct val="80000"/>
              </a:lnSpc>
              <a:buNone/>
            </a:pPr>
            <a:r>
              <a:rPr lang="en-US" altLang="zh-CN" sz="2000" b="1" dirty="0"/>
              <a:t>		}</a:t>
            </a:r>
          </a:p>
          <a:p>
            <a:pPr>
              <a:lnSpc>
                <a:spcPct val="80000"/>
              </a:lnSpc>
              <a:buNone/>
            </a:pPr>
            <a:r>
              <a:rPr lang="en-US" altLang="zh-CN" sz="2000" b="1" dirty="0"/>
              <a:t>	}	</a:t>
            </a:r>
          </a:p>
          <a:p>
            <a:pPr>
              <a:lnSpc>
                <a:spcPct val="80000"/>
              </a:lnSpc>
              <a:buNone/>
            </a:pPr>
            <a:r>
              <a:rPr lang="en-US" altLang="zh-CN" sz="2000" b="1" dirty="0"/>
              <a:t>	else// </a:t>
            </a:r>
            <a:r>
              <a:rPr lang="zh-CN" altLang="en-US" sz="2000" b="1" dirty="0"/>
              <a:t>尝试子树</a:t>
            </a:r>
          </a:p>
          <a:p>
            <a:pPr>
              <a:lnSpc>
                <a:spcPct val="80000"/>
              </a:lnSpc>
              <a:buNone/>
            </a:pPr>
            <a:r>
              <a:rPr lang="zh-CN" altLang="en-US" sz="2000" b="1" dirty="0"/>
              <a:t>    </a:t>
            </a:r>
            <a:r>
              <a:rPr lang="en-US" altLang="zh-CN" sz="2000" b="1" dirty="0"/>
              <a:t>{	for (int j = i; j &lt;= n; j++) / /</a:t>
            </a:r>
            <a:r>
              <a:rPr lang="zh-CN" altLang="en-US" sz="2000" b="1" dirty="0"/>
              <a:t>能移动到子树</a:t>
            </a:r>
            <a:r>
              <a:rPr lang="en-US" altLang="zh-CN" sz="2000" b="1" dirty="0"/>
              <a:t>x [ j ]</a:t>
            </a:r>
            <a:r>
              <a:rPr lang="zh-CN" altLang="en-US" sz="2000" b="1" dirty="0"/>
              <a:t>吗</a:t>
            </a:r>
            <a:r>
              <a:rPr lang="en-US" altLang="zh-CN" sz="2000" b="1" dirty="0"/>
              <a:t>?</a:t>
            </a:r>
          </a:p>
          <a:p>
            <a:pPr>
              <a:lnSpc>
                <a:spcPct val="80000"/>
              </a:lnSpc>
              <a:buNone/>
            </a:pPr>
            <a:r>
              <a:rPr lang="en-US" altLang="zh-CN" sz="2000" b="1" dirty="0"/>
              <a:t>		     if (a[x[i-1]][x[j]] != </a:t>
            </a:r>
            <a:r>
              <a:rPr lang="en-US" altLang="zh-CN" sz="2000" b="1" dirty="0" err="1"/>
              <a:t>NoEdge</a:t>
            </a:r>
            <a:r>
              <a:rPr lang="en-US" altLang="zh-CN" sz="2000" b="1" dirty="0"/>
              <a:t> &amp;&amp;(cc + a[x[i-1]][x[</a:t>
            </a:r>
            <a:r>
              <a:rPr lang="en-US" altLang="zh-CN" sz="2000" b="1" dirty="0" err="1"/>
              <a:t>i</a:t>
            </a:r>
            <a:r>
              <a:rPr lang="en-US" altLang="zh-CN" sz="2000" b="1" dirty="0"/>
              <a:t>]] &lt; </a:t>
            </a:r>
            <a:r>
              <a:rPr lang="en-US" altLang="zh-CN" sz="2000" b="1" dirty="0" err="1"/>
              <a:t>bestc</a:t>
            </a:r>
            <a:r>
              <a:rPr lang="en-US" altLang="zh-CN" sz="2000" b="1" dirty="0"/>
              <a:t> ||</a:t>
            </a:r>
          </a:p>
          <a:p>
            <a:pPr>
              <a:lnSpc>
                <a:spcPct val="80000"/>
              </a:lnSpc>
              <a:buNone/>
            </a:pPr>
            <a:r>
              <a:rPr lang="en-US" altLang="zh-CN" sz="2000" b="1" dirty="0"/>
              <a:t>			</a:t>
            </a:r>
            <a:r>
              <a:rPr lang="en-US" altLang="zh-CN" sz="2000" b="1" dirty="0" err="1"/>
              <a:t>bestc</a:t>
            </a:r>
            <a:r>
              <a:rPr lang="en-US" altLang="zh-CN" sz="2000" b="1" dirty="0"/>
              <a:t> == </a:t>
            </a:r>
            <a:r>
              <a:rPr lang="en-US" altLang="zh-CN" sz="2000" b="1" dirty="0" err="1"/>
              <a:t>NoEdge</a:t>
            </a:r>
            <a:r>
              <a:rPr lang="en-US" altLang="zh-CN" sz="2000" b="1" dirty="0"/>
              <a:t>)) //</a:t>
            </a:r>
            <a:r>
              <a:rPr lang="zh-CN" altLang="en-US" sz="2000" b="1" dirty="0"/>
              <a:t>能搜索该子树</a:t>
            </a:r>
          </a:p>
          <a:p>
            <a:pPr>
              <a:lnSpc>
                <a:spcPct val="80000"/>
              </a:lnSpc>
              <a:buNone/>
            </a:pPr>
            <a:r>
              <a:rPr lang="zh-CN" altLang="en-US" sz="2000" b="1" dirty="0"/>
              <a:t>		    </a:t>
            </a:r>
            <a:r>
              <a:rPr lang="en-US" altLang="zh-CN" sz="2000" b="1" dirty="0"/>
              <a:t>{	Swap(x[</a:t>
            </a:r>
            <a:r>
              <a:rPr lang="en-US" altLang="zh-CN" sz="2000" b="1" dirty="0" err="1"/>
              <a:t>i</a:t>
            </a:r>
            <a:r>
              <a:rPr lang="en-US" altLang="zh-CN" sz="2000" b="1" dirty="0"/>
              <a:t>], x[j]);		cc += a[x[i-1]][x[</a:t>
            </a:r>
            <a:r>
              <a:rPr lang="en-US" altLang="zh-CN" sz="2000" b="1" dirty="0" err="1"/>
              <a:t>i</a:t>
            </a:r>
            <a:r>
              <a:rPr lang="en-US" altLang="zh-CN" sz="2000" b="1" dirty="0"/>
              <a:t>]];</a:t>
            </a:r>
          </a:p>
          <a:p>
            <a:pPr>
              <a:lnSpc>
                <a:spcPct val="80000"/>
              </a:lnSpc>
              <a:buNone/>
            </a:pPr>
            <a:r>
              <a:rPr lang="en-US" altLang="zh-CN" sz="2000" b="1" dirty="0"/>
              <a:t>			</a:t>
            </a:r>
            <a:r>
              <a:rPr kumimoji="1" lang="en-US" altLang="zh-CN" sz="2000" b="1" dirty="0">
                <a:latin typeface="Times New Roman" pitchFamily="18" charset="0"/>
                <a:ea typeface="华文隶书" pitchFamily="2" charset="-122"/>
                <a:cs typeface="Times New Roman" pitchFamily="18" charset="0"/>
              </a:rPr>
              <a:t> Backtrack</a:t>
            </a:r>
            <a:r>
              <a:rPr lang="en-US" altLang="zh-CN" sz="2000" b="1" dirty="0"/>
              <a:t>( </a:t>
            </a:r>
            <a:r>
              <a:rPr lang="en-US" altLang="zh-CN" sz="2000" b="1" dirty="0" err="1"/>
              <a:t>i</a:t>
            </a:r>
            <a:r>
              <a:rPr lang="en-US" altLang="zh-CN" sz="2000" b="1" dirty="0"/>
              <a:t> + 1 ) ;		cc -= a[x[i-1]][x[</a:t>
            </a:r>
            <a:r>
              <a:rPr lang="en-US" altLang="zh-CN" sz="2000" b="1" dirty="0" err="1"/>
              <a:t>i</a:t>
            </a:r>
            <a:r>
              <a:rPr lang="en-US" altLang="zh-CN" sz="2000" b="1" dirty="0"/>
              <a:t>]];</a:t>
            </a:r>
          </a:p>
          <a:p>
            <a:pPr>
              <a:lnSpc>
                <a:spcPct val="80000"/>
              </a:lnSpc>
              <a:buNone/>
            </a:pPr>
            <a:r>
              <a:rPr lang="en-US" altLang="zh-CN" sz="2000" b="1" dirty="0"/>
              <a:t>			Swap(x[</a:t>
            </a:r>
            <a:r>
              <a:rPr lang="en-US" altLang="zh-CN" sz="2000" b="1" dirty="0" err="1"/>
              <a:t>i</a:t>
            </a:r>
            <a:r>
              <a:rPr lang="en-US" altLang="zh-CN" sz="2000" b="1" dirty="0"/>
              <a:t>], x[j]);</a:t>
            </a:r>
          </a:p>
          <a:p>
            <a:pPr>
              <a:lnSpc>
                <a:spcPct val="80000"/>
              </a:lnSpc>
              <a:buNone/>
            </a:pPr>
            <a:r>
              <a:rPr lang="en-US" altLang="zh-CN" sz="2000" b="1" dirty="0"/>
              <a:t>		    }</a:t>
            </a:r>
          </a:p>
          <a:p>
            <a:pPr>
              <a:lnSpc>
                <a:spcPct val="80000"/>
              </a:lnSpc>
              <a:buNone/>
            </a:pPr>
            <a:r>
              <a:rPr lang="en-US" altLang="zh-CN" sz="2000" b="1" dirty="0"/>
              <a:t>	}</a:t>
            </a:r>
          </a:p>
          <a:p>
            <a:pPr>
              <a:lnSpc>
                <a:spcPct val="80000"/>
              </a:lnSpc>
              <a:buNone/>
            </a:pPr>
            <a:r>
              <a:rPr lang="en-US" altLang="zh-CN" sz="2000" b="1" dirty="0"/>
              <a:t>}</a:t>
            </a:r>
          </a:p>
        </p:txBody>
      </p:sp>
      <p:sp>
        <p:nvSpPr>
          <p:cNvPr id="137220" name="矩形 137219"/>
          <p:cNvSpPr/>
          <p:nvPr/>
        </p:nvSpPr>
        <p:spPr>
          <a:xfrm>
            <a:off x="467544" y="3626247"/>
            <a:ext cx="8135937" cy="2122487"/>
          </a:xfrm>
          <a:prstGeom prst="rect">
            <a:avLst/>
          </a:prstGeom>
          <a:solidFill>
            <a:schemeClr val="bg1"/>
          </a:solidFill>
          <a:ln w="22225" cap="flat" cmpd="sng">
            <a:solidFill>
              <a:srgbClr val="FF00FF"/>
            </a:solidFill>
            <a:prstDash val="solid"/>
            <a:miter/>
            <a:headEnd type="none" w="med" len="med"/>
            <a:tailEnd type="none" w="med" len="med"/>
          </a:ln>
        </p:spPr>
        <p:txBody>
          <a:bodyPr>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当</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i=n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时，处在排列树的叶节点的父节点上，并且需要验证从</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x[n-1]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到</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x[n]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有一条边，从</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x[n]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到起点</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x[1]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也有一条边。若两条边都存在，则发现了一个新旅行。在本例中，需要验证是否该旅行是目前发现的最优旅行。若是，则将旅行和它的耗费分别存入</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b e s t x</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与</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b e s t c</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中。</a:t>
            </a:r>
          </a:p>
        </p:txBody>
      </p:sp>
      <p:sp>
        <p:nvSpPr>
          <p:cNvPr id="137221" name="矩形 137220"/>
          <p:cNvSpPr/>
          <p:nvPr/>
        </p:nvSpPr>
        <p:spPr>
          <a:xfrm>
            <a:off x="468313" y="1052513"/>
            <a:ext cx="8135937" cy="2520950"/>
          </a:xfrm>
          <a:prstGeom prst="rect">
            <a:avLst/>
          </a:prstGeom>
          <a:solidFill>
            <a:schemeClr val="bg1"/>
          </a:solidFill>
          <a:ln w="19050" cap="flat" cmpd="sng">
            <a:solidFill>
              <a:srgbClr val="FF00FF"/>
            </a:solidFill>
            <a:prstDash val="solid"/>
            <a:miter/>
            <a:headEnd type="none" w="med" len="med"/>
            <a:tailEnd type="none" w="med" len="med"/>
          </a:ln>
        </p:spPr>
        <p:txBody>
          <a:bodyPr>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当</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i</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n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时，检查当前</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i-1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层节点的孩子节点，并且仅当以下情况出现时，移动到孩子节点之一：</a:t>
            </a: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有从</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x[i-1]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到</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x[</a:t>
            </a:r>
            <a:r>
              <a:rPr kumimoji="0" lang="en-US" altLang="zh-CN" sz="24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i</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的一条边（如果是这样的话，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x [ 1 : i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定义了网络中的一条路径）； </a:t>
            </a: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路径</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x[1:i]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的耗费小于当前最优解的耗费。</a:t>
            </a:r>
          </a:p>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变量</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cc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保存目前所构造的路径的耗费。</a:t>
            </a:r>
          </a:p>
        </p:txBody>
      </p:sp>
      <p:sp>
        <p:nvSpPr>
          <p:cNvPr id="137222" name="矩形 137221"/>
          <p:cNvSpPr/>
          <p:nvPr/>
        </p:nvSpPr>
        <p:spPr>
          <a:xfrm>
            <a:off x="467544" y="5310584"/>
            <a:ext cx="8135937" cy="1574800"/>
          </a:xfrm>
          <a:prstGeom prst="rect">
            <a:avLst/>
          </a:prstGeom>
          <a:solidFill>
            <a:schemeClr val="bg1"/>
          </a:solidFill>
          <a:ln w="22225" cap="flat" cmpd="sng">
            <a:solidFill>
              <a:srgbClr val="FF00FF"/>
            </a:solidFill>
            <a:prstDash val="solid"/>
            <a:miter/>
            <a:headEnd type="none" w="med" len="med"/>
            <a:tailEnd type="none" w="med" len="me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每次找到一个更好的旅行时，除了更新</a:t>
            </a:r>
            <a:r>
              <a:rPr kumimoji="0" lang="en-US" altLang="zh-CN" sz="2400" b="1"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bestx</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的耗费外，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Backtrack</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需耗时</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O (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n</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- 1 ) !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。因为需发生</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O (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n</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次更新且每一次更新的耗费为</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n</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时间，因此更新所需时间为</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O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n</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n</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- 1 ) !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7220"/>
                                        </p:tgtEl>
                                        <p:attrNameLst>
                                          <p:attrName>style.visibility</p:attrName>
                                        </p:attrNameLst>
                                      </p:cBhvr>
                                      <p:to>
                                        <p:strVal val="visible"/>
                                      </p:to>
                                    </p:set>
                                    <p:animEffect transition="in" filter="blinds(horizontal)">
                                      <p:cBhvr>
                                        <p:cTn id="7" dur="500"/>
                                        <p:tgtEl>
                                          <p:spTgt spid="1372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137220"/>
                                        </p:tgtEl>
                                      </p:cBhvr>
                                    </p:animEffect>
                                    <p:set>
                                      <p:cBhvr>
                                        <p:cTn id="12" dur="1" fill="hold">
                                          <p:stCondLst>
                                            <p:cond delay="499"/>
                                          </p:stCondLst>
                                        </p:cTn>
                                        <p:tgtEl>
                                          <p:spTgt spid="1372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7221"/>
                                        </p:tgtEl>
                                        <p:attrNameLst>
                                          <p:attrName>style.visibility</p:attrName>
                                        </p:attrNameLst>
                                      </p:cBhvr>
                                      <p:to>
                                        <p:strVal val="visible"/>
                                      </p:to>
                                    </p:set>
                                    <p:animEffect transition="in" filter="blinds(horizontal)">
                                      <p:cBhvr>
                                        <p:cTn id="17" dur="500"/>
                                        <p:tgtEl>
                                          <p:spTgt spid="1372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1" nodeType="clickEffect">
                                  <p:stCondLst>
                                    <p:cond delay="0"/>
                                  </p:stCondLst>
                                  <p:childTnLst>
                                    <p:animEffect transition="out" filter="blinds(horizontal)">
                                      <p:cBhvr>
                                        <p:cTn id="21" dur="500"/>
                                        <p:tgtEl>
                                          <p:spTgt spid="137221"/>
                                        </p:tgtEl>
                                      </p:cBhvr>
                                    </p:animEffect>
                                    <p:set>
                                      <p:cBhvr>
                                        <p:cTn id="22" dur="1" fill="hold">
                                          <p:stCondLst>
                                            <p:cond delay="499"/>
                                          </p:stCondLst>
                                        </p:cTn>
                                        <p:tgtEl>
                                          <p:spTgt spid="1372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7222"/>
                                        </p:tgtEl>
                                        <p:attrNameLst>
                                          <p:attrName>style.visibility</p:attrName>
                                        </p:attrNameLst>
                                      </p:cBhvr>
                                      <p:to>
                                        <p:strVal val="visible"/>
                                      </p:to>
                                    </p:set>
                                    <p:animEffect transition="in" filter="blinds(horizontal)">
                                      <p:cBhvr>
                                        <p:cTn id="27" dur="500"/>
                                        <p:tgtEl>
                                          <p:spTgt spid="13722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1" nodeType="clickEffect">
                                  <p:stCondLst>
                                    <p:cond delay="0"/>
                                  </p:stCondLst>
                                  <p:childTnLst>
                                    <p:animEffect transition="out" filter="blinds(horizontal)">
                                      <p:cBhvr>
                                        <p:cTn id="31" dur="500"/>
                                        <p:tgtEl>
                                          <p:spTgt spid="137222"/>
                                        </p:tgtEl>
                                      </p:cBhvr>
                                    </p:animEffect>
                                    <p:set>
                                      <p:cBhvr>
                                        <p:cTn id="32" dur="1" fill="hold">
                                          <p:stCondLst>
                                            <p:cond delay="499"/>
                                          </p:stCondLst>
                                        </p:cTn>
                                        <p:tgtEl>
                                          <p:spTgt spid="1372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0" grpId="0" animBg="1"/>
      <p:bldP spid="137220" grpId="1" animBg="1"/>
      <p:bldP spid="137221" grpId="0" animBg="1"/>
      <p:bldP spid="137221" grpId="1" animBg="1"/>
      <p:bldP spid="137222" grpId="0" animBg="1"/>
      <p:bldP spid="13722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1301" name="Text Box 5"/>
              <p:cNvSpPr txBox="1">
                <a:spLocks noChangeArrowheads="1"/>
              </p:cNvSpPr>
              <p:nvPr/>
            </p:nvSpPr>
            <p:spPr bwMode="auto">
              <a:xfrm>
                <a:off x="289746" y="1196752"/>
                <a:ext cx="8569325" cy="2298258"/>
              </a:xfrm>
              <a:prstGeom prst="rect">
                <a:avLst/>
              </a:prstGeom>
              <a:noFill/>
              <a:ln>
                <a:noFill/>
              </a:ln>
              <a:effectLst/>
              <a:extLst>
                <a:ext uri="{909E8E84-426E-40DD-AFC4-6F175D3DCCD1}">
                  <a14:hiddenFill>
                    <a:solidFill>
                      <a:schemeClr val="accent1"/>
                    </a:solidFill>
                  </a14:hiddenFill>
                </a:ext>
                <a:ext uri="{91240B29-F687-4F45-9708-019B960494DF}">
                  <a14:hiddenLine w="6350" algn="ctr">
                    <a:solidFill>
                      <a:srgbClr val="00FFFF"/>
                    </a:solidFill>
                    <a:miter lim="800000"/>
                    <a:headEnd/>
                    <a:tailEnd/>
                  </a14:hiddenLine>
                </a:ext>
                <a:ext uri="{AF507438-7753-43E0-B8FC-AC1667EBCBE1}">
                  <a14:hiddenEffects>
                    <a:effectLst>
                      <a:outerShdw dist="107763" dir="18900000" algn="ctr" rotWithShape="0">
                        <a:schemeClr val="bg2"/>
                      </a:outerShdw>
                    </a:effectLst>
                  </a14:hiddenEffects>
                </a:ext>
              </a:extLst>
            </p:spPr>
            <p:txBody>
              <a:bodyPr>
                <a:spAutoFit/>
              </a:bodyPr>
              <a:lstStyle/>
              <a:p>
                <a:pPr indent="468000">
                  <a:lnSpc>
                    <a:spcPct val="120000"/>
                  </a:lnSpc>
                </a:pPr>
                <a:r>
                  <a:rPr lang="zh-CN" altLang="en-US" sz="2400" b="1" dirty="0">
                    <a:latin typeface="宋体" pitchFamily="2" charset="-122"/>
                    <a:ea typeface="宋体" pitchFamily="2" charset="-122"/>
                  </a:rPr>
                  <a:t>给定</a:t>
                </a:r>
                <a:r>
                  <a:rPr lang="en-US" altLang="zh-CN" sz="2400" b="1" dirty="0">
                    <a:latin typeface="宋体" pitchFamily="2" charset="-122"/>
                    <a:ea typeface="宋体" pitchFamily="2" charset="-122"/>
                  </a:rPr>
                  <a:t>n</a:t>
                </a:r>
                <a:r>
                  <a:rPr lang="zh-CN" altLang="en-US" sz="2400" b="1" dirty="0">
                    <a:latin typeface="宋体" pitchFamily="2" charset="-122"/>
                    <a:ea typeface="宋体" pitchFamily="2" charset="-122"/>
                  </a:rPr>
                  <a:t>个大小不等的圆</a:t>
                </a:r>
                <a:r>
                  <a:rPr lang="en-US" altLang="zh-CN" sz="2400" b="1" dirty="0">
                    <a:latin typeface="宋体" pitchFamily="2" charset="-122"/>
                    <a:ea typeface="宋体" pitchFamily="2" charset="-122"/>
                  </a:rPr>
                  <a:t>c</a:t>
                </a:r>
                <a:r>
                  <a:rPr lang="en-US" altLang="zh-CN" sz="2400" b="1" baseline="-25000" dirty="0">
                    <a:latin typeface="宋体" pitchFamily="2" charset="-122"/>
                    <a:ea typeface="宋体" pitchFamily="2" charset="-122"/>
                  </a:rPr>
                  <a:t>1</a:t>
                </a:r>
                <a:r>
                  <a:rPr lang="en-US" altLang="zh-CN" sz="2400" b="1" dirty="0">
                    <a:latin typeface="宋体" pitchFamily="2" charset="-122"/>
                    <a:ea typeface="宋体" pitchFamily="2" charset="-122"/>
                  </a:rPr>
                  <a:t>,c</a:t>
                </a:r>
                <a:r>
                  <a:rPr lang="en-US" altLang="zh-CN" sz="2400" b="1" baseline="-25000" dirty="0">
                    <a:latin typeface="宋体" pitchFamily="2" charset="-122"/>
                    <a:ea typeface="宋体" pitchFamily="2" charset="-122"/>
                  </a:rPr>
                  <a:t>2</a:t>
                </a:r>
                <a:r>
                  <a:rPr lang="en-US" altLang="zh-CN" sz="2400" b="1" dirty="0">
                    <a:latin typeface="宋体" pitchFamily="2" charset="-122"/>
                    <a:ea typeface="宋体" pitchFamily="2" charset="-122"/>
                  </a:rPr>
                  <a:t>,…,</a:t>
                </a:r>
                <a:r>
                  <a:rPr lang="en-US" altLang="zh-CN" sz="2400" b="1" dirty="0" err="1">
                    <a:latin typeface="宋体" pitchFamily="2" charset="-122"/>
                    <a:ea typeface="宋体" pitchFamily="2" charset="-122"/>
                  </a:rPr>
                  <a:t>c</a:t>
                </a:r>
                <a:r>
                  <a:rPr lang="en-US" altLang="zh-CN" sz="2400" b="1" baseline="-25000" dirty="0" err="1">
                    <a:latin typeface="宋体" pitchFamily="2" charset="-122"/>
                    <a:ea typeface="宋体" pitchFamily="2" charset="-122"/>
                  </a:rPr>
                  <a:t>n</a:t>
                </a:r>
                <a:r>
                  <a:rPr lang="zh-CN" altLang="en-US" sz="2400" b="1" dirty="0">
                    <a:latin typeface="宋体" pitchFamily="2" charset="-122"/>
                    <a:ea typeface="宋体" pitchFamily="2" charset="-122"/>
                  </a:rPr>
                  <a:t>，现要将这</a:t>
                </a:r>
                <a:r>
                  <a:rPr lang="en-US" altLang="zh-CN" sz="2400" b="1" dirty="0">
                    <a:latin typeface="宋体" pitchFamily="2" charset="-122"/>
                    <a:ea typeface="宋体" pitchFamily="2" charset="-122"/>
                  </a:rPr>
                  <a:t>n</a:t>
                </a:r>
                <a:r>
                  <a:rPr lang="zh-CN" altLang="en-US" sz="2400" b="1" dirty="0">
                    <a:latin typeface="宋体" pitchFamily="2" charset="-122"/>
                    <a:ea typeface="宋体" pitchFamily="2" charset="-122"/>
                  </a:rPr>
                  <a:t>个圆排进一个矩形框中，且要求各圆与矩形框的底边相切。圆排列问题要求从</a:t>
                </a:r>
                <a:r>
                  <a:rPr lang="en-US" altLang="zh-CN" sz="2400" b="1" dirty="0">
                    <a:latin typeface="宋体" pitchFamily="2" charset="-122"/>
                    <a:ea typeface="宋体" pitchFamily="2" charset="-122"/>
                  </a:rPr>
                  <a:t>n</a:t>
                </a:r>
                <a:r>
                  <a:rPr lang="zh-CN" altLang="en-US" sz="2400" b="1" dirty="0">
                    <a:latin typeface="宋体" pitchFamily="2" charset="-122"/>
                    <a:ea typeface="宋体" pitchFamily="2" charset="-122"/>
                  </a:rPr>
                  <a:t>个圆的所有排列中找出有最小长度的圆排列。例如，当</a:t>
                </a:r>
                <a:r>
                  <a:rPr lang="en-US" altLang="zh-CN" sz="2400" b="1" dirty="0">
                    <a:latin typeface="宋体" pitchFamily="2" charset="-122"/>
                    <a:ea typeface="宋体" pitchFamily="2" charset="-122"/>
                  </a:rPr>
                  <a:t>n=3</a:t>
                </a:r>
                <a:r>
                  <a:rPr lang="zh-CN" altLang="en-US" sz="2400" b="1" dirty="0">
                    <a:latin typeface="宋体" pitchFamily="2" charset="-122"/>
                    <a:ea typeface="宋体" pitchFamily="2" charset="-122"/>
                  </a:rPr>
                  <a:t>，且所给的</a:t>
                </a:r>
                <a:r>
                  <a:rPr lang="en-US" altLang="zh-CN" sz="2400" b="1" dirty="0">
                    <a:latin typeface="宋体" pitchFamily="2" charset="-122"/>
                    <a:ea typeface="宋体" pitchFamily="2" charset="-122"/>
                  </a:rPr>
                  <a:t>3</a:t>
                </a:r>
                <a:r>
                  <a:rPr lang="zh-CN" altLang="en-US" sz="2400" b="1" dirty="0">
                    <a:latin typeface="宋体" pitchFamily="2" charset="-122"/>
                    <a:ea typeface="宋体" pitchFamily="2" charset="-122"/>
                  </a:rPr>
                  <a:t>个圆的半径分别为</a:t>
                </a:r>
                <a:r>
                  <a:rPr lang="en-US" altLang="zh-CN" sz="2400" b="1" dirty="0">
                    <a:latin typeface="宋体" pitchFamily="2" charset="-122"/>
                    <a:ea typeface="宋体" pitchFamily="2" charset="-122"/>
                  </a:rPr>
                  <a:t>1</a:t>
                </a:r>
                <a:r>
                  <a:rPr lang="zh-CN" altLang="en-US" sz="2400" b="1" dirty="0">
                    <a:latin typeface="宋体" pitchFamily="2" charset="-122"/>
                    <a:ea typeface="宋体" pitchFamily="2" charset="-122"/>
                  </a:rPr>
                  <a:t>，</a:t>
                </a:r>
                <a:r>
                  <a:rPr lang="en-US" altLang="zh-CN" sz="2400" b="1" dirty="0">
                    <a:latin typeface="宋体" pitchFamily="2" charset="-122"/>
                    <a:ea typeface="宋体" pitchFamily="2" charset="-122"/>
                  </a:rPr>
                  <a:t>1</a:t>
                </a:r>
                <a:r>
                  <a:rPr lang="zh-CN" altLang="en-US" sz="2400" b="1" dirty="0">
                    <a:latin typeface="宋体" pitchFamily="2" charset="-122"/>
                    <a:ea typeface="宋体" pitchFamily="2" charset="-122"/>
                  </a:rPr>
                  <a:t>，</a:t>
                </a:r>
                <a:r>
                  <a:rPr lang="en-US" altLang="zh-CN" sz="2400" b="1" dirty="0">
                    <a:latin typeface="宋体" pitchFamily="2" charset="-122"/>
                    <a:ea typeface="宋体" pitchFamily="2" charset="-122"/>
                  </a:rPr>
                  <a:t>2</a:t>
                </a:r>
                <a:r>
                  <a:rPr lang="zh-CN" altLang="en-US" sz="2400" b="1" dirty="0">
                    <a:latin typeface="宋体" pitchFamily="2" charset="-122"/>
                    <a:ea typeface="宋体" pitchFamily="2" charset="-122"/>
                  </a:rPr>
                  <a:t>时，这</a:t>
                </a:r>
                <a:r>
                  <a:rPr lang="en-US" altLang="zh-CN" sz="2400" b="1" dirty="0">
                    <a:latin typeface="宋体" pitchFamily="2" charset="-122"/>
                    <a:ea typeface="宋体" pitchFamily="2" charset="-122"/>
                  </a:rPr>
                  <a:t>3</a:t>
                </a:r>
                <a:r>
                  <a:rPr lang="zh-CN" altLang="en-US" sz="2400" b="1" dirty="0">
                    <a:latin typeface="宋体" pitchFamily="2" charset="-122"/>
                    <a:ea typeface="宋体" pitchFamily="2" charset="-122"/>
                  </a:rPr>
                  <a:t>个圆的最小长度的圆排列如图所示。其最小长度为</a:t>
                </a:r>
                <a14:m>
                  <m:oMath xmlns:m="http://schemas.openxmlformats.org/officeDocument/2006/math">
                    <m:r>
                      <a:rPr lang="en-US" altLang="zh-CN" sz="2400" b="1" i="1" smtClean="0">
                        <a:latin typeface="Cambria Math"/>
                        <a:ea typeface="宋体" pitchFamily="2" charset="-122"/>
                      </a:rPr>
                      <m:t>𝟐</m:t>
                    </m:r>
                    <m:r>
                      <a:rPr lang="en-US" altLang="zh-CN" sz="2400" b="1" i="1" smtClean="0">
                        <a:latin typeface="Cambria Math"/>
                        <a:ea typeface="宋体" pitchFamily="2" charset="-122"/>
                      </a:rPr>
                      <m:t>+</m:t>
                    </m:r>
                    <m:r>
                      <a:rPr lang="en-US" altLang="zh-CN" sz="2400" b="1" i="1" smtClean="0">
                        <a:latin typeface="Cambria Math"/>
                        <a:ea typeface="宋体" pitchFamily="2" charset="-122"/>
                      </a:rPr>
                      <m:t>𝟒</m:t>
                    </m:r>
                    <m:rad>
                      <m:radPr>
                        <m:degHide m:val="on"/>
                        <m:ctrlPr>
                          <a:rPr lang="en-US" altLang="zh-CN" sz="2400" b="1" i="1" smtClean="0">
                            <a:latin typeface="Cambria Math" panose="02040503050406030204" pitchFamily="18" charset="0"/>
                            <a:ea typeface="宋体" pitchFamily="2" charset="-122"/>
                          </a:rPr>
                        </m:ctrlPr>
                      </m:radPr>
                      <m:deg/>
                      <m:e>
                        <m:r>
                          <a:rPr lang="en-US" altLang="zh-CN" sz="2400" b="1" i="1" smtClean="0">
                            <a:latin typeface="Cambria Math"/>
                            <a:ea typeface="宋体" pitchFamily="2" charset="-122"/>
                          </a:rPr>
                          <m:t>𝟐</m:t>
                        </m:r>
                      </m:e>
                    </m:rad>
                  </m:oMath>
                </a14:m>
                <a:endParaRPr lang="zh-CN" altLang="en-US" sz="2400" b="1" dirty="0">
                  <a:latin typeface="宋体" pitchFamily="2" charset="-122"/>
                  <a:ea typeface="宋体" pitchFamily="2" charset="-122"/>
                </a:endParaRPr>
              </a:p>
            </p:txBody>
          </p:sp>
        </mc:Choice>
        <mc:Fallback xmlns="">
          <p:sp>
            <p:nvSpPr>
              <p:cNvPr id="311301" name="Text Box 5"/>
              <p:cNvSpPr txBox="1">
                <a:spLocks noRot="1" noChangeAspect="1" noMove="1" noResize="1" noEditPoints="1" noAdjustHandles="1" noChangeArrowheads="1" noChangeShapeType="1" noTextEdit="1"/>
              </p:cNvSpPr>
              <p:nvPr/>
            </p:nvSpPr>
            <p:spPr bwMode="auto">
              <a:xfrm>
                <a:off x="289746" y="1196752"/>
                <a:ext cx="8569325" cy="2298258"/>
              </a:xfrm>
              <a:prstGeom prst="rect">
                <a:avLst/>
              </a:prstGeom>
              <a:blipFill rotWithShape="1">
                <a:blip r:embed="rId2"/>
                <a:stretch>
                  <a:fillRect l="-1139" t="-1592" r="-71" b="-424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lstStyle/>
              <a:p>
                <a:r>
                  <a:rPr lang="zh-CN" altLang="en-US">
                    <a:noFill/>
                  </a:rPr>
                  <a:t> </a:t>
                </a:r>
              </a:p>
            </p:txBody>
          </p:sp>
        </mc:Fallback>
      </mc:AlternateContent>
      <p:sp>
        <p:nvSpPr>
          <p:cNvPr id="311303" name="Rectangle 7"/>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pic>
        <p:nvPicPr>
          <p:cNvPr id="311304" name="Picture 8" descr="t5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676" y="3645024"/>
            <a:ext cx="410527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611188" y="392113"/>
            <a:ext cx="7772400" cy="732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en-US" sz="3600" b="1" dirty="0" smtClean="0">
                <a:solidFill>
                  <a:srgbClr val="2324CB"/>
                </a:solidFill>
                <a:latin typeface="+mj-lt"/>
                <a:ea typeface="+mj-ea"/>
                <a:cs typeface="+mj-cs"/>
              </a:rPr>
              <a:t>7.9 </a:t>
            </a:r>
            <a:r>
              <a:rPr lang="en-US" altLang="en-US" sz="3600" b="1" dirty="0" err="1">
                <a:solidFill>
                  <a:srgbClr val="2324CB"/>
                </a:solidFill>
                <a:latin typeface="+mj-lt"/>
                <a:ea typeface="+mj-ea"/>
                <a:cs typeface="+mj-cs"/>
              </a:rPr>
              <a:t>圆排列问题</a:t>
            </a:r>
            <a:endParaRPr lang="zh-CN" altLang="en-US" sz="3600" b="1" dirty="0">
              <a:solidFill>
                <a:srgbClr val="2324CB"/>
              </a:solidFill>
              <a:latin typeface="+mj-lt"/>
              <a:ea typeface="+mj-ea"/>
              <a:cs typeface="+mj-cs"/>
            </a:endParaRPr>
          </a:p>
        </p:txBody>
      </p:sp>
    </p:spTree>
    <p:extLst>
      <p:ext uri="{BB962C8B-B14F-4D97-AF65-F5344CB8AC3E}">
        <p14:creationId xmlns:p14="http://schemas.microsoft.com/office/powerpoint/2010/main" val="4084685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4" name="Rectangle 4"/>
          <p:cNvSpPr>
            <a:spLocks noChangeArrowheads="1"/>
          </p:cNvSpPr>
          <p:nvPr/>
        </p:nvSpPr>
        <p:spPr bwMode="auto">
          <a:xfrm>
            <a:off x="539750" y="333376"/>
            <a:ext cx="77724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en-US" sz="3600" b="1" dirty="0">
                <a:solidFill>
                  <a:srgbClr val="2324CB"/>
                </a:solidFill>
              </a:rPr>
              <a:t>7.9</a:t>
            </a:r>
            <a:r>
              <a:rPr lang="en-US" altLang="en-US" sz="3600" b="1" dirty="0" smtClean="0">
                <a:solidFill>
                  <a:srgbClr val="2324CB"/>
                </a:solidFill>
                <a:latin typeface="+mj-lt"/>
                <a:ea typeface="+mj-ea"/>
                <a:cs typeface="+mj-cs"/>
              </a:rPr>
              <a:t> </a:t>
            </a:r>
            <a:r>
              <a:rPr lang="en-US" altLang="en-US" sz="3600" b="1" dirty="0" err="1">
                <a:solidFill>
                  <a:srgbClr val="2324CB"/>
                </a:solidFill>
                <a:latin typeface="+mj-lt"/>
                <a:ea typeface="+mj-ea"/>
                <a:cs typeface="+mj-cs"/>
              </a:rPr>
              <a:t>圆排列问题</a:t>
            </a:r>
            <a:endParaRPr lang="zh-CN" altLang="en-US" sz="3600" b="1" dirty="0">
              <a:solidFill>
                <a:srgbClr val="2324CB"/>
              </a:solidFill>
              <a:latin typeface="+mj-lt"/>
              <a:ea typeface="+mj-ea"/>
              <a:cs typeface="+mj-cs"/>
            </a:endParaRPr>
          </a:p>
        </p:txBody>
      </p:sp>
      <p:sp>
        <p:nvSpPr>
          <p:cNvPr id="30723" name="Text Box 5"/>
          <p:cNvSpPr txBox="1">
            <a:spLocks noChangeArrowheads="1"/>
          </p:cNvSpPr>
          <p:nvPr/>
        </p:nvSpPr>
        <p:spPr bwMode="auto">
          <a:xfrm>
            <a:off x="4284663" y="1071563"/>
            <a:ext cx="4654550" cy="2246312"/>
          </a:xfrm>
          <a:prstGeom prst="rect">
            <a:avLst/>
          </a:prstGeom>
          <a:solidFill>
            <a:schemeClr val="bg1"/>
          </a:solidFill>
          <a:ln>
            <a:solidFill>
              <a:srgbClr val="063DE8"/>
            </a:solidFill>
          </a:ln>
          <a:effectLst/>
        </p:spPr>
        <p:txBody>
          <a:bodyPr wrap="none">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float Circle::Center(int t)</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a:t>
            </a:r>
            <a:r>
              <a:rPr kumimoji="1" lang="zh-CN" altLang="en-US" sz="2000" dirty="0">
                <a:cs typeface="Times New Roman" pitchFamily="18" charset="0"/>
              </a:rPr>
              <a:t>计算当前所选择圆的圆心横坐标</a:t>
            </a:r>
          </a:p>
          <a:p>
            <a:pPr eaLnBrk="1" hangingPunct="1">
              <a:lnSpc>
                <a:spcPct val="100000"/>
              </a:lnSpc>
              <a:spcBef>
                <a:spcPct val="0"/>
              </a:spcBef>
              <a:buClrTx/>
              <a:buFont typeface="Arial" pitchFamily="34" charset="0"/>
              <a:buNone/>
            </a:pPr>
            <a:r>
              <a:rPr kumimoji="1" lang="zh-CN" altLang="en-US" sz="2000" dirty="0">
                <a:latin typeface="Times New Roman" pitchFamily="18" charset="0"/>
                <a:ea typeface="华文隶书" pitchFamily="2" charset="-122"/>
                <a:cs typeface="Times New Roman" pitchFamily="18" charset="0"/>
              </a:rPr>
              <a:t>    </a:t>
            </a:r>
            <a:r>
              <a:rPr kumimoji="1" lang="en-US" altLang="zh-CN" sz="2000" dirty="0">
                <a:latin typeface="Times New Roman" pitchFamily="18" charset="0"/>
                <a:ea typeface="华文隶书" pitchFamily="2" charset="-122"/>
                <a:cs typeface="Times New Roman" pitchFamily="18" charset="0"/>
              </a:rPr>
              <a:t>float temp=0;</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for (int j=1;j&lt;</a:t>
            </a:r>
            <a:r>
              <a:rPr kumimoji="1" lang="en-US" altLang="zh-CN" sz="2000" dirty="0" err="1">
                <a:latin typeface="Times New Roman" pitchFamily="18" charset="0"/>
                <a:ea typeface="华文隶书" pitchFamily="2" charset="-122"/>
                <a:cs typeface="Times New Roman" pitchFamily="18" charset="0"/>
              </a:rPr>
              <a:t>t;j</a:t>
            </a:r>
            <a:r>
              <a:rPr kumimoji="1" lang="en-US" altLang="zh-CN" sz="2000" dirty="0">
                <a:latin typeface="Times New Roman" pitchFamily="18" charset="0"/>
                <a:ea typeface="华文隶书" pitchFamily="2" charset="-122"/>
                <a:cs typeface="Times New Roman" pitchFamily="18" charset="0"/>
              </a:rPr>
              <a:t>++) {</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float </a:t>
            </a:r>
            <a:r>
              <a:rPr kumimoji="1" lang="en-US" altLang="zh-CN" sz="2000" dirty="0" err="1">
                <a:latin typeface="Times New Roman" pitchFamily="18" charset="0"/>
                <a:ea typeface="华文隶书" pitchFamily="2" charset="-122"/>
                <a:cs typeface="Times New Roman" pitchFamily="18" charset="0"/>
              </a:rPr>
              <a:t>valuex</a:t>
            </a:r>
            <a:r>
              <a:rPr kumimoji="1" lang="en-US" altLang="zh-CN" sz="2000" dirty="0">
                <a:latin typeface="Times New Roman" pitchFamily="18" charset="0"/>
                <a:ea typeface="华文隶书" pitchFamily="2" charset="-122"/>
                <a:cs typeface="Times New Roman" pitchFamily="18" charset="0"/>
              </a:rPr>
              <a:t>=x[j]+2.0*sqrt(r[t]*r[j]);</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if (</a:t>
            </a:r>
            <a:r>
              <a:rPr kumimoji="1" lang="en-US" altLang="zh-CN" sz="2000" dirty="0" err="1">
                <a:latin typeface="Times New Roman" pitchFamily="18" charset="0"/>
                <a:ea typeface="华文隶书" pitchFamily="2" charset="-122"/>
                <a:cs typeface="Times New Roman" pitchFamily="18" charset="0"/>
              </a:rPr>
              <a:t>valuex</a:t>
            </a:r>
            <a:r>
              <a:rPr kumimoji="1" lang="en-US" altLang="zh-CN" sz="2000" dirty="0">
                <a:latin typeface="Times New Roman" pitchFamily="18" charset="0"/>
                <a:ea typeface="华文隶书" pitchFamily="2" charset="-122"/>
                <a:cs typeface="Times New Roman" pitchFamily="18" charset="0"/>
              </a:rPr>
              <a:t>&gt;temp) temp=</a:t>
            </a:r>
            <a:r>
              <a:rPr kumimoji="1" lang="en-US" altLang="zh-CN" sz="2000" dirty="0" err="1">
                <a:latin typeface="Times New Roman" pitchFamily="18" charset="0"/>
                <a:ea typeface="华文隶书" pitchFamily="2" charset="-122"/>
                <a:cs typeface="Times New Roman" pitchFamily="18" charset="0"/>
              </a:rPr>
              <a:t>valuex</a:t>
            </a:r>
            <a:r>
              <a:rPr kumimoji="1" lang="en-US" altLang="zh-CN" sz="2000" dirty="0">
                <a:latin typeface="Times New Roman" pitchFamily="18" charset="0"/>
                <a:ea typeface="华文隶书" pitchFamily="2" charset="-122"/>
                <a:cs typeface="Times New Roman" pitchFamily="18" charset="0"/>
              </a:rPr>
              <a:t>; }</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return temp;  }</a:t>
            </a:r>
          </a:p>
        </p:txBody>
      </p:sp>
      <p:sp>
        <p:nvSpPr>
          <p:cNvPr id="30724" name="Text Box 7"/>
          <p:cNvSpPr txBox="1">
            <a:spLocks noChangeArrowheads="1"/>
          </p:cNvSpPr>
          <p:nvPr/>
        </p:nvSpPr>
        <p:spPr bwMode="auto">
          <a:xfrm>
            <a:off x="4300956" y="3455233"/>
            <a:ext cx="4608512" cy="2862262"/>
          </a:xfrm>
          <a:prstGeom prst="rect">
            <a:avLst/>
          </a:prstGeom>
          <a:solidFill>
            <a:schemeClr val="bg1"/>
          </a:solidFill>
          <a:ln>
            <a:solidFill>
              <a:srgbClr val="063DE8"/>
            </a:solidFill>
          </a:ln>
          <a:effectLst/>
        </p:spPr>
        <p:txBody>
          <a:bodyPr>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void Circle::Compute(void)</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a:t>
            </a:r>
            <a:r>
              <a:rPr kumimoji="1" lang="zh-CN" altLang="en-US" sz="2000" dirty="0">
                <a:cs typeface="Times New Roman" pitchFamily="18" charset="0"/>
              </a:rPr>
              <a:t>计算当前圆排列的长度</a:t>
            </a:r>
          </a:p>
          <a:p>
            <a:pPr eaLnBrk="1" hangingPunct="1">
              <a:lnSpc>
                <a:spcPct val="100000"/>
              </a:lnSpc>
              <a:spcBef>
                <a:spcPct val="0"/>
              </a:spcBef>
              <a:buClrTx/>
              <a:buFont typeface="Arial" pitchFamily="34" charset="0"/>
              <a:buNone/>
            </a:pPr>
            <a:r>
              <a:rPr kumimoji="1" lang="zh-CN" altLang="en-US" sz="2000" dirty="0">
                <a:latin typeface="Times New Roman" pitchFamily="18" charset="0"/>
                <a:ea typeface="华文隶书" pitchFamily="2" charset="-122"/>
                <a:cs typeface="Times New Roman" pitchFamily="18" charset="0"/>
              </a:rPr>
              <a:t>    </a:t>
            </a:r>
            <a:r>
              <a:rPr kumimoji="1" lang="en-US" altLang="zh-CN" sz="2000" dirty="0">
                <a:latin typeface="Times New Roman" pitchFamily="18" charset="0"/>
                <a:ea typeface="华文隶书" pitchFamily="2" charset="-122"/>
                <a:cs typeface="Times New Roman" pitchFamily="18" charset="0"/>
              </a:rPr>
              <a:t>float low=0,</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high=0;</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for (int </a:t>
            </a:r>
            <a:r>
              <a:rPr kumimoji="1" lang="en-US" altLang="zh-CN" sz="2000" dirty="0" err="1">
                <a:latin typeface="Times New Roman" pitchFamily="18" charset="0"/>
                <a:ea typeface="华文隶书" pitchFamily="2" charset="-122"/>
                <a:cs typeface="Times New Roman" pitchFamily="18" charset="0"/>
              </a:rPr>
              <a:t>i</a:t>
            </a:r>
            <a:r>
              <a:rPr kumimoji="1" lang="en-US" altLang="zh-CN" sz="2000" dirty="0">
                <a:latin typeface="Times New Roman" pitchFamily="18" charset="0"/>
                <a:ea typeface="华文隶书" pitchFamily="2" charset="-122"/>
                <a:cs typeface="Times New Roman" pitchFamily="18" charset="0"/>
              </a:rPr>
              <a:t>=1;i&lt;=</a:t>
            </a:r>
            <a:r>
              <a:rPr kumimoji="1" lang="en-US" altLang="zh-CN" sz="2000" dirty="0" err="1">
                <a:latin typeface="Times New Roman" pitchFamily="18" charset="0"/>
                <a:ea typeface="华文隶书" pitchFamily="2" charset="-122"/>
                <a:cs typeface="Times New Roman" pitchFamily="18" charset="0"/>
              </a:rPr>
              <a:t>n;i</a:t>
            </a:r>
            <a:r>
              <a:rPr kumimoji="1" lang="en-US" altLang="zh-CN" sz="2000" dirty="0">
                <a:latin typeface="Times New Roman" pitchFamily="18" charset="0"/>
                <a:ea typeface="华文隶书" pitchFamily="2" charset="-122"/>
                <a:cs typeface="Times New Roman" pitchFamily="18" charset="0"/>
              </a:rPr>
              <a:t>++) {</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if (x[</a:t>
            </a:r>
            <a:r>
              <a:rPr kumimoji="1" lang="en-US" altLang="zh-CN" sz="2000" dirty="0" err="1">
                <a:latin typeface="Times New Roman" pitchFamily="18" charset="0"/>
                <a:ea typeface="华文隶书" pitchFamily="2" charset="-122"/>
                <a:cs typeface="Times New Roman" pitchFamily="18" charset="0"/>
              </a:rPr>
              <a:t>i</a:t>
            </a:r>
            <a:r>
              <a:rPr kumimoji="1" lang="en-US" altLang="zh-CN" sz="2000" dirty="0">
                <a:latin typeface="Times New Roman" pitchFamily="18" charset="0"/>
                <a:ea typeface="华文隶书" pitchFamily="2" charset="-122"/>
                <a:cs typeface="Times New Roman" pitchFamily="18" charset="0"/>
              </a:rPr>
              <a:t>]-r[</a:t>
            </a:r>
            <a:r>
              <a:rPr kumimoji="1" lang="en-US" altLang="zh-CN" sz="2000" dirty="0" err="1">
                <a:latin typeface="Times New Roman" pitchFamily="18" charset="0"/>
                <a:ea typeface="华文隶书" pitchFamily="2" charset="-122"/>
                <a:cs typeface="Times New Roman" pitchFamily="18" charset="0"/>
              </a:rPr>
              <a:t>i</a:t>
            </a:r>
            <a:r>
              <a:rPr kumimoji="1" lang="en-US" altLang="zh-CN" sz="2000" dirty="0">
                <a:latin typeface="Times New Roman" pitchFamily="18" charset="0"/>
                <a:ea typeface="华文隶书" pitchFamily="2" charset="-122"/>
                <a:cs typeface="Times New Roman" pitchFamily="18" charset="0"/>
              </a:rPr>
              <a:t>]&lt;low) low=x[</a:t>
            </a:r>
            <a:r>
              <a:rPr kumimoji="1" lang="en-US" altLang="zh-CN" sz="2000" dirty="0" err="1">
                <a:latin typeface="Times New Roman" pitchFamily="18" charset="0"/>
                <a:ea typeface="华文隶书" pitchFamily="2" charset="-122"/>
                <a:cs typeface="Times New Roman" pitchFamily="18" charset="0"/>
              </a:rPr>
              <a:t>i</a:t>
            </a:r>
            <a:r>
              <a:rPr kumimoji="1" lang="en-US" altLang="zh-CN" sz="2000" dirty="0">
                <a:latin typeface="Times New Roman" pitchFamily="18" charset="0"/>
                <a:ea typeface="华文隶书" pitchFamily="2" charset="-122"/>
                <a:cs typeface="Times New Roman" pitchFamily="18" charset="0"/>
              </a:rPr>
              <a:t>]-r[</a:t>
            </a:r>
            <a:r>
              <a:rPr kumimoji="1" lang="en-US" altLang="zh-CN" sz="2000" dirty="0" err="1">
                <a:latin typeface="Times New Roman" pitchFamily="18" charset="0"/>
                <a:ea typeface="华文隶书" pitchFamily="2" charset="-122"/>
                <a:cs typeface="Times New Roman" pitchFamily="18" charset="0"/>
              </a:rPr>
              <a:t>i</a:t>
            </a:r>
            <a:r>
              <a:rPr kumimoji="1" lang="en-US" altLang="zh-CN" sz="2000" dirty="0">
                <a:latin typeface="Times New Roman" pitchFamily="18" charset="0"/>
                <a:ea typeface="华文隶书" pitchFamily="2" charset="-122"/>
                <a:cs typeface="Times New Roman" pitchFamily="18" charset="0"/>
              </a:rPr>
              <a:t>];</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if (x[</a:t>
            </a:r>
            <a:r>
              <a:rPr kumimoji="1" lang="en-US" altLang="zh-CN" sz="2000" dirty="0" err="1">
                <a:latin typeface="Times New Roman" pitchFamily="18" charset="0"/>
                <a:ea typeface="华文隶书" pitchFamily="2" charset="-122"/>
                <a:cs typeface="Times New Roman" pitchFamily="18" charset="0"/>
              </a:rPr>
              <a:t>i</a:t>
            </a:r>
            <a:r>
              <a:rPr kumimoji="1" lang="en-US" altLang="zh-CN" sz="2000" dirty="0">
                <a:latin typeface="Times New Roman" pitchFamily="18" charset="0"/>
                <a:ea typeface="华文隶书" pitchFamily="2" charset="-122"/>
                <a:cs typeface="Times New Roman" pitchFamily="18" charset="0"/>
              </a:rPr>
              <a:t>]+r[</a:t>
            </a:r>
            <a:r>
              <a:rPr kumimoji="1" lang="en-US" altLang="zh-CN" sz="2000" dirty="0" err="1">
                <a:latin typeface="Times New Roman" pitchFamily="18" charset="0"/>
                <a:ea typeface="华文隶书" pitchFamily="2" charset="-122"/>
                <a:cs typeface="Times New Roman" pitchFamily="18" charset="0"/>
              </a:rPr>
              <a:t>i</a:t>
            </a:r>
            <a:r>
              <a:rPr kumimoji="1" lang="en-US" altLang="zh-CN" sz="2000" dirty="0">
                <a:latin typeface="Times New Roman" pitchFamily="18" charset="0"/>
                <a:ea typeface="华文隶书" pitchFamily="2" charset="-122"/>
                <a:cs typeface="Times New Roman" pitchFamily="18" charset="0"/>
              </a:rPr>
              <a:t>]&gt;high) high=x[</a:t>
            </a:r>
            <a:r>
              <a:rPr kumimoji="1" lang="en-US" altLang="zh-CN" sz="2000" dirty="0" err="1">
                <a:latin typeface="Times New Roman" pitchFamily="18" charset="0"/>
                <a:ea typeface="华文隶书" pitchFamily="2" charset="-122"/>
                <a:cs typeface="Times New Roman" pitchFamily="18" charset="0"/>
              </a:rPr>
              <a:t>i</a:t>
            </a:r>
            <a:r>
              <a:rPr kumimoji="1" lang="en-US" altLang="zh-CN" sz="2000" dirty="0">
                <a:latin typeface="Times New Roman" pitchFamily="18" charset="0"/>
                <a:ea typeface="华文隶书" pitchFamily="2" charset="-122"/>
                <a:cs typeface="Times New Roman" pitchFamily="18" charset="0"/>
              </a:rPr>
              <a:t>]+r[</a:t>
            </a:r>
            <a:r>
              <a:rPr kumimoji="1" lang="en-US" altLang="zh-CN" sz="2000" dirty="0" err="1">
                <a:latin typeface="Times New Roman" pitchFamily="18" charset="0"/>
                <a:ea typeface="华文隶书" pitchFamily="2" charset="-122"/>
                <a:cs typeface="Times New Roman" pitchFamily="18" charset="0"/>
              </a:rPr>
              <a:t>i</a:t>
            </a:r>
            <a:r>
              <a:rPr kumimoji="1" lang="en-US" altLang="zh-CN" sz="2000" dirty="0">
                <a:latin typeface="Times New Roman" pitchFamily="18" charset="0"/>
                <a:ea typeface="华文隶书" pitchFamily="2" charset="-122"/>
                <a:cs typeface="Times New Roman" pitchFamily="18" charset="0"/>
              </a:rPr>
              <a:t>];</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if (high-low&lt;min) min=high-low; }</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a:t>
            </a:r>
          </a:p>
        </p:txBody>
      </p:sp>
      <p:sp>
        <p:nvSpPr>
          <p:cNvPr id="30725" name="Text Box 8"/>
          <p:cNvSpPr txBox="1">
            <a:spLocks noChangeArrowheads="1"/>
          </p:cNvSpPr>
          <p:nvPr/>
        </p:nvSpPr>
        <p:spPr bwMode="auto">
          <a:xfrm>
            <a:off x="219075" y="981075"/>
            <a:ext cx="3965575" cy="409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void Circle::Backtrack(</a:t>
            </a:r>
            <a:r>
              <a:rPr kumimoji="1" lang="en-US" altLang="zh-CN" sz="2000" dirty="0" err="1">
                <a:latin typeface="Times New Roman" pitchFamily="18" charset="0"/>
                <a:ea typeface="华文隶书" pitchFamily="2" charset="-122"/>
                <a:cs typeface="Times New Roman" pitchFamily="18" charset="0"/>
              </a:rPr>
              <a:t>int</a:t>
            </a:r>
            <a:r>
              <a:rPr kumimoji="1" lang="en-US" altLang="zh-CN" sz="2000" dirty="0">
                <a:latin typeface="Times New Roman" pitchFamily="18" charset="0"/>
                <a:ea typeface="华文隶书" pitchFamily="2" charset="-122"/>
                <a:cs typeface="Times New Roman" pitchFamily="18" charset="0"/>
              </a:rPr>
              <a:t> t)</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if (t&gt;n) Compute();</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else</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for (</a:t>
            </a:r>
            <a:r>
              <a:rPr kumimoji="1" lang="en-US" altLang="zh-CN" sz="2000" dirty="0" err="1">
                <a:latin typeface="Times New Roman" pitchFamily="18" charset="0"/>
                <a:ea typeface="华文隶书" pitchFamily="2" charset="-122"/>
                <a:cs typeface="Times New Roman" pitchFamily="18" charset="0"/>
              </a:rPr>
              <a:t>int</a:t>
            </a:r>
            <a:r>
              <a:rPr kumimoji="1" lang="en-US" altLang="zh-CN" sz="2000" dirty="0">
                <a:latin typeface="Times New Roman" pitchFamily="18" charset="0"/>
                <a:ea typeface="华文隶书" pitchFamily="2" charset="-122"/>
                <a:cs typeface="Times New Roman" pitchFamily="18" charset="0"/>
              </a:rPr>
              <a:t> j = t; j &lt;= n; j++) {</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Swap(r[t], r[j]);</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float </a:t>
            </a:r>
            <a:r>
              <a:rPr kumimoji="1" lang="en-US" altLang="zh-CN" sz="2000" dirty="0" err="1">
                <a:latin typeface="Times New Roman" pitchFamily="18" charset="0"/>
                <a:ea typeface="华文隶书" pitchFamily="2" charset="-122"/>
                <a:cs typeface="Times New Roman" pitchFamily="18" charset="0"/>
              </a:rPr>
              <a:t>centerx</a:t>
            </a:r>
            <a:r>
              <a:rPr kumimoji="1" lang="en-US" altLang="zh-CN" sz="2000" dirty="0">
                <a:latin typeface="Times New Roman" pitchFamily="18" charset="0"/>
                <a:ea typeface="华文隶书" pitchFamily="2" charset="-122"/>
                <a:cs typeface="Times New Roman" pitchFamily="18" charset="0"/>
              </a:rPr>
              <a:t>=Center(t);</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if (</a:t>
            </a:r>
            <a:r>
              <a:rPr kumimoji="1" lang="en-US" altLang="zh-CN" sz="2000" dirty="0" err="1">
                <a:latin typeface="Times New Roman" pitchFamily="18" charset="0"/>
                <a:ea typeface="华文隶书" pitchFamily="2" charset="-122"/>
                <a:cs typeface="Times New Roman" pitchFamily="18" charset="0"/>
              </a:rPr>
              <a:t>centerx+r</a:t>
            </a:r>
            <a:r>
              <a:rPr kumimoji="1" lang="en-US" altLang="zh-CN" sz="2000" dirty="0">
                <a:latin typeface="Times New Roman" pitchFamily="18" charset="0"/>
                <a:ea typeface="华文隶书" pitchFamily="2" charset="-122"/>
                <a:cs typeface="Times New Roman" pitchFamily="18" charset="0"/>
              </a:rPr>
              <a:t>[t]+r[1]&lt;min) {</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a:t>
            </a:r>
            <a:r>
              <a:rPr kumimoji="1" lang="en-US" altLang="zh-CN" sz="2000" dirty="0">
                <a:cs typeface="Times New Roman" pitchFamily="18" charset="0"/>
              </a:rPr>
              <a:t>//</a:t>
            </a:r>
            <a:r>
              <a:rPr kumimoji="1" lang="zh-CN" altLang="en-US" sz="2000" dirty="0">
                <a:cs typeface="Times New Roman" pitchFamily="18" charset="0"/>
              </a:rPr>
              <a:t>下界约束</a:t>
            </a:r>
          </a:p>
          <a:p>
            <a:pPr eaLnBrk="1" hangingPunct="1">
              <a:lnSpc>
                <a:spcPct val="100000"/>
              </a:lnSpc>
              <a:spcBef>
                <a:spcPct val="0"/>
              </a:spcBef>
              <a:buClrTx/>
              <a:buFont typeface="Arial" pitchFamily="34" charset="0"/>
              <a:buNone/>
            </a:pPr>
            <a:r>
              <a:rPr kumimoji="1" lang="zh-CN" altLang="en-US" sz="2000" dirty="0">
                <a:latin typeface="Times New Roman" pitchFamily="18" charset="0"/>
                <a:ea typeface="华文隶书" pitchFamily="2" charset="-122"/>
                <a:cs typeface="Times New Roman" pitchFamily="18" charset="0"/>
              </a:rPr>
              <a:t>              </a:t>
            </a:r>
            <a:r>
              <a:rPr kumimoji="1" lang="en-US" altLang="zh-CN" sz="2000" dirty="0">
                <a:latin typeface="Times New Roman" pitchFamily="18" charset="0"/>
                <a:ea typeface="华文隶书" pitchFamily="2" charset="-122"/>
                <a:cs typeface="Times New Roman" pitchFamily="18" charset="0"/>
              </a:rPr>
              <a:t>x[t]=</a:t>
            </a:r>
            <a:r>
              <a:rPr kumimoji="1" lang="en-US" altLang="zh-CN" sz="2000" dirty="0" err="1">
                <a:latin typeface="Times New Roman" pitchFamily="18" charset="0"/>
                <a:ea typeface="华文隶书" pitchFamily="2" charset="-122"/>
                <a:cs typeface="Times New Roman" pitchFamily="18" charset="0"/>
              </a:rPr>
              <a:t>centerx</a:t>
            </a:r>
            <a:r>
              <a:rPr kumimoji="1" lang="en-US" altLang="zh-CN" sz="2000" dirty="0">
                <a:latin typeface="Times New Roman" pitchFamily="18" charset="0"/>
                <a:ea typeface="华文隶书" pitchFamily="2" charset="-122"/>
                <a:cs typeface="Times New Roman" pitchFamily="18" charset="0"/>
              </a:rPr>
              <a:t>;</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Backtrack(t+1); }</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Swap(r[t], r[j]); }        </a:t>
            </a:r>
          </a:p>
          <a:p>
            <a:pPr eaLnBrk="1" hangingPunct="1">
              <a:lnSpc>
                <a:spcPct val="100000"/>
              </a:lnSpc>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a:t>
            </a:r>
          </a:p>
        </p:txBody>
      </p:sp>
      <p:pic>
        <p:nvPicPr>
          <p:cNvPr id="30726" name="Picture 9" descr="t5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4868863"/>
            <a:ext cx="2376487"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4" name="Rectangle 4"/>
          <p:cNvSpPr>
            <a:spLocks noChangeArrowheads="1"/>
          </p:cNvSpPr>
          <p:nvPr/>
        </p:nvSpPr>
        <p:spPr bwMode="auto">
          <a:xfrm>
            <a:off x="539750" y="333376"/>
            <a:ext cx="77724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en-US" sz="3600" b="1" dirty="0">
                <a:solidFill>
                  <a:srgbClr val="2324CB"/>
                </a:solidFill>
              </a:rPr>
              <a:t>7.9</a:t>
            </a:r>
            <a:r>
              <a:rPr lang="en-US" altLang="en-US" sz="3600" b="1" dirty="0" smtClean="0">
                <a:solidFill>
                  <a:srgbClr val="2324CB"/>
                </a:solidFill>
                <a:latin typeface="+mj-lt"/>
                <a:ea typeface="+mj-ea"/>
                <a:cs typeface="+mj-cs"/>
              </a:rPr>
              <a:t> </a:t>
            </a:r>
            <a:r>
              <a:rPr lang="en-US" altLang="en-US" sz="3600" b="1" dirty="0" err="1">
                <a:solidFill>
                  <a:srgbClr val="2324CB"/>
                </a:solidFill>
                <a:latin typeface="+mj-lt"/>
                <a:ea typeface="+mj-ea"/>
                <a:cs typeface="+mj-cs"/>
              </a:rPr>
              <a:t>圆排列问题</a:t>
            </a:r>
            <a:endParaRPr lang="zh-CN" altLang="en-US" sz="3600" b="1" dirty="0">
              <a:solidFill>
                <a:srgbClr val="2324CB"/>
              </a:solidFill>
              <a:latin typeface="+mj-lt"/>
              <a:ea typeface="+mj-ea"/>
              <a:cs typeface="+mj-cs"/>
            </a:endParaRPr>
          </a:p>
        </p:txBody>
      </p:sp>
      <p:sp>
        <p:nvSpPr>
          <p:cNvPr id="312330" name="AutoShape 10"/>
          <p:cNvSpPr>
            <a:spLocks noChangeArrowheads="1"/>
          </p:cNvSpPr>
          <p:nvPr/>
        </p:nvSpPr>
        <p:spPr bwMode="auto">
          <a:xfrm>
            <a:off x="976312" y="3301225"/>
            <a:ext cx="6899275" cy="1749425"/>
          </a:xfrm>
          <a:prstGeom prst="roundRect">
            <a:avLst>
              <a:gd name="adj" fmla="val 16667"/>
            </a:avLst>
          </a:prstGeom>
          <a:solidFill>
            <a:schemeClr val="bg1"/>
          </a:solidFill>
          <a:ln w="381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a:lnSpc>
                <a:spcPct val="100000"/>
              </a:lnSpc>
              <a:spcBef>
                <a:spcPct val="0"/>
              </a:spcBef>
              <a:buClrTx/>
              <a:buFont typeface="Arial" pitchFamily="34" charset="0"/>
              <a:buNone/>
            </a:pPr>
            <a:r>
              <a:rPr lang="zh-CN" altLang="en-US" dirty="0">
                <a:latin typeface="Arial" pitchFamily="34" charset="0"/>
                <a:ea typeface="黑体" pitchFamily="49" charset="-122"/>
              </a:rPr>
              <a:t>复杂度分析</a:t>
            </a:r>
          </a:p>
          <a:p>
            <a:pPr>
              <a:lnSpc>
                <a:spcPct val="100000"/>
              </a:lnSpc>
              <a:spcBef>
                <a:spcPct val="0"/>
              </a:spcBef>
              <a:buClrTx/>
              <a:buFont typeface="Arial" pitchFamily="34" charset="0"/>
              <a:buNone/>
            </a:pPr>
            <a:r>
              <a:rPr lang="zh-CN" altLang="en-US" b="0" dirty="0">
                <a:latin typeface="Arial" pitchFamily="34" charset="0"/>
                <a:ea typeface="楷体_GB2312" pitchFamily="49" charset="-122"/>
                <a:sym typeface="Wingdings" pitchFamily="2" charset="2"/>
              </a:rPr>
              <a:t>由于算法</a:t>
            </a:r>
            <a:r>
              <a:rPr lang="en-US" altLang="zh-CN" dirty="0">
                <a:latin typeface="Arial" pitchFamily="34" charset="0"/>
                <a:ea typeface="楷体_GB2312" pitchFamily="49" charset="-122"/>
                <a:sym typeface="Wingdings" pitchFamily="2" charset="2"/>
              </a:rPr>
              <a:t>backtrack</a:t>
            </a:r>
            <a:r>
              <a:rPr lang="zh-CN" altLang="en-US" b="0" dirty="0">
                <a:latin typeface="Arial" pitchFamily="34" charset="0"/>
                <a:ea typeface="楷体_GB2312" pitchFamily="49" charset="-122"/>
                <a:sym typeface="Wingdings" pitchFamily="2" charset="2"/>
              </a:rPr>
              <a:t>在最坏情况下可能需要计算</a:t>
            </a:r>
            <a:r>
              <a:rPr lang="en-US" altLang="zh-CN" b="0" dirty="0">
                <a:latin typeface="Arial" pitchFamily="34" charset="0"/>
                <a:ea typeface="楷体_GB2312" pitchFamily="49" charset="-122"/>
                <a:sym typeface="Wingdings" pitchFamily="2" charset="2"/>
              </a:rPr>
              <a:t>O(n!)</a:t>
            </a:r>
            <a:r>
              <a:rPr lang="zh-CN" altLang="en-US" b="0" dirty="0">
                <a:latin typeface="Arial" pitchFamily="34" charset="0"/>
                <a:ea typeface="楷体_GB2312" pitchFamily="49" charset="-122"/>
                <a:sym typeface="Wingdings" pitchFamily="2" charset="2"/>
              </a:rPr>
              <a:t>次当前圆排列长度，每次计算需</a:t>
            </a:r>
            <a:r>
              <a:rPr lang="en-US" altLang="zh-CN" b="0" dirty="0">
                <a:latin typeface="Arial" pitchFamily="34" charset="0"/>
                <a:ea typeface="楷体_GB2312" pitchFamily="49" charset="-122"/>
                <a:sym typeface="Wingdings" pitchFamily="2" charset="2"/>
              </a:rPr>
              <a:t>O(n)</a:t>
            </a:r>
            <a:r>
              <a:rPr lang="zh-CN" altLang="en-US" b="0" dirty="0">
                <a:latin typeface="Arial" pitchFamily="34" charset="0"/>
                <a:ea typeface="楷体_GB2312" pitchFamily="49" charset="-122"/>
                <a:sym typeface="Wingdings" pitchFamily="2" charset="2"/>
              </a:rPr>
              <a:t>计算时间，从而整个算法的计算时间复杂性为</a:t>
            </a:r>
            <a:r>
              <a:rPr lang="en-US" altLang="zh-CN" b="0" dirty="0">
                <a:latin typeface="Arial" pitchFamily="34" charset="0"/>
                <a:ea typeface="楷体_GB2312" pitchFamily="49" charset="-122"/>
                <a:sym typeface="Wingdings" pitchFamily="2" charset="2"/>
              </a:rPr>
              <a:t>O((n+1)!)</a:t>
            </a:r>
            <a:r>
              <a:rPr lang="zh-CN" altLang="en-US" b="0" dirty="0">
                <a:latin typeface="Arial" pitchFamily="34" charset="0"/>
                <a:ea typeface="楷体_GB2312" pitchFamily="49" charset="-122"/>
                <a:sym typeface="Wingdings" pitchFamily="2" charset="2"/>
              </a:rPr>
              <a:t> </a:t>
            </a:r>
          </a:p>
        </p:txBody>
      </p:sp>
      <p:sp>
        <p:nvSpPr>
          <p:cNvPr id="312331" name="Text Box 11"/>
          <p:cNvSpPr txBox="1">
            <a:spLocks noChangeArrowheads="1"/>
          </p:cNvSpPr>
          <p:nvPr/>
        </p:nvSpPr>
        <p:spPr bwMode="auto">
          <a:xfrm>
            <a:off x="431800" y="1146175"/>
            <a:ext cx="8280400" cy="1938992"/>
          </a:xfrm>
          <a:prstGeom prst="rect">
            <a:avLst/>
          </a:prstGeom>
          <a:solidFill>
            <a:schemeClr val="bg1"/>
          </a:solidFill>
          <a:ln w="50800">
            <a:solidFill>
              <a:srgbClr val="FF6600"/>
            </a:solidFill>
            <a:miter lim="800000"/>
            <a:headEnd/>
            <a:tailEnd/>
          </a:ln>
          <a:effectLst/>
        </p:spPr>
        <p:txBody>
          <a:bodyPr>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
                <a:schemeClr val="accent2"/>
              </a:buClr>
              <a:buFontTx/>
              <a:buChar char="•"/>
            </a:pPr>
            <a:r>
              <a:rPr lang="zh-CN" altLang="en-US" b="0" dirty="0">
                <a:latin typeface="Arial" pitchFamily="34" charset="0"/>
                <a:ea typeface="楷体_GB2312" pitchFamily="49" charset="-122"/>
              </a:rPr>
              <a:t>上述算法尚有许多改进的余地。例如，</a:t>
            </a:r>
            <a:r>
              <a:rPr lang="en-US" altLang="zh-CN" b="0" dirty="0">
                <a:latin typeface="Arial" pitchFamily="34" charset="0"/>
                <a:ea typeface="楷体_GB2312" pitchFamily="49" charset="-122"/>
              </a:rPr>
              <a:t>1,2,…,n-1,n</a:t>
            </a:r>
            <a:r>
              <a:rPr lang="zh-CN" altLang="en-US" b="0" dirty="0">
                <a:latin typeface="Arial" pitchFamily="34" charset="0"/>
                <a:ea typeface="楷体_GB2312" pitchFamily="49" charset="-122"/>
              </a:rPr>
              <a:t>和</a:t>
            </a:r>
            <a:r>
              <a:rPr lang="en-US" altLang="zh-CN" b="0" dirty="0">
                <a:latin typeface="Arial" pitchFamily="34" charset="0"/>
                <a:ea typeface="楷体_GB2312" pitchFamily="49" charset="-122"/>
              </a:rPr>
              <a:t>n,n-1, …,2,1</a:t>
            </a:r>
            <a:r>
              <a:rPr lang="zh-CN" altLang="en-US" b="0" dirty="0">
                <a:latin typeface="Arial" pitchFamily="34" charset="0"/>
                <a:ea typeface="楷体_GB2312" pitchFamily="49" charset="-122"/>
              </a:rPr>
              <a:t>这种互为镜像的排列具有相同的圆排列长度，只计算一个就够了，可减少约一半的计算量。另一方面，如果所给的</a:t>
            </a:r>
            <a:r>
              <a:rPr lang="en-US" altLang="zh-CN" b="0" dirty="0">
                <a:latin typeface="Arial" pitchFamily="34" charset="0"/>
                <a:ea typeface="楷体_GB2312" pitchFamily="49" charset="-122"/>
              </a:rPr>
              <a:t>n</a:t>
            </a:r>
            <a:r>
              <a:rPr lang="zh-CN" altLang="en-US" b="0" dirty="0">
                <a:latin typeface="Arial" pitchFamily="34" charset="0"/>
                <a:ea typeface="楷体_GB2312" pitchFamily="49" charset="-122"/>
              </a:rPr>
              <a:t>个圆中有</a:t>
            </a:r>
            <a:r>
              <a:rPr lang="en-US" altLang="zh-CN" b="0" dirty="0">
                <a:latin typeface="Arial" pitchFamily="34" charset="0"/>
                <a:ea typeface="楷体_GB2312" pitchFamily="49" charset="-122"/>
              </a:rPr>
              <a:t>k</a:t>
            </a:r>
            <a:r>
              <a:rPr lang="zh-CN" altLang="en-US" b="0" dirty="0">
                <a:latin typeface="Arial" pitchFamily="34" charset="0"/>
                <a:ea typeface="楷体_GB2312" pitchFamily="49" charset="-122"/>
              </a:rPr>
              <a:t>个圆有相同的半径，则这</a:t>
            </a:r>
            <a:r>
              <a:rPr lang="en-US" altLang="zh-CN" b="0" dirty="0">
                <a:latin typeface="Arial" pitchFamily="34" charset="0"/>
                <a:ea typeface="楷体_GB2312" pitchFamily="49" charset="-122"/>
              </a:rPr>
              <a:t>k</a:t>
            </a:r>
            <a:r>
              <a:rPr lang="zh-CN" altLang="en-US" b="0" dirty="0">
                <a:latin typeface="Arial" pitchFamily="34" charset="0"/>
                <a:ea typeface="楷体_GB2312" pitchFamily="49" charset="-122"/>
              </a:rPr>
              <a:t>个圆产生的</a:t>
            </a:r>
            <a:r>
              <a:rPr lang="en-US" altLang="zh-CN" b="0" dirty="0">
                <a:latin typeface="Arial" pitchFamily="34" charset="0"/>
                <a:ea typeface="楷体_GB2312" pitchFamily="49" charset="-122"/>
              </a:rPr>
              <a:t>k!</a:t>
            </a:r>
            <a:r>
              <a:rPr lang="zh-CN" altLang="en-US" b="0" dirty="0">
                <a:latin typeface="Arial" pitchFamily="34" charset="0"/>
                <a:ea typeface="楷体_GB2312" pitchFamily="49" charset="-122"/>
              </a:rPr>
              <a:t>个完全相同的圆排列，只计算一个就够了。 </a:t>
            </a:r>
          </a:p>
        </p:txBody>
      </p:sp>
    </p:spTree>
    <p:extLst>
      <p:ext uri="{BB962C8B-B14F-4D97-AF65-F5344CB8AC3E}">
        <p14:creationId xmlns:p14="http://schemas.microsoft.com/office/powerpoint/2010/main" val="9808174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2330"/>
                                        </p:tgtEl>
                                        <p:attrNameLst>
                                          <p:attrName>style.visibility</p:attrName>
                                        </p:attrNameLst>
                                      </p:cBhvr>
                                      <p:to>
                                        <p:strVal val="visible"/>
                                      </p:to>
                                    </p:set>
                                    <p:animEffect transition="in" filter="blinds(horizontal)">
                                      <p:cBhvr>
                                        <p:cTn id="7" dur="500"/>
                                        <p:tgtEl>
                                          <p:spTgt spid="3123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2331"/>
                                        </p:tgtEl>
                                        <p:attrNameLst>
                                          <p:attrName>style.visibility</p:attrName>
                                        </p:attrNameLst>
                                      </p:cBhvr>
                                      <p:to>
                                        <p:strVal val="visible"/>
                                      </p:to>
                                    </p:set>
                                    <p:animEffect transition="in" filter="blinds(horizontal)">
                                      <p:cBhvr>
                                        <p:cTn id="12" dur="500"/>
                                        <p:tgtEl>
                                          <p:spTgt spid="312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30" grpId="0" animBg="1"/>
      <p:bldP spid="312331"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3348" name="Rectangle 4"/>
          <p:cNvSpPr>
            <a:spLocks noChangeArrowheads="1"/>
          </p:cNvSpPr>
          <p:nvPr/>
        </p:nvSpPr>
        <p:spPr bwMode="auto">
          <a:xfrm>
            <a:off x="608013" y="411163"/>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zh-CN" sz="3600" b="1" dirty="0">
                <a:solidFill>
                  <a:srgbClr val="2324CB"/>
                </a:solidFill>
                <a:latin typeface="+mj-lt"/>
                <a:ea typeface="+mj-ea"/>
                <a:cs typeface="+mj-cs"/>
              </a:rPr>
              <a:t>5.12  </a:t>
            </a:r>
            <a:r>
              <a:rPr lang="en-US" altLang="zh-CN" sz="3600" b="1" dirty="0" err="1">
                <a:solidFill>
                  <a:srgbClr val="2324CB"/>
                </a:solidFill>
                <a:latin typeface="+mj-lt"/>
                <a:ea typeface="+mj-ea"/>
                <a:cs typeface="+mj-cs"/>
              </a:rPr>
              <a:t>连续邮资问题</a:t>
            </a:r>
            <a:endParaRPr lang="zh-CN" altLang="en-US" sz="3600" b="1" dirty="0">
              <a:solidFill>
                <a:srgbClr val="2324CB"/>
              </a:solidFill>
              <a:latin typeface="+mj-lt"/>
              <a:ea typeface="+mj-ea"/>
              <a:cs typeface="+mj-cs"/>
            </a:endParaRPr>
          </a:p>
        </p:txBody>
      </p:sp>
      <p:sp>
        <p:nvSpPr>
          <p:cNvPr id="31747" name="Text Box 5"/>
          <p:cNvSpPr txBox="1">
            <a:spLocks noChangeArrowheads="1"/>
          </p:cNvSpPr>
          <p:nvPr/>
        </p:nvSpPr>
        <p:spPr bwMode="auto">
          <a:xfrm>
            <a:off x="582034" y="1772816"/>
            <a:ext cx="7996237" cy="180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20000"/>
              </a:lnSpc>
              <a:spcBef>
                <a:spcPct val="0"/>
              </a:spcBef>
              <a:buClrTx/>
              <a:buFont typeface="Arial" pitchFamily="34" charset="0"/>
              <a:buNone/>
            </a:pPr>
            <a:r>
              <a:rPr lang="zh-CN" altLang="en-US" dirty="0"/>
              <a:t>    假设国家发行了</a:t>
            </a:r>
            <a:r>
              <a:rPr lang="en-US" altLang="zh-CN" dirty="0"/>
              <a:t>n</a:t>
            </a:r>
            <a:r>
              <a:rPr lang="zh-CN" altLang="en-US" dirty="0"/>
              <a:t>种不同面值的邮票，并且规定每张信封上最多只允许贴</a:t>
            </a:r>
            <a:r>
              <a:rPr lang="en-US" altLang="zh-CN" dirty="0"/>
              <a:t>m</a:t>
            </a:r>
            <a:r>
              <a:rPr lang="zh-CN" altLang="en-US" dirty="0"/>
              <a:t>张邮票。连续邮资问题要求对于给定的</a:t>
            </a:r>
            <a:r>
              <a:rPr lang="en-US" altLang="zh-CN" dirty="0"/>
              <a:t>n</a:t>
            </a:r>
            <a:r>
              <a:rPr lang="zh-CN" altLang="en-US" dirty="0"/>
              <a:t>和</a:t>
            </a:r>
            <a:r>
              <a:rPr lang="en-US" altLang="zh-CN" dirty="0"/>
              <a:t>m</a:t>
            </a:r>
            <a:r>
              <a:rPr lang="zh-CN" altLang="en-US" dirty="0"/>
              <a:t>的值，给出邮票面值的最佳设计，在</a:t>
            </a:r>
            <a:r>
              <a:rPr lang="en-US" altLang="zh-CN" dirty="0"/>
              <a:t>1</a:t>
            </a:r>
            <a:r>
              <a:rPr lang="zh-CN" altLang="en-US" dirty="0"/>
              <a:t>张信封上可贴出从邮资</a:t>
            </a:r>
            <a:r>
              <a:rPr lang="en-US" altLang="zh-CN" dirty="0"/>
              <a:t>1</a:t>
            </a:r>
            <a:r>
              <a:rPr lang="zh-CN" altLang="en-US" dirty="0"/>
              <a:t>开始，增量为</a:t>
            </a:r>
            <a:r>
              <a:rPr lang="en-US" altLang="zh-CN" dirty="0"/>
              <a:t>1</a:t>
            </a:r>
            <a:r>
              <a:rPr lang="zh-CN" altLang="en-US" dirty="0"/>
              <a:t>的最大连续邮资区间。</a:t>
            </a:r>
          </a:p>
        </p:txBody>
      </p:sp>
      <p:sp>
        <p:nvSpPr>
          <p:cNvPr id="31748" name="Text Box 6"/>
          <p:cNvSpPr txBox="1">
            <a:spLocks noChangeArrowheads="1"/>
          </p:cNvSpPr>
          <p:nvPr/>
        </p:nvSpPr>
        <p:spPr bwMode="auto">
          <a:xfrm>
            <a:off x="661586" y="4077072"/>
            <a:ext cx="7704137" cy="830997"/>
          </a:xfrm>
          <a:prstGeom prst="rect">
            <a:avLst/>
          </a:prstGeom>
          <a:solidFill>
            <a:schemeClr val="bg1"/>
          </a:solidFill>
          <a:ln>
            <a:solidFill>
              <a:srgbClr val="063DE8"/>
            </a:solidFill>
          </a:ln>
          <a:effectLst/>
        </p:spPr>
        <p:txBody>
          <a:bodyPr>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lang="zh-CN" altLang="en-US" dirty="0"/>
              <a:t>    例如，当</a:t>
            </a:r>
            <a:r>
              <a:rPr lang="en-US" altLang="zh-CN" dirty="0"/>
              <a:t>n=5</a:t>
            </a:r>
            <a:r>
              <a:rPr lang="zh-CN" altLang="en-US" dirty="0"/>
              <a:t>和</a:t>
            </a:r>
            <a:r>
              <a:rPr lang="en-US" altLang="zh-CN" dirty="0"/>
              <a:t>m=4</a:t>
            </a:r>
            <a:r>
              <a:rPr lang="zh-CN" altLang="en-US" dirty="0"/>
              <a:t>时，面值为</a:t>
            </a:r>
            <a:r>
              <a:rPr lang="en-US" altLang="zh-CN" dirty="0"/>
              <a:t>(1,3,11,15,32)</a:t>
            </a:r>
            <a:r>
              <a:rPr lang="zh-CN" altLang="en-US" dirty="0"/>
              <a:t>的</a:t>
            </a:r>
            <a:r>
              <a:rPr lang="en-US" altLang="zh-CN" dirty="0"/>
              <a:t>5</a:t>
            </a:r>
            <a:r>
              <a:rPr lang="zh-CN" altLang="en-US" dirty="0"/>
              <a:t>种邮票可以贴出邮资的最大连续邮资区间是</a:t>
            </a:r>
            <a:r>
              <a:rPr lang="en-US" altLang="zh-CN" dirty="0"/>
              <a:t>1</a:t>
            </a:r>
            <a:r>
              <a:rPr lang="zh-CN" altLang="en-US" dirty="0"/>
              <a:t>到</a:t>
            </a:r>
            <a:r>
              <a:rPr lang="en-US" altLang="zh-CN" dirty="0"/>
              <a:t>70</a:t>
            </a:r>
            <a:r>
              <a:rPr lang="zh-CN" altLang="en-US" dirty="0"/>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4372" name="Rectangle 4"/>
          <p:cNvSpPr>
            <a:spLocks noChangeArrowheads="1"/>
          </p:cNvSpPr>
          <p:nvPr/>
        </p:nvSpPr>
        <p:spPr bwMode="auto">
          <a:xfrm>
            <a:off x="554038" y="300038"/>
            <a:ext cx="7772400"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zh-CN" sz="3600" b="1" dirty="0">
                <a:solidFill>
                  <a:srgbClr val="2324CB"/>
                </a:solidFill>
                <a:latin typeface="+mj-lt"/>
                <a:ea typeface="+mj-ea"/>
                <a:cs typeface="+mj-cs"/>
              </a:rPr>
              <a:t>5.12  </a:t>
            </a:r>
            <a:r>
              <a:rPr lang="en-US" altLang="zh-CN" sz="3600" b="1" dirty="0" err="1">
                <a:solidFill>
                  <a:srgbClr val="2324CB"/>
                </a:solidFill>
                <a:latin typeface="+mj-lt"/>
                <a:ea typeface="+mj-ea"/>
                <a:cs typeface="+mj-cs"/>
              </a:rPr>
              <a:t>连续邮资问题</a:t>
            </a:r>
            <a:endParaRPr lang="zh-CN" altLang="en-US" sz="3600" b="1" dirty="0">
              <a:solidFill>
                <a:srgbClr val="2324CB"/>
              </a:solidFill>
              <a:latin typeface="+mj-lt"/>
              <a:ea typeface="+mj-ea"/>
              <a:cs typeface="+mj-cs"/>
            </a:endParaRPr>
          </a:p>
        </p:txBody>
      </p:sp>
      <p:sp>
        <p:nvSpPr>
          <p:cNvPr id="32771" name="Text Box 5"/>
          <p:cNvSpPr txBox="1">
            <a:spLocks noChangeArrowheads="1"/>
          </p:cNvSpPr>
          <p:nvPr/>
        </p:nvSpPr>
        <p:spPr bwMode="auto">
          <a:xfrm>
            <a:off x="180975" y="981075"/>
            <a:ext cx="8372475" cy="171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marL="342900" indent="-342900" eaLnBrk="1" hangingPunct="1">
              <a:spcBef>
                <a:spcPct val="0"/>
              </a:spcBef>
              <a:buClr>
                <a:schemeClr val="accent2"/>
              </a:buClr>
              <a:buFont typeface="Wingdings" panose="05000000000000000000" pitchFamily="2" charset="2"/>
              <a:buChar char="Ø"/>
            </a:pPr>
            <a:r>
              <a:rPr lang="zh-CN" altLang="en-US" dirty="0">
                <a:solidFill>
                  <a:schemeClr val="accent2"/>
                </a:solidFill>
              </a:rPr>
              <a:t>解向量</a:t>
            </a:r>
            <a:r>
              <a:rPr lang="zh-CN" altLang="en-US" dirty="0"/>
              <a:t>：用</a:t>
            </a:r>
            <a:r>
              <a:rPr lang="en-US" altLang="zh-CN" dirty="0"/>
              <a:t>n</a:t>
            </a:r>
            <a:r>
              <a:rPr lang="zh-CN" altLang="en-US" dirty="0"/>
              <a:t>元组</a:t>
            </a:r>
            <a:r>
              <a:rPr lang="en-US" altLang="zh-CN" dirty="0"/>
              <a:t>x[1:n]</a:t>
            </a:r>
            <a:r>
              <a:rPr lang="zh-CN" altLang="en-US" dirty="0"/>
              <a:t>表示</a:t>
            </a:r>
            <a:r>
              <a:rPr lang="en-US" altLang="zh-CN" dirty="0"/>
              <a:t>n</a:t>
            </a:r>
            <a:r>
              <a:rPr lang="zh-CN" altLang="en-US" dirty="0"/>
              <a:t>种不同的邮票面值，并约定它们从小到大排列。</a:t>
            </a:r>
            <a:r>
              <a:rPr lang="en-US" altLang="zh-CN" dirty="0"/>
              <a:t>x[1]=1</a:t>
            </a:r>
            <a:r>
              <a:rPr lang="zh-CN" altLang="en-US" dirty="0"/>
              <a:t>是唯一的选择。</a:t>
            </a:r>
          </a:p>
          <a:p>
            <a:pPr marL="342900" indent="-342900" eaLnBrk="1" hangingPunct="1">
              <a:spcBef>
                <a:spcPct val="0"/>
              </a:spcBef>
              <a:buClr>
                <a:schemeClr val="accent2"/>
              </a:buClr>
              <a:buFont typeface="Wingdings" panose="05000000000000000000" pitchFamily="2" charset="2"/>
              <a:buChar char="Ø"/>
            </a:pPr>
            <a:r>
              <a:rPr lang="zh-CN" altLang="en-US" dirty="0">
                <a:solidFill>
                  <a:schemeClr val="accent2"/>
                </a:solidFill>
              </a:rPr>
              <a:t>约束函数</a:t>
            </a:r>
            <a:r>
              <a:rPr lang="zh-CN" altLang="en-US" dirty="0"/>
              <a:t>：已选定</a:t>
            </a:r>
            <a:r>
              <a:rPr lang="en-US" altLang="zh-CN" dirty="0"/>
              <a:t>x[1:i-1]</a:t>
            </a:r>
            <a:r>
              <a:rPr lang="zh-CN" altLang="en-US" dirty="0"/>
              <a:t>，最大连续邮资区间是</a:t>
            </a:r>
            <a:r>
              <a:rPr lang="en-US" altLang="zh-CN" dirty="0"/>
              <a:t>[1:r]</a:t>
            </a:r>
            <a:r>
              <a:rPr lang="zh-CN" altLang="en-US" dirty="0"/>
              <a:t>，接下来</a:t>
            </a:r>
            <a:r>
              <a:rPr lang="en-US" altLang="zh-CN" dirty="0"/>
              <a:t>x[i]</a:t>
            </a:r>
            <a:r>
              <a:rPr lang="zh-CN" altLang="en-US" dirty="0"/>
              <a:t>的可取值范围是</a:t>
            </a:r>
            <a:r>
              <a:rPr lang="en-US" altLang="zh-CN" dirty="0">
                <a:solidFill>
                  <a:schemeClr val="accent2"/>
                </a:solidFill>
              </a:rPr>
              <a:t>[x[i-1]+1:r+1]</a:t>
            </a:r>
            <a:r>
              <a:rPr lang="zh-CN" altLang="en-US" dirty="0"/>
              <a:t>。</a:t>
            </a:r>
          </a:p>
        </p:txBody>
      </p:sp>
      <p:sp>
        <p:nvSpPr>
          <p:cNvPr id="32772" name="Text Box 6"/>
          <p:cNvSpPr txBox="1">
            <a:spLocks noChangeArrowheads="1"/>
          </p:cNvSpPr>
          <p:nvPr/>
        </p:nvSpPr>
        <p:spPr bwMode="auto">
          <a:xfrm>
            <a:off x="247253" y="2652755"/>
            <a:ext cx="8649493" cy="3847207"/>
          </a:xfrm>
          <a:prstGeom prst="rect">
            <a:avLst/>
          </a:prstGeom>
          <a:solidFill>
            <a:schemeClr val="bg1"/>
          </a:solidFill>
          <a:ln>
            <a:solidFill>
              <a:srgbClr val="063DE8"/>
            </a:solidFill>
          </a:ln>
          <a:effectLst/>
        </p:spPr>
        <p:txBody>
          <a:bodyPr wrap="square">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lang="zh-CN" altLang="en-US" dirty="0">
                <a:solidFill>
                  <a:schemeClr val="accent2"/>
                </a:solidFill>
              </a:rPr>
              <a:t>如何确定</a:t>
            </a:r>
            <a:r>
              <a:rPr lang="en-US" altLang="zh-CN" dirty="0">
                <a:solidFill>
                  <a:schemeClr val="accent2"/>
                </a:solidFill>
              </a:rPr>
              <a:t>r</a:t>
            </a:r>
            <a:r>
              <a:rPr lang="zh-CN" altLang="en-US" dirty="0">
                <a:solidFill>
                  <a:schemeClr val="accent2"/>
                </a:solidFill>
              </a:rPr>
              <a:t>的值？</a:t>
            </a:r>
          </a:p>
          <a:p>
            <a:pPr eaLnBrk="1" hangingPunct="1">
              <a:lnSpc>
                <a:spcPct val="100000"/>
              </a:lnSpc>
              <a:spcBef>
                <a:spcPct val="0"/>
              </a:spcBef>
              <a:buClrTx/>
              <a:buFont typeface="Arial" pitchFamily="34" charset="0"/>
              <a:buNone/>
            </a:pPr>
            <a:r>
              <a:rPr lang="zh-CN" altLang="en-US" dirty="0"/>
              <a:t>    计算</a:t>
            </a:r>
            <a:r>
              <a:rPr lang="en-US" altLang="zh-CN" dirty="0"/>
              <a:t>x[1:i]</a:t>
            </a:r>
            <a:r>
              <a:rPr lang="zh-CN" altLang="en-US" dirty="0"/>
              <a:t>的最大连续邮资区间在本算法中被频繁使用到，因此势必要找到一个高效的方法。为了避免直接递归求解的高复杂度，可先尝试计算用不超过</a:t>
            </a:r>
            <a:r>
              <a:rPr lang="en-US" altLang="zh-CN" dirty="0"/>
              <a:t>m</a:t>
            </a:r>
            <a:r>
              <a:rPr lang="zh-CN" altLang="en-US" dirty="0"/>
              <a:t>张面值为</a:t>
            </a:r>
            <a:r>
              <a:rPr lang="en-US" altLang="zh-CN" dirty="0"/>
              <a:t>x[1:i]</a:t>
            </a:r>
            <a:r>
              <a:rPr lang="zh-CN" altLang="en-US" dirty="0"/>
              <a:t>的邮票贴出邮资</a:t>
            </a:r>
            <a:r>
              <a:rPr lang="en-US" altLang="zh-CN" dirty="0"/>
              <a:t>k</a:t>
            </a:r>
            <a:r>
              <a:rPr lang="zh-CN" altLang="en-US" dirty="0"/>
              <a:t>所需的最少邮票数</a:t>
            </a:r>
            <a:r>
              <a:rPr lang="en-US" altLang="zh-CN" dirty="0"/>
              <a:t>y[k]</a:t>
            </a:r>
            <a:r>
              <a:rPr lang="zh-CN" altLang="en-US" dirty="0"/>
              <a:t>，然后通过</a:t>
            </a:r>
            <a:r>
              <a:rPr lang="en-US" altLang="zh-CN" dirty="0"/>
              <a:t>y[k]</a:t>
            </a:r>
            <a:r>
              <a:rPr lang="zh-CN" altLang="en-US" dirty="0"/>
              <a:t>推算出</a:t>
            </a:r>
            <a:r>
              <a:rPr lang="en-US" altLang="zh-CN" dirty="0"/>
              <a:t>r</a:t>
            </a:r>
            <a:r>
              <a:rPr lang="zh-CN" altLang="en-US" dirty="0"/>
              <a:t>的值。事实上，</a:t>
            </a:r>
            <a:r>
              <a:rPr lang="en-US" altLang="zh-CN" dirty="0"/>
              <a:t>y[k]</a:t>
            </a:r>
            <a:r>
              <a:rPr lang="zh-CN" altLang="en-US" dirty="0"/>
              <a:t>可以通过递推在</a:t>
            </a:r>
            <a:r>
              <a:rPr lang="en-US" altLang="zh-CN" dirty="0"/>
              <a:t>O(n)</a:t>
            </a:r>
            <a:r>
              <a:rPr lang="zh-CN" altLang="en-US" dirty="0"/>
              <a:t>时间内解决：</a:t>
            </a:r>
          </a:p>
          <a:p>
            <a:pPr eaLnBrk="1" hangingPunct="1">
              <a:lnSpc>
                <a:spcPct val="100000"/>
              </a:lnSpc>
              <a:spcBef>
                <a:spcPct val="0"/>
              </a:spcBef>
              <a:buClrTx/>
              <a:buFont typeface="Arial" pitchFamily="34" charset="0"/>
              <a:buNone/>
            </a:pPr>
            <a:r>
              <a:rPr lang="en-US" altLang="zh-CN" sz="2000" dirty="0"/>
              <a:t>for (int j=0; j&lt;= x[i-2]*(m-1);</a:t>
            </a:r>
            <a:r>
              <a:rPr lang="en-US" altLang="zh-CN" sz="2000" dirty="0" err="1"/>
              <a:t>j++</a:t>
            </a:r>
            <a:r>
              <a:rPr lang="en-US" altLang="zh-CN" sz="2000" dirty="0"/>
              <a:t>)</a:t>
            </a:r>
          </a:p>
          <a:p>
            <a:pPr eaLnBrk="1" hangingPunct="1">
              <a:lnSpc>
                <a:spcPct val="100000"/>
              </a:lnSpc>
              <a:spcBef>
                <a:spcPct val="0"/>
              </a:spcBef>
              <a:buClrTx/>
              <a:buFont typeface="Arial" pitchFamily="34" charset="0"/>
              <a:buNone/>
            </a:pPr>
            <a:r>
              <a:rPr lang="en-US" altLang="zh-CN" sz="2000" dirty="0"/>
              <a:t>        if (y[j]&lt;m)</a:t>
            </a:r>
          </a:p>
          <a:p>
            <a:pPr eaLnBrk="1" hangingPunct="1">
              <a:lnSpc>
                <a:spcPct val="100000"/>
              </a:lnSpc>
              <a:spcBef>
                <a:spcPct val="0"/>
              </a:spcBef>
              <a:buClrTx/>
              <a:buFont typeface="Arial" pitchFamily="34" charset="0"/>
              <a:buNone/>
            </a:pPr>
            <a:r>
              <a:rPr lang="en-US" altLang="zh-CN" sz="2000" dirty="0"/>
              <a:t>          for (int k=1;k&lt;=m-y[j];k++)</a:t>
            </a:r>
          </a:p>
          <a:p>
            <a:pPr eaLnBrk="1" hangingPunct="1">
              <a:lnSpc>
                <a:spcPct val="100000"/>
              </a:lnSpc>
              <a:spcBef>
                <a:spcPct val="0"/>
              </a:spcBef>
              <a:buClrTx/>
              <a:buFont typeface="Arial" pitchFamily="34" charset="0"/>
              <a:buNone/>
            </a:pPr>
            <a:r>
              <a:rPr lang="en-US" altLang="zh-CN" sz="2000" dirty="0"/>
              <a:t>            if (y[j]+k&lt;y[</a:t>
            </a:r>
            <a:r>
              <a:rPr lang="en-US" altLang="zh-CN" sz="2000" dirty="0" err="1"/>
              <a:t>j+x</a:t>
            </a:r>
            <a:r>
              <a:rPr lang="en-US" altLang="zh-CN" sz="2000" dirty="0"/>
              <a:t>[i-1]*k]) y[</a:t>
            </a:r>
            <a:r>
              <a:rPr lang="en-US" altLang="zh-CN" sz="2000" dirty="0" err="1"/>
              <a:t>j+x</a:t>
            </a:r>
            <a:r>
              <a:rPr lang="en-US" altLang="zh-CN" sz="2000" dirty="0"/>
              <a:t>[i-1]*k]=y[j]+k;</a:t>
            </a:r>
          </a:p>
          <a:p>
            <a:pPr eaLnBrk="1" hangingPunct="1">
              <a:lnSpc>
                <a:spcPct val="100000"/>
              </a:lnSpc>
              <a:spcBef>
                <a:spcPct val="0"/>
              </a:spcBef>
              <a:buClrTx/>
              <a:buFont typeface="Arial" pitchFamily="34" charset="0"/>
              <a:buNone/>
            </a:pPr>
            <a:r>
              <a:rPr lang="en-US" altLang="zh-CN" sz="2000" dirty="0"/>
              <a:t>      while (y[r]&lt;</a:t>
            </a:r>
            <a:r>
              <a:rPr lang="en-US" altLang="zh-CN" sz="2000" dirty="0" err="1"/>
              <a:t>maxint</a:t>
            </a:r>
            <a:r>
              <a:rPr lang="en-US" altLang="zh-CN" sz="2000" dirty="0"/>
              <a:t>) r++;</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6" name="Rectangle 4"/>
          <p:cNvSpPr>
            <a:spLocks noChangeArrowheads="1"/>
          </p:cNvSpPr>
          <p:nvPr/>
        </p:nvSpPr>
        <p:spPr bwMode="auto">
          <a:xfrm>
            <a:off x="539750" y="549275"/>
            <a:ext cx="7772400" cy="575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en-US" sz="3600" b="1" dirty="0" err="1" smtClean="0">
                <a:solidFill>
                  <a:srgbClr val="2324CB"/>
                </a:solidFill>
                <a:latin typeface="+mj-lt"/>
                <a:ea typeface="+mj-ea"/>
                <a:cs typeface="+mj-cs"/>
              </a:rPr>
              <a:t>回溯法效率分析</a:t>
            </a:r>
            <a:endParaRPr lang="zh-CN" altLang="en-US" sz="3600" b="1" dirty="0">
              <a:solidFill>
                <a:srgbClr val="2324CB"/>
              </a:solidFill>
              <a:latin typeface="+mj-lt"/>
              <a:ea typeface="+mj-ea"/>
              <a:cs typeface="+mj-cs"/>
            </a:endParaRPr>
          </a:p>
        </p:txBody>
      </p:sp>
      <p:sp>
        <p:nvSpPr>
          <p:cNvPr id="33795" name="Text Box 5"/>
          <p:cNvSpPr txBox="1">
            <a:spLocks noChangeArrowheads="1"/>
          </p:cNvSpPr>
          <p:nvPr/>
        </p:nvSpPr>
        <p:spPr bwMode="auto">
          <a:xfrm>
            <a:off x="323850" y="1242857"/>
            <a:ext cx="84963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20000"/>
              </a:lnSpc>
              <a:spcBef>
                <a:spcPct val="0"/>
              </a:spcBef>
              <a:buClrTx/>
              <a:buFont typeface="Arial" pitchFamily="34" charset="0"/>
              <a:buNone/>
            </a:pPr>
            <a:r>
              <a:rPr lang="en-US" altLang="zh-CN" dirty="0"/>
              <a:t>    </a:t>
            </a:r>
            <a:r>
              <a:rPr lang="zh-CN" altLang="en-US" dirty="0"/>
              <a:t>通过前面具体实例的讨论容易看出，回溯算法的效率在很大程度上依赖于以下因素：</a:t>
            </a:r>
          </a:p>
          <a:p>
            <a:pPr lvl="1" eaLnBrk="1" hangingPunct="1">
              <a:lnSpc>
                <a:spcPct val="120000"/>
              </a:lnSpc>
              <a:spcBef>
                <a:spcPct val="0"/>
              </a:spcBef>
              <a:buClrTx/>
              <a:buFont typeface="Arial" pitchFamily="34" charset="0"/>
              <a:buNone/>
            </a:pPr>
            <a:r>
              <a:rPr lang="en-US" altLang="zh-CN" dirty="0"/>
              <a:t>(1)</a:t>
            </a:r>
            <a:r>
              <a:rPr lang="zh-CN" altLang="en-US" dirty="0"/>
              <a:t>产生</a:t>
            </a:r>
            <a:r>
              <a:rPr lang="en-US" altLang="zh-CN" dirty="0"/>
              <a:t>x[k]</a:t>
            </a:r>
            <a:r>
              <a:rPr lang="zh-CN" altLang="en-US" dirty="0"/>
              <a:t>的时间；</a:t>
            </a:r>
          </a:p>
          <a:p>
            <a:pPr lvl="1" eaLnBrk="1" hangingPunct="1">
              <a:lnSpc>
                <a:spcPct val="120000"/>
              </a:lnSpc>
              <a:spcBef>
                <a:spcPct val="0"/>
              </a:spcBef>
              <a:buClrTx/>
              <a:buFont typeface="Arial" pitchFamily="34" charset="0"/>
              <a:buNone/>
            </a:pPr>
            <a:r>
              <a:rPr lang="en-US" altLang="zh-CN" dirty="0"/>
              <a:t>(2)</a:t>
            </a:r>
            <a:r>
              <a:rPr lang="zh-CN" altLang="en-US" dirty="0"/>
              <a:t>满足显约束（</a:t>
            </a:r>
            <a:r>
              <a:rPr lang="zh-CN" altLang="en-US" dirty="0">
                <a:solidFill>
                  <a:schemeClr val="accent2"/>
                </a:solidFill>
              </a:rPr>
              <a:t>问题描述里找</a:t>
            </a:r>
            <a:r>
              <a:rPr lang="zh-CN" altLang="en-US" dirty="0"/>
              <a:t>）的</a:t>
            </a:r>
            <a:r>
              <a:rPr lang="en-US" altLang="zh-CN" dirty="0"/>
              <a:t>x[k]</a:t>
            </a:r>
            <a:r>
              <a:rPr lang="zh-CN" altLang="en-US" dirty="0"/>
              <a:t>值的个数；</a:t>
            </a:r>
          </a:p>
          <a:p>
            <a:pPr lvl="1" eaLnBrk="1" hangingPunct="1">
              <a:lnSpc>
                <a:spcPct val="120000"/>
              </a:lnSpc>
              <a:spcBef>
                <a:spcPct val="0"/>
              </a:spcBef>
              <a:buClrTx/>
              <a:buFont typeface="Arial" pitchFamily="34" charset="0"/>
              <a:buNone/>
            </a:pPr>
            <a:r>
              <a:rPr lang="en-US" altLang="zh-CN" dirty="0"/>
              <a:t>(3)</a:t>
            </a:r>
            <a:r>
              <a:rPr lang="zh-CN" altLang="en-US" dirty="0"/>
              <a:t>计算约束函数</a:t>
            </a:r>
            <a:r>
              <a:rPr lang="en-US" altLang="zh-CN" dirty="0"/>
              <a:t>constraint</a:t>
            </a:r>
            <a:r>
              <a:rPr lang="zh-CN" altLang="en-US" dirty="0"/>
              <a:t>的时间；</a:t>
            </a:r>
          </a:p>
          <a:p>
            <a:pPr lvl="1" eaLnBrk="1" hangingPunct="1">
              <a:lnSpc>
                <a:spcPct val="120000"/>
              </a:lnSpc>
              <a:spcBef>
                <a:spcPct val="0"/>
              </a:spcBef>
              <a:buClrTx/>
              <a:buFont typeface="Arial" pitchFamily="34" charset="0"/>
              <a:buNone/>
            </a:pPr>
            <a:r>
              <a:rPr lang="en-US" altLang="zh-CN" dirty="0"/>
              <a:t>(4)</a:t>
            </a:r>
            <a:r>
              <a:rPr lang="zh-CN" altLang="en-US" dirty="0"/>
              <a:t>计算上界函数</a:t>
            </a:r>
            <a:r>
              <a:rPr lang="en-US" altLang="zh-CN" dirty="0"/>
              <a:t>bound</a:t>
            </a:r>
            <a:r>
              <a:rPr lang="zh-CN" altLang="en-US" dirty="0"/>
              <a:t>的时间；</a:t>
            </a:r>
          </a:p>
          <a:p>
            <a:pPr lvl="1" eaLnBrk="1" hangingPunct="1">
              <a:lnSpc>
                <a:spcPct val="120000"/>
              </a:lnSpc>
              <a:spcBef>
                <a:spcPct val="0"/>
              </a:spcBef>
              <a:buClrTx/>
              <a:buFont typeface="Arial" pitchFamily="34" charset="0"/>
              <a:buNone/>
            </a:pPr>
            <a:r>
              <a:rPr lang="en-US" altLang="zh-CN" dirty="0"/>
              <a:t>(5)</a:t>
            </a:r>
            <a:r>
              <a:rPr lang="zh-CN" altLang="en-US" dirty="0"/>
              <a:t>满足约束函数和上界函数约束的所有</a:t>
            </a:r>
            <a:r>
              <a:rPr lang="en-US" altLang="zh-CN" dirty="0"/>
              <a:t>x[k]</a:t>
            </a:r>
            <a:r>
              <a:rPr lang="zh-CN" altLang="en-US" dirty="0"/>
              <a:t>的个数。</a:t>
            </a:r>
          </a:p>
          <a:p>
            <a:pPr eaLnBrk="1" hangingPunct="1">
              <a:lnSpc>
                <a:spcPct val="120000"/>
              </a:lnSpc>
              <a:spcBef>
                <a:spcPct val="0"/>
              </a:spcBef>
              <a:buClrTx/>
              <a:buFont typeface="Arial" pitchFamily="34" charset="0"/>
              <a:buNone/>
            </a:pPr>
            <a:r>
              <a:rPr lang="en-US" altLang="zh-CN" dirty="0"/>
              <a:t>    </a:t>
            </a:r>
            <a:r>
              <a:rPr lang="zh-CN" altLang="en-US" dirty="0"/>
              <a:t>好的约束函数能显著地减少所生成的结点数</a:t>
            </a:r>
            <a:r>
              <a:rPr lang="en-US" altLang="zh-CN" dirty="0"/>
              <a:t>,</a:t>
            </a:r>
            <a:r>
              <a:rPr lang="zh-CN" altLang="en-US" dirty="0"/>
              <a:t>但这样的约束函数往往计算量较大。因此，</a:t>
            </a:r>
            <a:r>
              <a:rPr lang="zh-CN" altLang="en-US" dirty="0">
                <a:solidFill>
                  <a:schemeClr val="accent2"/>
                </a:solidFill>
              </a:rPr>
              <a:t>在选择约束函数时通常存在生成结点数与约束函数计算量之间的折衷。</a:t>
            </a:r>
          </a:p>
        </p:txBody>
      </p:sp>
      <p:sp>
        <p:nvSpPr>
          <p:cNvPr id="2" name="矩形 1">
            <a:extLst>
              <a:ext uri="{FF2B5EF4-FFF2-40B4-BE49-F238E27FC236}">
                <a16:creationId xmlns:a16="http://schemas.microsoft.com/office/drawing/2014/main" id="{91941893-ED9A-4E58-BD83-0F402BC135E3}"/>
              </a:ext>
            </a:extLst>
          </p:cNvPr>
          <p:cNvSpPr/>
          <p:nvPr/>
        </p:nvSpPr>
        <p:spPr>
          <a:xfrm>
            <a:off x="2322649" y="5673947"/>
            <a:ext cx="4206601" cy="461665"/>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rPr>
              <a:t>可以用“</a:t>
            </a:r>
            <a:r>
              <a:rPr lang="zh-CN" altLang="en-US" sz="2400" b="1" dirty="0">
                <a:solidFill>
                  <a:schemeClr val="accent2"/>
                </a:solidFill>
                <a:latin typeface="宋体" panose="02010600030101010101" pitchFamily="2" charset="-122"/>
                <a:ea typeface="宋体" panose="02010600030101010101" pitchFamily="2" charset="-122"/>
              </a:rPr>
              <a:t>重排原理</a:t>
            </a:r>
            <a:r>
              <a:rPr lang="zh-CN" altLang="en-US" sz="2400" b="1" dirty="0">
                <a:latin typeface="宋体" panose="02010600030101010101" pitchFamily="2" charset="-122"/>
                <a:ea typeface="宋体" panose="02010600030101010101" pitchFamily="2" charset="-122"/>
              </a:rPr>
              <a:t>”提高效率</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20" name="Rectangle 4"/>
          <p:cNvSpPr>
            <a:spLocks noChangeArrowheads="1"/>
          </p:cNvSpPr>
          <p:nvPr/>
        </p:nvSpPr>
        <p:spPr bwMode="auto">
          <a:xfrm>
            <a:off x="541338" y="350838"/>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en-US" sz="3600" b="1" dirty="0" err="1">
                <a:solidFill>
                  <a:srgbClr val="2324CB"/>
                </a:solidFill>
                <a:latin typeface="+mj-lt"/>
                <a:ea typeface="+mj-ea"/>
                <a:cs typeface="+mj-cs"/>
              </a:rPr>
              <a:t>重排原理</a:t>
            </a:r>
            <a:endParaRPr lang="zh-CN" altLang="en-US" sz="3600" b="1" dirty="0">
              <a:solidFill>
                <a:srgbClr val="2324CB"/>
              </a:solidFill>
              <a:latin typeface="+mj-lt"/>
              <a:ea typeface="+mj-ea"/>
              <a:cs typeface="+mj-cs"/>
            </a:endParaRPr>
          </a:p>
        </p:txBody>
      </p:sp>
      <p:sp>
        <p:nvSpPr>
          <p:cNvPr id="34819" name="Text Box 5"/>
          <p:cNvSpPr txBox="1">
            <a:spLocks noChangeArrowheads="1"/>
          </p:cNvSpPr>
          <p:nvPr/>
        </p:nvSpPr>
        <p:spPr bwMode="auto">
          <a:xfrm>
            <a:off x="212725" y="1154113"/>
            <a:ext cx="856932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lnSpc>
                <a:spcPct val="110000"/>
              </a:lnSpc>
              <a:spcBef>
                <a:spcPts val="200"/>
              </a:spcBef>
              <a:buClr>
                <a:schemeClr val="tx1"/>
              </a:buClr>
              <a:buFont typeface="Wingdings" pitchFamily="2" charset="2"/>
              <a:buBlip>
                <a:blip r:embed="rId3"/>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3"/>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3"/>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3"/>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3"/>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3"/>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3"/>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lang="zh-CN" altLang="en-US" dirty="0"/>
              <a:t>    对于许多问题而言，在搜索试探时选取</a:t>
            </a:r>
            <a:r>
              <a:rPr lang="en-US" altLang="zh-CN" dirty="0"/>
              <a:t>x[i]</a:t>
            </a:r>
            <a:r>
              <a:rPr lang="zh-CN" altLang="en-US" dirty="0"/>
              <a:t>的值顺序是</a:t>
            </a:r>
            <a:r>
              <a:rPr lang="zh-CN" altLang="en-US" dirty="0">
                <a:solidFill>
                  <a:schemeClr val="accent2"/>
                </a:solidFill>
              </a:rPr>
              <a:t>任意的</a:t>
            </a:r>
            <a:r>
              <a:rPr lang="zh-CN" altLang="en-US" dirty="0"/>
              <a:t>。但是，</a:t>
            </a:r>
            <a:r>
              <a:rPr lang="zh-CN" altLang="en-US" dirty="0">
                <a:solidFill>
                  <a:schemeClr val="accent2"/>
                </a:solidFill>
              </a:rPr>
              <a:t>在其它条件相当的前提下，可以让可取值最少的</a:t>
            </a:r>
            <a:r>
              <a:rPr lang="en-US" altLang="zh-CN" dirty="0">
                <a:solidFill>
                  <a:schemeClr val="accent2"/>
                </a:solidFill>
              </a:rPr>
              <a:t>x[i]</a:t>
            </a:r>
            <a:r>
              <a:rPr lang="zh-CN" altLang="en-US" dirty="0">
                <a:solidFill>
                  <a:schemeClr val="accent2"/>
                </a:solidFill>
              </a:rPr>
              <a:t>优先，来优化算法效率</a:t>
            </a:r>
            <a:r>
              <a:rPr lang="zh-CN" altLang="en-US" dirty="0"/>
              <a:t>。从图中关于同一问题的</a:t>
            </a:r>
            <a:r>
              <a:rPr lang="en-US" altLang="zh-CN" dirty="0"/>
              <a:t>2</a:t>
            </a:r>
            <a:r>
              <a:rPr lang="zh-CN" altLang="en-US" dirty="0"/>
              <a:t>棵不同解空间树，可以体会到这种策略的潜力。</a:t>
            </a:r>
          </a:p>
        </p:txBody>
      </p:sp>
      <p:pic>
        <p:nvPicPr>
          <p:cNvPr id="34820" name="Picture 6" descr="t510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43213"/>
            <a:ext cx="4103688"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t510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538" y="2824163"/>
            <a:ext cx="4321175"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 Box 8"/>
          <p:cNvSpPr txBox="1">
            <a:spLocks noChangeArrowheads="1"/>
          </p:cNvSpPr>
          <p:nvPr/>
        </p:nvSpPr>
        <p:spPr bwMode="auto">
          <a:xfrm>
            <a:off x="307975" y="4686300"/>
            <a:ext cx="8589963" cy="1570038"/>
          </a:xfrm>
          <a:prstGeom prst="rect">
            <a:avLst/>
          </a:prstGeom>
          <a:solidFill>
            <a:srgbClr val="FFCC00"/>
          </a:solidFill>
          <a:ln>
            <a:noFill/>
          </a:ln>
          <a:effectLst/>
          <a:extLs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lnSpc>
                <a:spcPct val="110000"/>
              </a:lnSpc>
              <a:spcBef>
                <a:spcPts val="200"/>
              </a:spcBef>
              <a:buClr>
                <a:schemeClr val="tx1"/>
              </a:buClr>
              <a:buFont typeface="Wingdings" pitchFamily="2" charset="2"/>
              <a:buBlip>
                <a:blip r:embed="rId3"/>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3"/>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3"/>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3"/>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3"/>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3"/>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3"/>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lang="zh-CN" altLang="en-US" dirty="0"/>
              <a:t>图</a:t>
            </a:r>
            <a:r>
              <a:rPr lang="en-US" altLang="zh-CN" dirty="0"/>
              <a:t>(a)</a:t>
            </a:r>
            <a:r>
              <a:rPr lang="zh-CN" altLang="en-US" dirty="0"/>
              <a:t>中，从第</a:t>
            </a:r>
            <a:r>
              <a:rPr lang="en-US" altLang="zh-CN" dirty="0"/>
              <a:t>1</a:t>
            </a:r>
            <a:r>
              <a:rPr lang="zh-CN" altLang="en-US" dirty="0"/>
              <a:t>层剪去</a:t>
            </a:r>
            <a:r>
              <a:rPr lang="en-US" altLang="zh-CN" dirty="0"/>
              <a:t>1</a:t>
            </a:r>
            <a:r>
              <a:rPr lang="zh-CN" altLang="en-US" dirty="0"/>
              <a:t>棵子树，则从所有应当考虑的</a:t>
            </a:r>
            <a:r>
              <a:rPr lang="en-US" altLang="zh-CN" dirty="0"/>
              <a:t>3</a:t>
            </a:r>
            <a:r>
              <a:rPr lang="zh-CN" altLang="en-US" dirty="0"/>
              <a:t>元组中一次消去</a:t>
            </a:r>
            <a:r>
              <a:rPr lang="en-US" altLang="zh-CN" dirty="0"/>
              <a:t>12</a:t>
            </a:r>
            <a:r>
              <a:rPr lang="zh-CN" altLang="en-US" dirty="0"/>
              <a:t>个</a:t>
            </a:r>
            <a:r>
              <a:rPr lang="en-US" altLang="zh-CN" dirty="0"/>
              <a:t>3</a:t>
            </a:r>
            <a:r>
              <a:rPr lang="zh-CN" altLang="en-US" dirty="0"/>
              <a:t>元组。对于图</a:t>
            </a:r>
            <a:r>
              <a:rPr lang="en-US" altLang="zh-CN" dirty="0"/>
              <a:t>(b)</a:t>
            </a:r>
            <a:r>
              <a:rPr lang="zh-CN" altLang="en-US" dirty="0"/>
              <a:t>，虽然同样从第</a:t>
            </a:r>
            <a:r>
              <a:rPr lang="en-US" altLang="zh-CN" dirty="0"/>
              <a:t>1</a:t>
            </a:r>
            <a:r>
              <a:rPr lang="zh-CN" altLang="en-US" dirty="0"/>
              <a:t>层剪去</a:t>
            </a:r>
            <a:r>
              <a:rPr lang="en-US" altLang="zh-CN" dirty="0"/>
              <a:t>1</a:t>
            </a:r>
            <a:r>
              <a:rPr lang="zh-CN" altLang="en-US" dirty="0"/>
              <a:t>棵子树，却只从应当考虑的</a:t>
            </a:r>
            <a:r>
              <a:rPr lang="en-US" altLang="zh-CN" dirty="0"/>
              <a:t>3</a:t>
            </a:r>
            <a:r>
              <a:rPr lang="zh-CN" altLang="en-US" dirty="0"/>
              <a:t>元组中消去</a:t>
            </a:r>
            <a:r>
              <a:rPr lang="en-US" altLang="zh-CN" dirty="0"/>
              <a:t>8</a:t>
            </a:r>
            <a:r>
              <a:rPr lang="zh-CN" altLang="en-US" dirty="0"/>
              <a:t>个</a:t>
            </a:r>
            <a:r>
              <a:rPr lang="en-US" altLang="zh-CN" dirty="0"/>
              <a:t>3</a:t>
            </a:r>
            <a:r>
              <a:rPr lang="zh-CN" altLang="en-US" dirty="0"/>
              <a:t>元组。前者的效果明显比后者好。</a:t>
            </a:r>
          </a:p>
        </p:txBody>
      </p:sp>
      <p:sp>
        <p:nvSpPr>
          <p:cNvPr id="34823" name="Text Box 10"/>
          <p:cNvSpPr txBox="1">
            <a:spLocks noChangeArrowheads="1"/>
          </p:cNvSpPr>
          <p:nvPr/>
        </p:nvSpPr>
        <p:spPr bwMode="auto">
          <a:xfrm>
            <a:off x="1933575" y="4205288"/>
            <a:ext cx="55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lnSpc>
                <a:spcPct val="110000"/>
              </a:lnSpc>
              <a:spcBef>
                <a:spcPts val="200"/>
              </a:spcBef>
              <a:buClr>
                <a:schemeClr val="tx1"/>
              </a:buClr>
              <a:buFont typeface="Wingdings" pitchFamily="2" charset="2"/>
              <a:buBlip>
                <a:blip r:embed="rId3"/>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3"/>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3"/>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3"/>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3"/>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3"/>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3"/>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lang="en-US" altLang="zh-CN" b="0">
                <a:latin typeface="Arial" pitchFamily="34" charset="0"/>
                <a:ea typeface="楷体_GB2312" pitchFamily="49" charset="-122"/>
              </a:rPr>
              <a:t>(a)</a:t>
            </a:r>
          </a:p>
        </p:txBody>
      </p:sp>
      <p:sp>
        <p:nvSpPr>
          <p:cNvPr id="34824" name="Text Box 11"/>
          <p:cNvSpPr txBox="1">
            <a:spLocks noChangeArrowheads="1"/>
          </p:cNvSpPr>
          <p:nvPr/>
        </p:nvSpPr>
        <p:spPr bwMode="auto">
          <a:xfrm>
            <a:off x="6948488" y="4221163"/>
            <a:ext cx="55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lnSpc>
                <a:spcPct val="110000"/>
              </a:lnSpc>
              <a:spcBef>
                <a:spcPts val="200"/>
              </a:spcBef>
              <a:buClr>
                <a:schemeClr val="tx1"/>
              </a:buClr>
              <a:buFont typeface="Wingdings" pitchFamily="2" charset="2"/>
              <a:buBlip>
                <a:blip r:embed="rId3"/>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3"/>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3"/>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3"/>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3"/>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3"/>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3"/>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lang="en-US" altLang="zh-CN" b="0">
                <a:latin typeface="Arial" pitchFamily="34" charset="0"/>
                <a:ea typeface="楷体_GB2312" pitchFamily="49" charset="-122"/>
              </a:rPr>
              <a:t>(b)</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文本框 24577"/>
          <p:cNvSpPr txBox="1"/>
          <p:nvPr/>
        </p:nvSpPr>
        <p:spPr>
          <a:xfrm>
            <a:off x="424272" y="836712"/>
            <a:ext cx="8540216" cy="4708981"/>
          </a:xfrm>
          <a:prstGeom prst="rect">
            <a:avLst/>
          </a:prstGeom>
          <a:noFill/>
          <a:ln w="28575" cap="flat" cmpd="sng">
            <a:solidFill>
              <a:srgbClr val="FF6600"/>
            </a:solidFill>
            <a:prstDash val="solid"/>
            <a:miter/>
            <a:headEnd type="none" w="med" len="med"/>
            <a:tailEnd type="none" w="med" len="med"/>
          </a:ln>
        </p:spPr>
        <p:txBody>
          <a:bodyPr wrap="square">
            <a:spAutoFit/>
          </a:bodyPr>
          <a:lstStyle/>
          <a:p>
            <a:pPr>
              <a:spcBef>
                <a:spcPct val="50000"/>
              </a:spcBef>
            </a:pPr>
            <a:r>
              <a:rPr lang="zh-CN" altLang="en-US" sz="2400" b="1" dirty="0">
                <a:solidFill>
                  <a:schemeClr val="accent2"/>
                </a:solidFill>
                <a:latin typeface="Times New Roman" panose="02020603050405020304" pitchFamily="18" charset="0"/>
                <a:ea typeface="宋体" panose="02010600030101010101" pitchFamily="2" charset="-122"/>
              </a:rPr>
              <a:t>回朔法的解题思想总结</a:t>
            </a:r>
            <a:r>
              <a:rPr lang="zh-CN" altLang="en-US" sz="2400" b="1" dirty="0">
                <a:latin typeface="Times New Roman" panose="02020603050405020304" pitchFamily="18" charset="0"/>
                <a:ea typeface="宋体" panose="02010600030101010101" pitchFamily="2" charset="-122"/>
              </a:rPr>
              <a:t>：</a:t>
            </a:r>
          </a:p>
          <a:p>
            <a:pPr marL="342900" indent="-342900">
              <a:spcBef>
                <a:spcPct val="50000"/>
              </a:spcBef>
              <a:buFont typeface="Wingdings" charset="2"/>
              <a:buChar char="Ø"/>
            </a:pPr>
            <a:r>
              <a:rPr lang="zh-CN" altLang="en-US" sz="2400" b="1" dirty="0">
                <a:latin typeface="Times New Roman" panose="02020603050405020304" pitchFamily="18" charset="0"/>
                <a:ea typeface="宋体" panose="02010600030101010101" pitchFamily="2" charset="-122"/>
              </a:rPr>
              <a:t>在探索问题空间的过程中，经常会进入死胡同，当求解失败时，为了摆脱失败状态，必须退出死胡同，返回到死胡同的入口，可能是返回上一个步骤或返回上几个步骤，另求出路，这个返回的过程就是</a:t>
            </a:r>
            <a:r>
              <a:rPr lang="zh-CN" altLang="en-US" sz="2400" b="1" dirty="0">
                <a:solidFill>
                  <a:srgbClr val="CC0000"/>
                </a:solidFill>
                <a:latin typeface="Times New Roman" panose="02020603050405020304" pitchFamily="18" charset="0"/>
                <a:ea typeface="宋体" panose="02010600030101010101" pitchFamily="2" charset="-122"/>
              </a:rPr>
              <a:t>回溯</a:t>
            </a:r>
            <a:r>
              <a:rPr lang="zh-CN" altLang="en-US" sz="2400" b="1" dirty="0">
                <a:latin typeface="Times New Roman" panose="02020603050405020304" pitchFamily="18" charset="0"/>
                <a:ea typeface="宋体" panose="02010600030101010101" pitchFamily="2" charset="-122"/>
              </a:rPr>
              <a:t>——退回到进入胡同时的状态。</a:t>
            </a:r>
          </a:p>
          <a:p>
            <a:pPr marL="342900" indent="-342900">
              <a:spcBef>
                <a:spcPct val="50000"/>
              </a:spcBef>
              <a:buFont typeface="Wingdings" charset="2"/>
              <a:buChar char="Ø"/>
            </a:pPr>
            <a:r>
              <a:rPr lang="zh-CN" altLang="en-US" sz="2400" b="1" dirty="0">
                <a:latin typeface="Times New Roman" panose="02020603050405020304" pitchFamily="18" charset="0"/>
                <a:ea typeface="宋体" panose="02010600030101010101" pitchFamily="2" charset="-122"/>
              </a:rPr>
              <a:t>在探索问题空间的过程中，往下探索一般使用递归方法进行，当递归不下去时，就需要进行回溯，另寻出路进行递归。所以，在使用探索算法时，</a:t>
            </a:r>
            <a:r>
              <a:rPr lang="zh-CN" altLang="en-US" sz="2400" b="1" dirty="0">
                <a:solidFill>
                  <a:srgbClr val="CC0000"/>
                </a:solidFill>
                <a:latin typeface="Times New Roman" panose="02020603050405020304" pitchFamily="18" charset="0"/>
                <a:ea typeface="宋体" panose="02010600030101010101" pitchFamily="2" charset="-122"/>
              </a:rPr>
              <a:t>递归与回溯经常是配合使用的。</a:t>
            </a:r>
          </a:p>
          <a:p>
            <a:pPr marL="342900" indent="-342900">
              <a:spcBef>
                <a:spcPct val="50000"/>
              </a:spcBef>
              <a:buFont typeface="Wingdings" charset="2"/>
              <a:buChar char="Ø"/>
            </a:pPr>
            <a:r>
              <a:rPr lang="zh-CN" altLang="en-US" sz="2400" b="1" dirty="0">
                <a:latin typeface="Times New Roman" panose="02020603050405020304" pitchFamily="18" charset="0"/>
                <a:ea typeface="宋体" panose="02010600030101010101" pitchFamily="2" charset="-122"/>
              </a:rPr>
              <a:t>当求解一个问题的多种解法时，当使用递归已经找到一种答案后，可以在记录答案后，使用回溯，跳过该点，继续往下探索，寻找其它解法。</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4" name="Rectangle 4"/>
          <p:cNvSpPr>
            <a:spLocks noChangeArrowheads="1"/>
          </p:cNvSpPr>
          <p:nvPr/>
        </p:nvSpPr>
        <p:spPr bwMode="auto">
          <a:xfrm>
            <a:off x="611188" y="39370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zh-CN" sz="3600" b="1" dirty="0" smtClean="0">
                <a:solidFill>
                  <a:srgbClr val="2324CB"/>
                </a:solidFill>
                <a:latin typeface="+mj-lt"/>
                <a:ea typeface="+mj-ea"/>
                <a:cs typeface="+mj-cs"/>
              </a:rPr>
              <a:t>7.5  </a:t>
            </a:r>
            <a:r>
              <a:rPr lang="en-US" altLang="zh-CN" sz="3600" b="1" dirty="0">
                <a:solidFill>
                  <a:srgbClr val="2324CB"/>
                </a:solidFill>
                <a:latin typeface="+mj-lt"/>
                <a:ea typeface="+mj-ea"/>
                <a:cs typeface="+mj-cs"/>
              </a:rPr>
              <a:t>n</a:t>
            </a:r>
            <a:r>
              <a:rPr lang="zh-CN" altLang="en-US" sz="3600" b="1" dirty="0">
                <a:solidFill>
                  <a:srgbClr val="2324CB"/>
                </a:solidFill>
                <a:latin typeface="+mj-lt"/>
                <a:ea typeface="+mj-ea"/>
                <a:cs typeface="+mj-cs"/>
              </a:rPr>
              <a:t>后问题</a:t>
            </a:r>
          </a:p>
        </p:txBody>
      </p:sp>
      <p:sp>
        <p:nvSpPr>
          <p:cNvPr id="20483" name="Text Box 5"/>
          <p:cNvSpPr txBox="1">
            <a:spLocks noChangeArrowheads="1"/>
          </p:cNvSpPr>
          <p:nvPr/>
        </p:nvSpPr>
        <p:spPr bwMode="auto">
          <a:xfrm>
            <a:off x="249238" y="1052736"/>
            <a:ext cx="8496300" cy="3859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spcBef>
                <a:spcPct val="0"/>
              </a:spcBef>
              <a:buClrTx/>
              <a:buFont typeface="Arial" pitchFamily="34" charset="0"/>
              <a:buNone/>
            </a:pPr>
            <a:r>
              <a:rPr lang="zh-CN" altLang="en-US" dirty="0">
                <a:latin typeface="Times New Roman" pitchFamily="18" charset="0"/>
                <a:cs typeface="Times New Roman" pitchFamily="18" charset="0"/>
              </a:rPr>
              <a:t>二、算法思路</a:t>
            </a:r>
            <a:endParaRPr lang="en-US" altLang="zh-CN" dirty="0">
              <a:latin typeface="Times New Roman" pitchFamily="18" charset="0"/>
              <a:cs typeface="Times New Roman" pitchFamily="18" charset="0"/>
            </a:endParaRPr>
          </a:p>
          <a:p>
            <a:pPr eaLnBrk="1" hangingPunct="1">
              <a:spcBef>
                <a:spcPct val="0"/>
              </a:spcBef>
              <a:buClrTx/>
              <a:buFont typeface="Arial" pitchFamily="34" charset="0"/>
              <a:buNone/>
            </a:pPr>
            <a:r>
              <a:rPr lang="zh-CN" altLang="en-US" dirty="0">
                <a:cs typeface="Times New Roman" pitchFamily="18" charset="0"/>
              </a:rPr>
              <a:t>   （</a:t>
            </a:r>
            <a:r>
              <a:rPr lang="en-US" altLang="zh-CN" dirty="0">
                <a:cs typeface="Times New Roman" pitchFamily="18" charset="0"/>
              </a:rPr>
              <a:t>1</a:t>
            </a:r>
            <a:r>
              <a:rPr lang="zh-CN" altLang="en-US" dirty="0">
                <a:cs typeface="Times New Roman" pitchFamily="18" charset="0"/>
              </a:rPr>
              <a:t>）找出</a:t>
            </a:r>
            <a:r>
              <a:rPr lang="zh-CN" altLang="en-US" dirty="0">
                <a:latin typeface="Times New Roman" pitchFamily="18" charset="0"/>
                <a:cs typeface="Times New Roman" pitchFamily="18" charset="0"/>
              </a:rPr>
              <a:t>解空间</a:t>
            </a:r>
          </a:p>
          <a:p>
            <a:pPr eaLnBrk="1" hangingPunct="1">
              <a:lnSpc>
                <a:spcPct val="100000"/>
              </a:lnSpc>
              <a:spcBef>
                <a:spcPct val="0"/>
              </a:spcBef>
              <a:buClrTx/>
              <a:buFont typeface="Arial" pitchFamily="34" charset="0"/>
              <a:buNone/>
            </a:pPr>
            <a:r>
              <a:rPr lang="zh-CN" altLang="en-US" sz="2100" dirty="0">
                <a:cs typeface="Times New Roman" pitchFamily="18" charset="0"/>
              </a:rPr>
              <a:t>    将棋盘从左至右，从上到下编号为</a:t>
            </a:r>
            <a:r>
              <a:rPr lang="en-US" altLang="zh-CN" sz="2100" dirty="0">
                <a:cs typeface="Times New Roman" pitchFamily="18" charset="0"/>
              </a:rPr>
              <a:t>1</a:t>
            </a:r>
            <a:r>
              <a:rPr lang="zh-CN" altLang="en-US" sz="2100" dirty="0">
                <a:cs typeface="Times New Roman" pitchFamily="18" charset="0"/>
              </a:rPr>
              <a:t>到</a:t>
            </a:r>
            <a:r>
              <a:rPr lang="en-US" altLang="zh-CN" sz="2100" dirty="0">
                <a:cs typeface="Times New Roman" pitchFamily="18" charset="0"/>
              </a:rPr>
              <a:t>N</a:t>
            </a:r>
            <a:r>
              <a:rPr lang="zh-CN" altLang="en-US" sz="2100" dirty="0">
                <a:cs typeface="Times New Roman" pitchFamily="18" charset="0"/>
              </a:rPr>
              <a:t>，皇后编号为</a:t>
            </a:r>
            <a:r>
              <a:rPr lang="en-US" altLang="zh-CN" sz="2100" dirty="0">
                <a:cs typeface="Times New Roman" pitchFamily="18" charset="0"/>
              </a:rPr>
              <a:t>1</a:t>
            </a:r>
            <a:r>
              <a:rPr lang="zh-CN" altLang="en-US" sz="2100" dirty="0">
                <a:cs typeface="Times New Roman" pitchFamily="18" charset="0"/>
              </a:rPr>
              <a:t>到</a:t>
            </a:r>
            <a:r>
              <a:rPr lang="en-US" altLang="zh-CN" sz="2100" dirty="0">
                <a:cs typeface="Times New Roman" pitchFamily="18" charset="0"/>
              </a:rPr>
              <a:t>N</a:t>
            </a:r>
            <a:r>
              <a:rPr lang="zh-CN" altLang="en-US" sz="2100" dirty="0">
                <a:cs typeface="Times New Roman" pitchFamily="18" charset="0"/>
              </a:rPr>
              <a:t>。设解为一个</a:t>
            </a:r>
            <a:r>
              <a:rPr lang="en-US" altLang="zh-CN" sz="2100" dirty="0">
                <a:cs typeface="Times New Roman" pitchFamily="18" charset="0"/>
              </a:rPr>
              <a:t>N</a:t>
            </a:r>
            <a:r>
              <a:rPr lang="zh-CN" altLang="en-US" sz="2100" dirty="0">
                <a:cs typeface="Times New Roman" pitchFamily="18" charset="0"/>
              </a:rPr>
              <a:t>元组（</a:t>
            </a:r>
            <a:r>
              <a:rPr lang="en-US" altLang="zh-CN" sz="2100" dirty="0">
                <a:cs typeface="Times New Roman" pitchFamily="18" charset="0"/>
              </a:rPr>
              <a:t>X</a:t>
            </a:r>
            <a:r>
              <a:rPr lang="en-US" altLang="zh-CN" sz="2100" baseline="-25000" dirty="0">
                <a:cs typeface="Times New Roman" pitchFamily="18" charset="0"/>
              </a:rPr>
              <a:t>1</a:t>
            </a:r>
            <a:r>
              <a:rPr lang="zh-CN" altLang="en-US" sz="2100" dirty="0">
                <a:cs typeface="Times New Roman" pitchFamily="18" charset="0"/>
              </a:rPr>
              <a:t>，</a:t>
            </a:r>
            <a:r>
              <a:rPr lang="en-US" altLang="zh-CN" sz="2100" dirty="0">
                <a:cs typeface="Times New Roman" pitchFamily="18" charset="0"/>
              </a:rPr>
              <a:t>X</a:t>
            </a:r>
            <a:r>
              <a:rPr lang="en-US" altLang="zh-CN" sz="2100" baseline="-25000" dirty="0">
                <a:cs typeface="Times New Roman" pitchFamily="18" charset="0"/>
              </a:rPr>
              <a:t>2</a:t>
            </a:r>
            <a:r>
              <a:rPr lang="zh-CN" altLang="en-US" sz="2100" dirty="0">
                <a:cs typeface="Times New Roman" pitchFamily="18" charset="0"/>
              </a:rPr>
              <a:t>，</a:t>
            </a:r>
            <a:r>
              <a:rPr lang="en-US" altLang="zh-CN" sz="2100" dirty="0">
                <a:cs typeface="Times New Roman" pitchFamily="18" charset="0"/>
              </a:rPr>
              <a:t>.....</a:t>
            </a:r>
            <a:r>
              <a:rPr lang="en-US" altLang="zh-CN" sz="2100" dirty="0" err="1">
                <a:cs typeface="Times New Roman" pitchFamily="18" charset="0"/>
              </a:rPr>
              <a:t>X</a:t>
            </a:r>
            <a:r>
              <a:rPr lang="en-US" altLang="zh-CN" sz="2100" baseline="-25000" dirty="0" err="1">
                <a:cs typeface="Times New Roman" pitchFamily="18" charset="0"/>
              </a:rPr>
              <a:t>n</a:t>
            </a:r>
            <a:r>
              <a:rPr lang="zh-CN" altLang="en-US" sz="2100" dirty="0">
                <a:cs typeface="Times New Roman" pitchFamily="18" charset="0"/>
              </a:rPr>
              <a:t>），</a:t>
            </a:r>
            <a:r>
              <a:rPr lang="en-US" altLang="zh-CN" sz="2100" dirty="0">
                <a:cs typeface="Times New Roman" pitchFamily="18" charset="0"/>
              </a:rPr>
              <a:t>X</a:t>
            </a:r>
            <a:r>
              <a:rPr lang="en-US" altLang="zh-CN" sz="2100" baseline="-25000" dirty="0">
                <a:cs typeface="Times New Roman" pitchFamily="18" charset="0"/>
              </a:rPr>
              <a:t>i</a:t>
            </a:r>
            <a:r>
              <a:rPr lang="zh-CN" altLang="en-US" sz="2100" dirty="0">
                <a:cs typeface="Times New Roman" pitchFamily="18" charset="0"/>
              </a:rPr>
              <a:t>表示皇后</a:t>
            </a:r>
            <a:r>
              <a:rPr lang="en-US" altLang="zh-CN" sz="2100" dirty="0" err="1">
                <a:cs typeface="Times New Roman" pitchFamily="18" charset="0"/>
              </a:rPr>
              <a:t>i</a:t>
            </a:r>
            <a:r>
              <a:rPr lang="zh-CN" altLang="en-US" sz="2100" dirty="0">
                <a:cs typeface="Times New Roman" pitchFamily="18" charset="0"/>
              </a:rPr>
              <a:t>放在棋盘的第</a:t>
            </a:r>
            <a:r>
              <a:rPr lang="en-US" altLang="zh-CN" sz="2100" dirty="0" err="1">
                <a:cs typeface="Times New Roman" pitchFamily="18" charset="0"/>
              </a:rPr>
              <a:t>i</a:t>
            </a:r>
            <a:r>
              <a:rPr lang="zh-CN" altLang="en-US" sz="2100" dirty="0">
                <a:cs typeface="Times New Roman" pitchFamily="18" charset="0"/>
              </a:rPr>
              <a:t>行的第</a:t>
            </a:r>
            <a:r>
              <a:rPr lang="en-US" altLang="zh-CN" sz="2100" dirty="0">
                <a:cs typeface="Times New Roman" pitchFamily="18" charset="0"/>
              </a:rPr>
              <a:t>X[</a:t>
            </a:r>
            <a:r>
              <a:rPr lang="en-US" altLang="zh-CN" sz="2100" dirty="0" err="1">
                <a:cs typeface="Times New Roman" pitchFamily="18" charset="0"/>
              </a:rPr>
              <a:t>i</a:t>
            </a:r>
            <a:r>
              <a:rPr lang="en-US" altLang="zh-CN" sz="2100" dirty="0">
                <a:cs typeface="Times New Roman" pitchFamily="18" charset="0"/>
              </a:rPr>
              <a:t>]</a:t>
            </a:r>
            <a:r>
              <a:rPr lang="zh-CN" altLang="en-US" sz="2100" dirty="0">
                <a:cs typeface="Times New Roman" pitchFamily="18" charset="0"/>
              </a:rPr>
              <a:t>列。</a:t>
            </a:r>
          </a:p>
          <a:p>
            <a:pPr eaLnBrk="1" hangingPunct="1">
              <a:lnSpc>
                <a:spcPct val="100000"/>
              </a:lnSpc>
              <a:spcBef>
                <a:spcPct val="0"/>
              </a:spcBef>
              <a:buClrTx/>
              <a:buFont typeface="Arial" pitchFamily="34" charset="0"/>
              <a:buNone/>
            </a:pPr>
            <a:r>
              <a:rPr lang="zh-CN" altLang="en-US" sz="2100" dirty="0">
                <a:cs typeface="Times New Roman" pitchFamily="18" charset="0"/>
              </a:rPr>
              <a:t>    解空间：</a:t>
            </a:r>
            <a:r>
              <a:rPr lang="en-US" altLang="zh-CN" sz="2000" dirty="0">
                <a:solidFill>
                  <a:srgbClr val="990000"/>
                </a:solidFill>
              </a:rPr>
              <a:t> E={ (</a:t>
            </a:r>
            <a:r>
              <a:rPr lang="en-US" altLang="zh-CN" sz="2000" i="1" dirty="0">
                <a:solidFill>
                  <a:srgbClr val="990000"/>
                </a:solidFill>
              </a:rPr>
              <a:t>X</a:t>
            </a:r>
            <a:r>
              <a:rPr lang="en-US" altLang="zh-CN" sz="2000" baseline="-25000" dirty="0">
                <a:solidFill>
                  <a:srgbClr val="990000"/>
                </a:solidFill>
              </a:rPr>
              <a:t>1</a:t>
            </a:r>
            <a:r>
              <a:rPr lang="en-US" altLang="zh-CN" sz="2000" dirty="0">
                <a:solidFill>
                  <a:srgbClr val="990000"/>
                </a:solidFill>
              </a:rPr>
              <a:t>,..., </a:t>
            </a:r>
            <a:r>
              <a:rPr lang="en-US" altLang="zh-CN" sz="2000" dirty="0" err="1">
                <a:solidFill>
                  <a:srgbClr val="990000"/>
                </a:solidFill>
              </a:rPr>
              <a:t>X</a:t>
            </a:r>
            <a:r>
              <a:rPr lang="en-US" altLang="zh-CN" sz="2000" baseline="-25000" dirty="0" err="1">
                <a:solidFill>
                  <a:srgbClr val="990000"/>
                </a:solidFill>
              </a:rPr>
              <a:t>n</a:t>
            </a:r>
            <a:r>
              <a:rPr lang="en-US" altLang="zh-CN" sz="2000" dirty="0">
                <a:solidFill>
                  <a:srgbClr val="990000"/>
                </a:solidFill>
              </a:rPr>
              <a:t>) | </a:t>
            </a:r>
            <a:r>
              <a:rPr lang="en-US" altLang="zh-CN" sz="2000" dirty="0" err="1">
                <a:solidFill>
                  <a:srgbClr val="990000"/>
                </a:solidFill>
              </a:rPr>
              <a:t>X</a:t>
            </a:r>
            <a:r>
              <a:rPr lang="en-US" altLang="zh-CN" sz="2000" baseline="-25000" dirty="0" err="1">
                <a:solidFill>
                  <a:srgbClr val="990000"/>
                </a:solidFill>
              </a:rPr>
              <a:t>i</a:t>
            </a:r>
            <a:r>
              <a:rPr lang="en-US" altLang="zh-CN" sz="2000" dirty="0" err="1">
                <a:solidFill>
                  <a:srgbClr val="990000"/>
                </a:solidFill>
                <a:sym typeface="Symbol" charset="2"/>
              </a:rPr>
              <a:t></a:t>
            </a:r>
            <a:r>
              <a:rPr lang="en-US" altLang="zh-CN" sz="2000" dirty="0" err="1">
                <a:solidFill>
                  <a:srgbClr val="990000"/>
                </a:solidFill>
              </a:rPr>
              <a:t>S</a:t>
            </a:r>
            <a:r>
              <a:rPr lang="en-US" altLang="zh-CN" sz="2000" baseline="-25000" dirty="0" err="1">
                <a:solidFill>
                  <a:srgbClr val="990000"/>
                </a:solidFill>
              </a:rPr>
              <a:t>i</a:t>
            </a:r>
            <a:r>
              <a:rPr lang="en-US" altLang="zh-CN" sz="2000" dirty="0">
                <a:solidFill>
                  <a:srgbClr val="990000"/>
                </a:solidFill>
              </a:rPr>
              <a:t>, </a:t>
            </a:r>
            <a:r>
              <a:rPr lang="en-US" altLang="zh-CN" sz="2000" dirty="0" err="1">
                <a:solidFill>
                  <a:srgbClr val="990000"/>
                </a:solidFill>
              </a:rPr>
              <a:t>i</a:t>
            </a:r>
            <a:r>
              <a:rPr lang="en-US" altLang="zh-CN" sz="2000" dirty="0">
                <a:solidFill>
                  <a:srgbClr val="990000"/>
                </a:solidFill>
              </a:rPr>
              <a:t>=1,...,N}, S</a:t>
            </a:r>
            <a:r>
              <a:rPr lang="en-US" altLang="zh-CN" sz="2000" baseline="-25000" dirty="0">
                <a:solidFill>
                  <a:srgbClr val="990000"/>
                </a:solidFill>
              </a:rPr>
              <a:t>i</a:t>
            </a:r>
            <a:r>
              <a:rPr lang="en-US" altLang="zh-CN" sz="2000" dirty="0">
                <a:solidFill>
                  <a:srgbClr val="990000"/>
                </a:solidFill>
              </a:rPr>
              <a:t>={1, ..., N},1 </a:t>
            </a:r>
            <a:r>
              <a:rPr lang="en-US" altLang="zh-CN" sz="2000" dirty="0">
                <a:solidFill>
                  <a:srgbClr val="990000"/>
                </a:solidFill>
                <a:sym typeface="Symbol" charset="2"/>
              </a:rPr>
              <a:t> </a:t>
            </a:r>
            <a:r>
              <a:rPr lang="en-US" altLang="zh-CN" sz="2000" dirty="0" err="1">
                <a:solidFill>
                  <a:srgbClr val="990000"/>
                </a:solidFill>
              </a:rPr>
              <a:t>i</a:t>
            </a:r>
            <a:r>
              <a:rPr lang="en-US" altLang="zh-CN" sz="2000" dirty="0">
                <a:solidFill>
                  <a:srgbClr val="990000"/>
                </a:solidFill>
              </a:rPr>
              <a:t> </a:t>
            </a:r>
            <a:r>
              <a:rPr lang="en-US" altLang="zh-CN" sz="2000" dirty="0">
                <a:solidFill>
                  <a:srgbClr val="990000"/>
                </a:solidFill>
                <a:sym typeface="Symbol" charset="2"/>
              </a:rPr>
              <a:t> N</a:t>
            </a:r>
            <a:r>
              <a:rPr lang="zh-CN" altLang="en-US" sz="2000" dirty="0">
                <a:solidFill>
                  <a:srgbClr val="990000"/>
                </a:solidFill>
              </a:rPr>
              <a:t>；解空间为排列树。</a:t>
            </a:r>
            <a:r>
              <a:rPr lang="zh-CN" altLang="en-US" sz="2000" dirty="0"/>
              <a:t>其</a:t>
            </a:r>
            <a:r>
              <a:rPr lang="zh-CN" altLang="en-US" sz="2100" dirty="0">
                <a:cs typeface="Times New Roman" pitchFamily="18" charset="0"/>
              </a:rPr>
              <a:t>大小为</a:t>
            </a:r>
            <a:r>
              <a:rPr lang="en-US" altLang="zh-CN" sz="2100" dirty="0">
                <a:solidFill>
                  <a:schemeClr val="accent2"/>
                </a:solidFill>
                <a:cs typeface="Times New Roman" pitchFamily="18" charset="0"/>
              </a:rPr>
              <a:t>n</a:t>
            </a:r>
            <a:r>
              <a:rPr lang="zh-CN" altLang="en-US" sz="2100" dirty="0">
                <a:solidFill>
                  <a:schemeClr val="accent2"/>
                </a:solidFill>
                <a:cs typeface="Times New Roman" pitchFamily="18" charset="0"/>
              </a:rPr>
              <a:t>！</a:t>
            </a:r>
            <a:r>
              <a:rPr lang="zh-CN" altLang="en-US" sz="2100" dirty="0">
                <a:cs typeface="Times New Roman" pitchFamily="18" charset="0"/>
              </a:rPr>
              <a:t>。</a:t>
            </a:r>
          </a:p>
          <a:p>
            <a:pPr eaLnBrk="1" hangingPunct="1">
              <a:lnSpc>
                <a:spcPct val="100000"/>
              </a:lnSpc>
              <a:spcBef>
                <a:spcPct val="0"/>
              </a:spcBef>
              <a:buClrTx/>
              <a:buFont typeface="Arial" pitchFamily="34" charset="0"/>
              <a:buNone/>
            </a:pPr>
            <a:r>
              <a:rPr lang="zh-CN" altLang="en-US" sz="2100" dirty="0">
                <a:cs typeface="Times New Roman" pitchFamily="18" charset="0"/>
              </a:rPr>
              <a:t>   （</a:t>
            </a:r>
            <a:r>
              <a:rPr lang="en-US" altLang="zh-CN" sz="2100" dirty="0">
                <a:cs typeface="Times New Roman" pitchFamily="18" charset="0"/>
              </a:rPr>
              <a:t>2</a:t>
            </a:r>
            <a:r>
              <a:rPr lang="zh-CN" altLang="en-US" sz="2100" dirty="0">
                <a:cs typeface="Times New Roman" pitchFamily="18" charset="0"/>
              </a:rPr>
              <a:t>）约束条件（</a:t>
            </a:r>
            <a:r>
              <a:rPr lang="zh-CN" altLang="en-US" sz="2100" dirty="0">
                <a:solidFill>
                  <a:schemeClr val="accent2"/>
                </a:solidFill>
                <a:cs typeface="Times New Roman" pitchFamily="18" charset="0"/>
              </a:rPr>
              <a:t>约束函数</a:t>
            </a:r>
            <a:r>
              <a:rPr lang="zh-CN" altLang="en-US" sz="2100" dirty="0">
                <a:cs typeface="Times New Roman" pitchFamily="18" charset="0"/>
              </a:rPr>
              <a:t>）：</a:t>
            </a:r>
            <a:endParaRPr lang="en-US" altLang="zh-CN" sz="2100" dirty="0">
              <a:cs typeface="Times New Roman" pitchFamily="18" charset="0"/>
            </a:endParaRPr>
          </a:p>
          <a:p>
            <a:pPr marL="1200150" lvl="1" indent="-457200" eaLnBrk="1" hangingPunct="1">
              <a:lnSpc>
                <a:spcPct val="100000"/>
              </a:lnSpc>
              <a:spcBef>
                <a:spcPct val="0"/>
              </a:spcBef>
              <a:buClrTx/>
              <a:buFont typeface="+mj-ea"/>
              <a:buAutoNum type="circleNumDbPlain"/>
            </a:pPr>
            <a:r>
              <a:rPr lang="en-US" altLang="zh-CN" sz="2100" dirty="0">
                <a:cs typeface="Times New Roman" pitchFamily="18" charset="0"/>
              </a:rPr>
              <a:t>X</a:t>
            </a:r>
            <a:r>
              <a:rPr lang="en-US" altLang="zh-CN" sz="2100" baseline="-25000" dirty="0">
                <a:cs typeface="Times New Roman" pitchFamily="18" charset="0"/>
              </a:rPr>
              <a:t>i</a:t>
            </a:r>
            <a:r>
              <a:rPr lang="zh-CN" altLang="en-US" sz="2100" baseline="-25000" dirty="0">
                <a:cs typeface="Times New Roman" pitchFamily="18" charset="0"/>
              </a:rPr>
              <a:t> </a:t>
            </a:r>
            <a:r>
              <a:rPr lang="en-US" altLang="zh-CN" sz="2000" dirty="0">
                <a:sym typeface="Symbol" charset="2"/>
              </a:rPr>
              <a:t></a:t>
            </a:r>
            <a:r>
              <a:rPr lang="en-US" altLang="zh-CN" sz="2000" dirty="0"/>
              <a:t> </a:t>
            </a:r>
            <a:r>
              <a:rPr lang="en-US" altLang="zh-CN" sz="2100" dirty="0" err="1">
                <a:cs typeface="Times New Roman" pitchFamily="18" charset="0"/>
              </a:rPr>
              <a:t>X</a:t>
            </a:r>
            <a:r>
              <a:rPr lang="en-US" altLang="zh-CN" sz="2100" baseline="-25000" dirty="0" err="1">
                <a:cs typeface="Times New Roman" pitchFamily="18" charset="0"/>
              </a:rPr>
              <a:t>j</a:t>
            </a:r>
            <a:r>
              <a:rPr lang="zh-CN" altLang="en-US" sz="2100" dirty="0">
                <a:cs typeface="Times New Roman" pitchFamily="18" charset="0"/>
              </a:rPr>
              <a:t>        </a:t>
            </a:r>
            <a:r>
              <a:rPr lang="zh-CN" altLang="en-US" sz="2000" dirty="0">
                <a:solidFill>
                  <a:schemeClr val="accent2"/>
                </a:solidFill>
                <a:cs typeface="Times New Roman" pitchFamily="18" charset="0"/>
              </a:rPr>
              <a:t>皇后</a:t>
            </a:r>
            <a:r>
              <a:rPr lang="en-US" altLang="zh-CN" sz="2000" dirty="0" err="1">
                <a:solidFill>
                  <a:schemeClr val="accent2"/>
                </a:solidFill>
                <a:cs typeface="Times New Roman" pitchFamily="18" charset="0"/>
              </a:rPr>
              <a:t>i,j</a:t>
            </a:r>
            <a:r>
              <a:rPr lang="zh-CN" altLang="en-US" sz="2000" dirty="0">
                <a:solidFill>
                  <a:schemeClr val="accent2"/>
                </a:solidFill>
                <a:cs typeface="Times New Roman" pitchFamily="18" charset="0"/>
              </a:rPr>
              <a:t>不在同一列上（显约束）</a:t>
            </a:r>
            <a:endParaRPr lang="en-US" altLang="zh-CN" sz="2000" dirty="0">
              <a:solidFill>
                <a:schemeClr val="accent2"/>
              </a:solidFill>
              <a:cs typeface="Times New Roman" pitchFamily="18" charset="0"/>
            </a:endParaRPr>
          </a:p>
          <a:p>
            <a:pPr marL="1200150" lvl="1" indent="-457200" eaLnBrk="1" hangingPunct="1">
              <a:lnSpc>
                <a:spcPct val="100000"/>
              </a:lnSpc>
              <a:spcBef>
                <a:spcPct val="0"/>
              </a:spcBef>
              <a:buClrTx/>
              <a:buFont typeface="+mj-ea"/>
              <a:buAutoNum type="circleNumDbPlain"/>
            </a:pPr>
            <a:r>
              <a:rPr lang="en-US" altLang="zh-CN" sz="2100" dirty="0" err="1">
                <a:cs typeface="Times New Roman" pitchFamily="18" charset="0"/>
              </a:rPr>
              <a:t>i+X</a:t>
            </a:r>
            <a:r>
              <a:rPr lang="en-US" altLang="zh-CN" sz="2100" baseline="-25000" dirty="0" err="1">
                <a:cs typeface="Times New Roman" pitchFamily="18" charset="0"/>
              </a:rPr>
              <a:t>i</a:t>
            </a:r>
            <a:r>
              <a:rPr lang="zh-CN" altLang="en-US" sz="2100" dirty="0">
                <a:cs typeface="Times New Roman" pitchFamily="18" charset="0"/>
              </a:rPr>
              <a:t> </a:t>
            </a:r>
            <a:r>
              <a:rPr lang="en-US" altLang="zh-CN" sz="2000" dirty="0">
                <a:sym typeface="Symbol" charset="2"/>
              </a:rPr>
              <a:t></a:t>
            </a:r>
            <a:r>
              <a:rPr lang="en-US" altLang="zh-CN" sz="2100" dirty="0">
                <a:cs typeface="Times New Roman" pitchFamily="18" charset="0"/>
              </a:rPr>
              <a:t> </a:t>
            </a:r>
            <a:r>
              <a:rPr lang="en-US" altLang="zh-CN" sz="2100" dirty="0" err="1">
                <a:cs typeface="Times New Roman" pitchFamily="18" charset="0"/>
              </a:rPr>
              <a:t>j+X</a:t>
            </a:r>
            <a:r>
              <a:rPr lang="en-US" altLang="zh-CN" sz="2100" baseline="-25000" dirty="0" err="1">
                <a:cs typeface="Times New Roman" pitchFamily="18" charset="0"/>
              </a:rPr>
              <a:t>j</a:t>
            </a:r>
            <a:r>
              <a:rPr lang="en-US" altLang="zh-CN" sz="2100" dirty="0">
                <a:cs typeface="Times New Roman" pitchFamily="18" charset="0"/>
              </a:rPr>
              <a:t> </a:t>
            </a:r>
            <a:endParaRPr lang="zh-CN" altLang="en-US" sz="2100" dirty="0">
              <a:cs typeface="Times New Roman" pitchFamily="18" charset="0"/>
            </a:endParaRPr>
          </a:p>
          <a:p>
            <a:pPr marL="1200150" lvl="1" indent="-457200" eaLnBrk="1" hangingPunct="1">
              <a:lnSpc>
                <a:spcPct val="100000"/>
              </a:lnSpc>
              <a:spcBef>
                <a:spcPct val="0"/>
              </a:spcBef>
              <a:buClrTx/>
              <a:buFont typeface="+mj-ea"/>
              <a:buAutoNum type="circleNumDbPlain"/>
            </a:pPr>
            <a:r>
              <a:rPr lang="en-US" altLang="zh-CN" sz="2100" dirty="0" err="1">
                <a:cs typeface="Times New Roman" pitchFamily="18" charset="0"/>
              </a:rPr>
              <a:t>i</a:t>
            </a:r>
            <a:r>
              <a:rPr lang="en-US" altLang="zh-CN" sz="2100" dirty="0">
                <a:cs typeface="Times New Roman" pitchFamily="18" charset="0"/>
              </a:rPr>
              <a:t>-X</a:t>
            </a:r>
            <a:r>
              <a:rPr lang="en-US" altLang="zh-CN" sz="2100" baseline="-25000" dirty="0">
                <a:cs typeface="Times New Roman" pitchFamily="18" charset="0"/>
              </a:rPr>
              <a:t>i</a:t>
            </a:r>
            <a:r>
              <a:rPr lang="en-US" altLang="zh-CN" sz="2100" dirty="0">
                <a:cs typeface="Times New Roman" pitchFamily="18" charset="0"/>
              </a:rPr>
              <a:t> </a:t>
            </a:r>
            <a:r>
              <a:rPr lang="en-US" altLang="zh-CN" sz="2000" dirty="0">
                <a:sym typeface="Symbol" charset="2"/>
              </a:rPr>
              <a:t></a:t>
            </a:r>
            <a:r>
              <a:rPr lang="zh-CN" altLang="en-US" sz="2100" dirty="0">
                <a:cs typeface="Times New Roman" pitchFamily="18" charset="0"/>
              </a:rPr>
              <a:t> </a:t>
            </a:r>
            <a:r>
              <a:rPr lang="en-US" altLang="zh-CN" sz="2100" dirty="0">
                <a:cs typeface="Times New Roman" pitchFamily="18" charset="0"/>
              </a:rPr>
              <a:t>j-</a:t>
            </a:r>
            <a:r>
              <a:rPr lang="en-US" altLang="zh-CN" sz="2100" dirty="0" err="1">
                <a:cs typeface="Times New Roman" pitchFamily="18" charset="0"/>
              </a:rPr>
              <a:t>X</a:t>
            </a:r>
            <a:r>
              <a:rPr lang="en-US" altLang="zh-CN" sz="2100" baseline="-25000" dirty="0" err="1">
                <a:cs typeface="Times New Roman" pitchFamily="18" charset="0"/>
              </a:rPr>
              <a:t>j</a:t>
            </a:r>
            <a:endParaRPr lang="en-US" altLang="zh-CN" sz="2100" baseline="-25000" dirty="0">
              <a:cs typeface="Times New Roman" pitchFamily="18" charset="0"/>
            </a:endParaRPr>
          </a:p>
        </p:txBody>
      </p:sp>
      <p:sp>
        <p:nvSpPr>
          <p:cNvPr id="4" name="AutoShape 10"/>
          <p:cNvSpPr>
            <a:spLocks/>
          </p:cNvSpPr>
          <p:nvPr/>
        </p:nvSpPr>
        <p:spPr bwMode="auto">
          <a:xfrm>
            <a:off x="3030240" y="4187552"/>
            <a:ext cx="101600" cy="609600"/>
          </a:xfrm>
          <a:prstGeom prst="rightBrace">
            <a:avLst>
              <a:gd name="adj1" fmla="val 50000"/>
              <a:gd name="adj2" fmla="val 50000"/>
            </a:avLst>
          </a:prstGeom>
          <a:noFill/>
          <a:ln w="9525">
            <a:solidFill>
              <a:srgbClr val="990000"/>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spAutoFit/>
          </a:bodyPr>
          <a:lstStyle/>
          <a:p>
            <a:endParaRPr lang="zh-CN" altLang="en-US"/>
          </a:p>
        </p:txBody>
      </p:sp>
      <p:sp>
        <p:nvSpPr>
          <p:cNvPr id="6" name="Rectangle 9"/>
          <p:cNvSpPr>
            <a:spLocks noChangeArrowheads="1"/>
          </p:cNvSpPr>
          <p:nvPr/>
        </p:nvSpPr>
        <p:spPr bwMode="auto">
          <a:xfrm>
            <a:off x="3322568" y="4278423"/>
            <a:ext cx="4157205" cy="43306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spAutoFit/>
          </a:bodyPr>
          <a:lstStyle/>
          <a:p>
            <a:pPr algn="ctr">
              <a:lnSpc>
                <a:spcPct val="110000"/>
              </a:lnSpc>
            </a:pPr>
            <a:r>
              <a:rPr lang="zh-CN" altLang="en-US" sz="2000" b="1" dirty="0">
                <a:solidFill>
                  <a:srgbClr val="990000"/>
                </a:solidFill>
                <a:latin typeface="SimSun" charset="0"/>
                <a:ea typeface="SimSun" charset="0"/>
                <a:cs typeface="SimSun" charset="0"/>
              </a:rPr>
              <a:t>皇后</a:t>
            </a:r>
            <a:r>
              <a:rPr lang="en-US" altLang="zh-CN" sz="2000" b="1" dirty="0" err="1">
                <a:solidFill>
                  <a:srgbClr val="990000"/>
                </a:solidFill>
                <a:latin typeface="SimSun" charset="0"/>
                <a:ea typeface="SimSun" charset="0"/>
                <a:cs typeface="SimSun" charset="0"/>
              </a:rPr>
              <a:t>i,j</a:t>
            </a:r>
            <a:r>
              <a:rPr lang="zh-CN" altLang="en-US" sz="2000" b="1" dirty="0">
                <a:solidFill>
                  <a:srgbClr val="990000"/>
                </a:solidFill>
                <a:latin typeface="SimSun" charset="0"/>
                <a:ea typeface="SimSun" charset="0"/>
                <a:cs typeface="SimSun" charset="0"/>
              </a:rPr>
              <a:t>不在同一斜线上（隐约束）</a:t>
            </a:r>
          </a:p>
        </p:txBody>
      </p:sp>
      <p:sp>
        <p:nvSpPr>
          <p:cNvPr id="8" name="Rectangle 28"/>
          <p:cNvSpPr>
            <a:spLocks noChangeArrowheads="1"/>
          </p:cNvSpPr>
          <p:nvPr/>
        </p:nvSpPr>
        <p:spPr bwMode="auto">
          <a:xfrm>
            <a:off x="2483768" y="4868526"/>
            <a:ext cx="28600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zh-CN" altLang="en-US" sz="2000" b="1" dirty="0">
                <a:solidFill>
                  <a:srgbClr val="990000"/>
                </a:solidFill>
                <a:latin typeface="Songti SC" charset="0"/>
                <a:ea typeface="Songti SC" charset="0"/>
                <a:cs typeface="Songti SC" charset="0"/>
              </a:rPr>
              <a:t>等价于：</a:t>
            </a:r>
            <a:r>
              <a:rPr kumimoji="0" lang="zh-CN" altLang="en-US" sz="2000" b="1" dirty="0">
                <a:latin typeface="Songti SC" charset="0"/>
                <a:ea typeface="Songti SC" charset="0"/>
                <a:cs typeface="Songti SC" charset="0"/>
              </a:rPr>
              <a:t>    </a:t>
            </a:r>
            <a:r>
              <a:rPr lang="en-US" altLang="zh-CN" sz="2000" b="1" dirty="0">
                <a:solidFill>
                  <a:srgbClr val="990000"/>
                </a:solidFill>
                <a:latin typeface="Songti SC" charset="0"/>
                <a:ea typeface="Songti SC" charset="0"/>
                <a:cs typeface="Songti SC" charset="0"/>
                <a:sym typeface="Wingdings" charset="2"/>
              </a:rPr>
              <a:t>|</a:t>
            </a:r>
            <a:r>
              <a:rPr lang="en-US" altLang="zh-CN" sz="2000" b="1" dirty="0" err="1">
                <a:solidFill>
                  <a:srgbClr val="990000"/>
                </a:solidFill>
                <a:latin typeface="Songti SC" charset="0"/>
                <a:ea typeface="Songti SC" charset="0"/>
                <a:cs typeface="Songti SC" charset="0"/>
                <a:sym typeface="Wingdings" charset="2"/>
              </a:rPr>
              <a:t>i</a:t>
            </a:r>
            <a:r>
              <a:rPr lang="en-US" altLang="zh-CN" sz="2000" b="1" dirty="0">
                <a:solidFill>
                  <a:srgbClr val="990000"/>
                </a:solidFill>
                <a:latin typeface="Songti SC" charset="0"/>
                <a:ea typeface="Songti SC" charset="0"/>
                <a:cs typeface="Songti SC" charset="0"/>
                <a:sym typeface="Wingdings" charset="2"/>
              </a:rPr>
              <a:t>-j|</a:t>
            </a:r>
            <a:r>
              <a:rPr lang="en-US" altLang="zh-CN" sz="2000" b="1" dirty="0">
                <a:solidFill>
                  <a:srgbClr val="990000"/>
                </a:solidFill>
                <a:latin typeface="Songti SC" charset="0"/>
                <a:ea typeface="Songti SC" charset="0"/>
                <a:cs typeface="Songti SC" charset="0"/>
                <a:sym typeface="Symbol" charset="2"/>
              </a:rPr>
              <a:t></a:t>
            </a:r>
            <a:r>
              <a:rPr lang="en-US" altLang="zh-CN" sz="2000" b="1" dirty="0">
                <a:solidFill>
                  <a:srgbClr val="990000"/>
                </a:solidFill>
                <a:latin typeface="Songti SC" charset="0"/>
                <a:ea typeface="Songti SC" charset="0"/>
                <a:cs typeface="Songti SC" charset="0"/>
                <a:sym typeface="Wingdings" charset="2"/>
              </a:rPr>
              <a:t>|X</a:t>
            </a:r>
            <a:r>
              <a:rPr lang="en-US" altLang="zh-CN" sz="2000" b="1" baseline="-25000" dirty="0">
                <a:solidFill>
                  <a:srgbClr val="990000"/>
                </a:solidFill>
                <a:latin typeface="Songti SC" charset="0"/>
                <a:ea typeface="Songti SC" charset="0"/>
                <a:cs typeface="Songti SC" charset="0"/>
                <a:sym typeface="Wingdings" charset="2"/>
              </a:rPr>
              <a:t>i</a:t>
            </a:r>
            <a:r>
              <a:rPr lang="en-US" altLang="zh-CN" sz="2000" b="1" dirty="0">
                <a:solidFill>
                  <a:srgbClr val="990000"/>
                </a:solidFill>
                <a:latin typeface="Songti SC" charset="0"/>
                <a:ea typeface="Songti SC" charset="0"/>
                <a:cs typeface="Songti SC" charset="0"/>
                <a:sym typeface="Wingdings" charset="2"/>
              </a:rPr>
              <a:t>-</a:t>
            </a:r>
            <a:r>
              <a:rPr lang="en-US" altLang="zh-CN" sz="2000" b="1" dirty="0" err="1">
                <a:solidFill>
                  <a:srgbClr val="990000"/>
                </a:solidFill>
                <a:latin typeface="Songti SC" charset="0"/>
                <a:ea typeface="Songti SC" charset="0"/>
                <a:cs typeface="Songti SC" charset="0"/>
                <a:sym typeface="Wingdings" charset="2"/>
              </a:rPr>
              <a:t>X</a:t>
            </a:r>
            <a:r>
              <a:rPr lang="en-US" altLang="zh-CN" sz="2000" b="1" baseline="-25000" dirty="0" err="1">
                <a:solidFill>
                  <a:srgbClr val="990000"/>
                </a:solidFill>
                <a:latin typeface="Songti SC" charset="0"/>
                <a:ea typeface="Songti SC" charset="0"/>
                <a:cs typeface="Songti SC" charset="0"/>
                <a:sym typeface="Wingdings" charset="2"/>
              </a:rPr>
              <a:t>j</a:t>
            </a:r>
            <a:r>
              <a:rPr lang="en-US" altLang="zh-CN" sz="2000" b="1" dirty="0">
                <a:solidFill>
                  <a:srgbClr val="990000"/>
                </a:solidFill>
                <a:latin typeface="Songti SC" charset="0"/>
                <a:ea typeface="Songti SC" charset="0"/>
                <a:cs typeface="Songti SC" charset="0"/>
                <a:sym typeface="Wingdings" charset="2"/>
              </a:rPr>
              <a:t>|</a:t>
            </a:r>
          </a:p>
        </p:txBody>
      </p:sp>
    </p:spTree>
    <p:extLst>
      <p:ext uri="{BB962C8B-B14F-4D97-AF65-F5344CB8AC3E}">
        <p14:creationId xmlns:p14="http://schemas.microsoft.com/office/powerpoint/2010/main" val="46690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483">
                                            <p:txEl>
                                              <p:pRg st="7" end="7"/>
                                            </p:txEl>
                                          </p:spTgt>
                                        </p:tgtEl>
                                        <p:attrNameLst>
                                          <p:attrName>style.visibility</p:attrName>
                                        </p:attrNameLst>
                                      </p:cBhvr>
                                      <p:to>
                                        <p:strVal val="visible"/>
                                      </p:to>
                                    </p:set>
                                  </p:childTnLst>
                                </p:cTn>
                              </p:par>
                            </p:childTnLst>
                          </p:cTn>
                        </p:par>
                        <p:par>
                          <p:cTn id="31" fill="hold">
                            <p:stCondLst>
                              <p:cond delay="0"/>
                            </p:stCondLst>
                            <p:childTnLst>
                              <p:par>
                                <p:cTn id="32" presetID="22" presetClass="entr" presetSubtype="8"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utoUpdateAnimBg="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64712" y="1484784"/>
            <a:ext cx="3663272" cy="3645024"/>
          </a:xfrm>
          <a:prstGeom prst="rect">
            <a:avLst/>
          </a:prstGeom>
        </p:spPr>
      </p:pic>
      <p:pic>
        <p:nvPicPr>
          <p:cNvPr id="5" name="图片 4"/>
          <p:cNvPicPr>
            <a:picLocks noChangeAspect="1"/>
          </p:cNvPicPr>
          <p:nvPr/>
        </p:nvPicPr>
        <p:blipFill>
          <a:blip r:embed="rId3"/>
          <a:stretch>
            <a:fillRect/>
          </a:stretch>
        </p:blipFill>
        <p:spPr>
          <a:xfrm>
            <a:off x="4788024" y="1473831"/>
            <a:ext cx="3816424" cy="3656030"/>
          </a:xfrm>
          <a:prstGeom prst="rect">
            <a:avLst/>
          </a:prstGeom>
        </p:spPr>
      </p:pic>
      <p:sp>
        <p:nvSpPr>
          <p:cNvPr id="6" name="Rectangle 28"/>
          <p:cNvSpPr>
            <a:spLocks noChangeArrowheads="1"/>
          </p:cNvSpPr>
          <p:nvPr/>
        </p:nvSpPr>
        <p:spPr bwMode="auto">
          <a:xfrm>
            <a:off x="757392" y="5310831"/>
            <a:ext cx="40815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2000" b="1" dirty="0">
                <a:latin typeface="Songti SC" charset="0"/>
                <a:ea typeface="Songti SC" charset="0"/>
                <a:cs typeface="Songti SC" charset="0"/>
              </a:rPr>
              <a:t>(1)</a:t>
            </a:r>
            <a:r>
              <a:rPr lang="zh-CN" altLang="en-US" sz="2000" b="1" dirty="0">
                <a:latin typeface="Songti SC" charset="0"/>
                <a:ea typeface="Songti SC" charset="0"/>
                <a:cs typeface="Songti SC" charset="0"/>
              </a:rPr>
              <a:t>格子</a:t>
            </a:r>
            <a:r>
              <a:rPr lang="en-US" altLang="zh-CN" sz="2000" b="1" dirty="0">
                <a:latin typeface="Songti SC" charset="0"/>
                <a:ea typeface="Songti SC" charset="0"/>
                <a:cs typeface="Songti SC" charset="0"/>
              </a:rPr>
              <a:t>(</a:t>
            </a:r>
            <a:r>
              <a:rPr lang="en-US" altLang="zh-CN" sz="2000" b="1" dirty="0" err="1">
                <a:latin typeface="Songti SC" charset="0"/>
                <a:ea typeface="Songti SC" charset="0"/>
                <a:cs typeface="Songti SC" charset="0"/>
              </a:rPr>
              <a:t>x,y</a:t>
            </a:r>
            <a:r>
              <a:rPr lang="en-US" altLang="zh-CN" sz="2000" b="1" dirty="0">
                <a:latin typeface="Songti SC" charset="0"/>
                <a:ea typeface="Songti SC" charset="0"/>
                <a:cs typeface="Songti SC" charset="0"/>
              </a:rPr>
              <a:t>)</a:t>
            </a:r>
            <a:r>
              <a:rPr lang="zh-CN" altLang="en-US" sz="2000" b="1" dirty="0">
                <a:latin typeface="Songti SC" charset="0"/>
                <a:ea typeface="Songti SC" charset="0"/>
                <a:cs typeface="Songti SC" charset="0"/>
              </a:rPr>
              <a:t>的</a:t>
            </a:r>
            <a:r>
              <a:rPr lang="en-US" altLang="zh-CN" sz="2000" b="1" dirty="0">
                <a:solidFill>
                  <a:schemeClr val="accent2"/>
                </a:solidFill>
                <a:latin typeface="Songti SC" charset="0"/>
                <a:ea typeface="Songti SC" charset="0"/>
                <a:cs typeface="Songti SC" charset="0"/>
              </a:rPr>
              <a:t>y-x</a:t>
            </a:r>
            <a:r>
              <a:rPr lang="zh-CN" altLang="en-US" sz="2000" b="1" dirty="0">
                <a:latin typeface="Songti SC" charset="0"/>
                <a:ea typeface="Songti SC" charset="0"/>
                <a:cs typeface="Songti SC" charset="0"/>
              </a:rPr>
              <a:t>值标识了正对角线</a:t>
            </a:r>
            <a:endParaRPr lang="en-US" altLang="zh-CN" sz="2000" b="1" dirty="0">
              <a:latin typeface="Songti SC" charset="0"/>
              <a:ea typeface="Songti SC" charset="0"/>
              <a:cs typeface="Songti SC" charset="0"/>
              <a:sym typeface="Wingdings" charset="2"/>
            </a:endParaRPr>
          </a:p>
        </p:txBody>
      </p:sp>
      <p:sp>
        <p:nvSpPr>
          <p:cNvPr id="7" name="Rectangle 28"/>
          <p:cNvSpPr>
            <a:spLocks noChangeArrowheads="1"/>
          </p:cNvSpPr>
          <p:nvPr/>
        </p:nvSpPr>
        <p:spPr bwMode="auto">
          <a:xfrm>
            <a:off x="926229" y="783155"/>
            <a:ext cx="77235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zh-CN" altLang="en-US" sz="2000" b="1" dirty="0">
                <a:solidFill>
                  <a:srgbClr val="990000"/>
                </a:solidFill>
                <a:latin typeface="Songti SC" charset="0"/>
                <a:ea typeface="Songti SC" charset="0"/>
                <a:cs typeface="Songti SC" charset="0"/>
                <a:sym typeface="Wingdings" charset="2"/>
              </a:rPr>
              <a:t>棋盘中皇后是否处于同一条对角线的判断原理图（以</a:t>
            </a:r>
            <a:r>
              <a:rPr lang="en-US" altLang="zh-CN" sz="2000" b="1" dirty="0">
                <a:solidFill>
                  <a:srgbClr val="990000"/>
                </a:solidFill>
                <a:latin typeface="Songti SC" charset="0"/>
                <a:ea typeface="Songti SC" charset="0"/>
                <a:cs typeface="Songti SC" charset="0"/>
                <a:sym typeface="Wingdings" charset="2"/>
              </a:rPr>
              <a:t>8x8</a:t>
            </a:r>
            <a:r>
              <a:rPr lang="zh-CN" altLang="en-US" sz="2000" b="1" dirty="0">
                <a:solidFill>
                  <a:srgbClr val="990000"/>
                </a:solidFill>
                <a:latin typeface="Songti SC" charset="0"/>
                <a:ea typeface="Songti SC" charset="0"/>
                <a:cs typeface="Songti SC" charset="0"/>
                <a:sym typeface="Wingdings" charset="2"/>
              </a:rPr>
              <a:t>棋盘为例）</a:t>
            </a:r>
            <a:endParaRPr lang="en-US" altLang="zh-CN" sz="2000" b="1" dirty="0">
              <a:solidFill>
                <a:srgbClr val="990000"/>
              </a:solidFill>
              <a:latin typeface="Songti SC" charset="0"/>
              <a:ea typeface="Songti SC" charset="0"/>
              <a:cs typeface="Songti SC" charset="0"/>
              <a:sym typeface="Wingdings" charset="2"/>
            </a:endParaRPr>
          </a:p>
        </p:txBody>
      </p:sp>
      <p:sp>
        <p:nvSpPr>
          <p:cNvPr id="8" name="Rectangle 28"/>
          <p:cNvSpPr>
            <a:spLocks noChangeArrowheads="1"/>
          </p:cNvSpPr>
          <p:nvPr/>
        </p:nvSpPr>
        <p:spPr bwMode="auto">
          <a:xfrm>
            <a:off x="4846973" y="5305079"/>
            <a:ext cx="4116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2000" b="1" dirty="0">
                <a:latin typeface="Songti SC" charset="0"/>
                <a:ea typeface="Songti SC" charset="0"/>
                <a:cs typeface="Songti SC" charset="0"/>
              </a:rPr>
              <a:t>(2)</a:t>
            </a:r>
            <a:r>
              <a:rPr lang="zh-CN" altLang="en-US" sz="2000" b="1" dirty="0">
                <a:latin typeface="Songti SC" charset="0"/>
                <a:ea typeface="Songti SC" charset="0"/>
                <a:cs typeface="Songti SC" charset="0"/>
              </a:rPr>
              <a:t>格子</a:t>
            </a:r>
            <a:r>
              <a:rPr lang="en-US" altLang="zh-CN" sz="2000" b="1" dirty="0">
                <a:latin typeface="Songti SC" charset="0"/>
                <a:ea typeface="Songti SC" charset="0"/>
                <a:cs typeface="Songti SC" charset="0"/>
              </a:rPr>
              <a:t>(</a:t>
            </a:r>
            <a:r>
              <a:rPr lang="en-US" altLang="zh-CN" sz="2000" b="1" dirty="0" err="1">
                <a:latin typeface="Songti SC" charset="0"/>
                <a:ea typeface="Songti SC" charset="0"/>
                <a:cs typeface="Songti SC" charset="0"/>
              </a:rPr>
              <a:t>x,y</a:t>
            </a:r>
            <a:r>
              <a:rPr lang="en-US" altLang="zh-CN" sz="2000" b="1" dirty="0">
                <a:latin typeface="Songti SC" charset="0"/>
                <a:ea typeface="Songti SC" charset="0"/>
                <a:cs typeface="Songti SC" charset="0"/>
              </a:rPr>
              <a:t>)</a:t>
            </a:r>
            <a:r>
              <a:rPr lang="zh-CN" altLang="en-US" sz="2000" b="1" dirty="0">
                <a:latin typeface="Songti SC" charset="0"/>
                <a:ea typeface="Songti SC" charset="0"/>
                <a:cs typeface="Songti SC" charset="0"/>
              </a:rPr>
              <a:t>的</a:t>
            </a:r>
            <a:r>
              <a:rPr lang="en-US" altLang="zh-CN" sz="2000" b="1" dirty="0" err="1">
                <a:solidFill>
                  <a:schemeClr val="accent2"/>
                </a:solidFill>
                <a:latin typeface="Songti SC" charset="0"/>
                <a:ea typeface="Songti SC" charset="0"/>
                <a:cs typeface="Songti SC" charset="0"/>
              </a:rPr>
              <a:t>x+y</a:t>
            </a:r>
            <a:r>
              <a:rPr lang="zh-CN" altLang="en-US" sz="2000" b="1" dirty="0">
                <a:latin typeface="Songti SC" charset="0"/>
                <a:ea typeface="Songti SC" charset="0"/>
                <a:cs typeface="Songti SC" charset="0"/>
              </a:rPr>
              <a:t>值标识了副对角线</a:t>
            </a:r>
            <a:endParaRPr lang="en-US" altLang="zh-CN" sz="2000" b="1" dirty="0">
              <a:latin typeface="Songti SC" charset="0"/>
              <a:ea typeface="Songti SC" charset="0"/>
              <a:cs typeface="Songti SC" charset="0"/>
              <a:sym typeface="Wingdings" charset="2"/>
            </a:endParaRPr>
          </a:p>
        </p:txBody>
      </p:sp>
    </p:spTree>
    <p:extLst>
      <p:ext uri="{BB962C8B-B14F-4D97-AF65-F5344CB8AC3E}">
        <p14:creationId xmlns:p14="http://schemas.microsoft.com/office/powerpoint/2010/main" val="1902068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4" name="Rectangle 4"/>
          <p:cNvSpPr>
            <a:spLocks noChangeArrowheads="1"/>
          </p:cNvSpPr>
          <p:nvPr/>
        </p:nvSpPr>
        <p:spPr bwMode="auto">
          <a:xfrm>
            <a:off x="611188" y="39370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zh-CN" sz="3600" b="1" dirty="0" smtClean="0">
                <a:solidFill>
                  <a:srgbClr val="2324CB"/>
                </a:solidFill>
                <a:latin typeface="+mj-lt"/>
                <a:ea typeface="+mj-ea"/>
                <a:cs typeface="+mj-cs"/>
              </a:rPr>
              <a:t>7.5  </a:t>
            </a:r>
            <a:r>
              <a:rPr lang="en-US" altLang="zh-CN" sz="3600" b="1" dirty="0">
                <a:solidFill>
                  <a:srgbClr val="2324CB"/>
                </a:solidFill>
                <a:latin typeface="+mj-lt"/>
                <a:ea typeface="+mj-ea"/>
                <a:cs typeface="+mj-cs"/>
              </a:rPr>
              <a:t>n</a:t>
            </a:r>
            <a:r>
              <a:rPr lang="zh-CN" altLang="en-US" sz="3600" b="1" dirty="0">
                <a:solidFill>
                  <a:srgbClr val="2324CB"/>
                </a:solidFill>
                <a:latin typeface="+mj-lt"/>
                <a:ea typeface="+mj-ea"/>
                <a:cs typeface="+mj-cs"/>
              </a:rPr>
              <a:t>后问题</a:t>
            </a:r>
          </a:p>
        </p:txBody>
      </p:sp>
      <p:sp>
        <p:nvSpPr>
          <p:cNvPr id="20483" name="Text Box 5"/>
          <p:cNvSpPr txBox="1">
            <a:spLocks noChangeArrowheads="1"/>
          </p:cNvSpPr>
          <p:nvPr/>
        </p:nvSpPr>
        <p:spPr bwMode="auto">
          <a:xfrm>
            <a:off x="249238" y="1196975"/>
            <a:ext cx="8496300" cy="3567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spcBef>
                <a:spcPct val="0"/>
              </a:spcBef>
              <a:buClrTx/>
              <a:buFont typeface="Arial" pitchFamily="34" charset="0"/>
              <a:buNone/>
            </a:pPr>
            <a:r>
              <a:rPr lang="zh-CN" altLang="en-US" dirty="0">
                <a:latin typeface="Times New Roman" pitchFamily="18" charset="0"/>
                <a:cs typeface="Times New Roman" pitchFamily="18" charset="0"/>
              </a:rPr>
              <a:t>二、算法分析</a:t>
            </a:r>
            <a:endParaRPr lang="en-US" altLang="zh-CN" dirty="0">
              <a:latin typeface="Times New Roman" pitchFamily="18" charset="0"/>
              <a:cs typeface="Times New Roman" pitchFamily="18" charset="0"/>
            </a:endParaRPr>
          </a:p>
          <a:p>
            <a:pPr eaLnBrk="1" hangingPunct="1">
              <a:spcBef>
                <a:spcPct val="0"/>
              </a:spcBef>
              <a:buClrTx/>
              <a:buFont typeface="Arial" pitchFamily="34" charset="0"/>
              <a:buNone/>
            </a:pPr>
            <a:r>
              <a:rPr lang="zh-CN" altLang="en-US" dirty="0">
                <a:cs typeface="Times New Roman" pitchFamily="18" charset="0"/>
              </a:rPr>
              <a:t>  （</a:t>
            </a:r>
            <a:r>
              <a:rPr lang="en-US" altLang="zh-CN" dirty="0">
                <a:cs typeface="Times New Roman" pitchFamily="18" charset="0"/>
              </a:rPr>
              <a:t>2</a:t>
            </a:r>
            <a:r>
              <a:rPr lang="zh-CN" altLang="en-US" dirty="0">
                <a:cs typeface="Times New Roman" pitchFamily="18" charset="0"/>
              </a:rPr>
              <a:t>）编程基本思路</a:t>
            </a:r>
            <a:endParaRPr lang="en-US" altLang="zh-CN" dirty="0">
              <a:cs typeface="Times New Roman" pitchFamily="18" charset="0"/>
            </a:endParaRPr>
          </a:p>
          <a:p>
            <a:pPr lvl="1" eaLnBrk="1" hangingPunct="1">
              <a:lnSpc>
                <a:spcPct val="120000"/>
              </a:lnSpc>
              <a:spcBef>
                <a:spcPct val="0"/>
              </a:spcBef>
              <a:buClrTx/>
              <a:buFont typeface="Wingdings" charset="2"/>
              <a:buChar char="Ø"/>
            </a:pPr>
            <a:r>
              <a:rPr lang="zh-CN" altLang="en-US" sz="2100" dirty="0">
                <a:cs typeface="Times New Roman" pitchFamily="18" charset="0"/>
              </a:rPr>
              <a:t>设置向量</a:t>
            </a:r>
            <a:r>
              <a:rPr lang="en-US" altLang="zh-CN" sz="2100" dirty="0">
                <a:cs typeface="Times New Roman" pitchFamily="18" charset="0"/>
              </a:rPr>
              <a:t>X</a:t>
            </a:r>
            <a:r>
              <a:rPr lang="zh-CN" altLang="en-US" sz="2100" dirty="0">
                <a:cs typeface="Times New Roman" pitchFamily="18" charset="0"/>
              </a:rPr>
              <a:t>：</a:t>
            </a:r>
            <a:r>
              <a:rPr lang="en-US" altLang="zh-CN" sz="2100" dirty="0">
                <a:cs typeface="Times New Roman" pitchFamily="18" charset="0"/>
              </a:rPr>
              <a:t>(x</a:t>
            </a:r>
            <a:r>
              <a:rPr lang="en-US" altLang="zh-CN" sz="2100" baseline="-25000" dirty="0">
                <a:cs typeface="Times New Roman" pitchFamily="18" charset="0"/>
              </a:rPr>
              <a:t>1</a:t>
            </a:r>
            <a:r>
              <a:rPr lang="en-US" altLang="zh-CN" sz="2100" dirty="0">
                <a:cs typeface="Times New Roman" pitchFamily="18" charset="0"/>
              </a:rPr>
              <a:t>, x</a:t>
            </a:r>
            <a:r>
              <a:rPr lang="en-US" altLang="zh-CN" sz="2100" baseline="-25000" dirty="0">
                <a:cs typeface="Times New Roman" pitchFamily="18" charset="0"/>
              </a:rPr>
              <a:t>2</a:t>
            </a:r>
            <a:r>
              <a:rPr lang="en-US" altLang="zh-CN" sz="2100" dirty="0">
                <a:cs typeface="Times New Roman" pitchFamily="18" charset="0"/>
              </a:rPr>
              <a:t>, … , </a:t>
            </a:r>
            <a:r>
              <a:rPr lang="en-US" altLang="zh-CN" sz="2100" dirty="0" err="1">
                <a:cs typeface="Times New Roman" pitchFamily="18" charset="0"/>
              </a:rPr>
              <a:t>x</a:t>
            </a:r>
            <a:r>
              <a:rPr lang="en-US" altLang="zh-CN" sz="2100" baseline="-25000" dirty="0" err="1">
                <a:cs typeface="Times New Roman" pitchFamily="18" charset="0"/>
              </a:rPr>
              <a:t>n</a:t>
            </a:r>
            <a:r>
              <a:rPr lang="en-US" altLang="zh-CN" sz="2100" dirty="0">
                <a:cs typeface="Times New Roman" pitchFamily="18" charset="0"/>
              </a:rPr>
              <a:t>)</a:t>
            </a:r>
            <a:r>
              <a:rPr lang="zh-CN" altLang="en-US" sz="2100" dirty="0">
                <a:cs typeface="Times New Roman" pitchFamily="18" charset="0"/>
              </a:rPr>
              <a:t>，</a:t>
            </a:r>
            <a:r>
              <a:rPr lang="en-US" altLang="zh-CN" sz="2100" dirty="0">
                <a:cs typeface="Times New Roman" pitchFamily="18" charset="0"/>
              </a:rPr>
              <a:t>x</a:t>
            </a:r>
            <a:r>
              <a:rPr lang="en-US" altLang="zh-CN" sz="2100" baseline="-25000" dirty="0">
                <a:cs typeface="Times New Roman" pitchFamily="18" charset="0"/>
              </a:rPr>
              <a:t>i</a:t>
            </a:r>
            <a:r>
              <a:rPr lang="zh-CN" altLang="en-US" sz="2100" dirty="0">
                <a:cs typeface="Times New Roman" pitchFamily="18" charset="0"/>
              </a:rPr>
              <a:t>表示放置皇后的列号</a:t>
            </a:r>
            <a:endParaRPr lang="en-US" altLang="zh-CN" sz="2100" dirty="0">
              <a:cs typeface="Times New Roman" pitchFamily="18" charset="0"/>
            </a:endParaRPr>
          </a:p>
          <a:p>
            <a:pPr lvl="1" eaLnBrk="1" hangingPunct="1">
              <a:lnSpc>
                <a:spcPct val="120000"/>
              </a:lnSpc>
              <a:spcBef>
                <a:spcPct val="0"/>
              </a:spcBef>
              <a:buClrTx/>
              <a:buFont typeface="Wingdings" charset="2"/>
              <a:buChar char="Ø"/>
            </a:pPr>
            <a:r>
              <a:rPr lang="zh-CN" altLang="en-US" sz="2100" dirty="0">
                <a:cs typeface="Times New Roman" pitchFamily="18" charset="0"/>
              </a:rPr>
              <a:t>每行放置皇后的约束条件</a:t>
            </a:r>
            <a:endParaRPr lang="en-US" altLang="zh-CN" sz="2100" dirty="0">
              <a:cs typeface="Times New Roman" pitchFamily="18" charset="0"/>
            </a:endParaRPr>
          </a:p>
          <a:p>
            <a:pPr marL="914400" lvl="2" indent="0" eaLnBrk="1" hangingPunct="1">
              <a:lnSpc>
                <a:spcPct val="120000"/>
              </a:lnSpc>
              <a:spcBef>
                <a:spcPct val="0"/>
              </a:spcBef>
              <a:buClrTx/>
              <a:buNone/>
            </a:pPr>
            <a:r>
              <a:rPr lang="en-US" altLang="zh-CN" sz="2100" dirty="0">
                <a:cs typeface="Times New Roman" pitchFamily="18" charset="0"/>
              </a:rPr>
              <a:t>(1)</a:t>
            </a:r>
            <a:r>
              <a:rPr lang="zh-CN" altLang="en-US" sz="2100" dirty="0">
                <a:cs typeface="Times New Roman" pitchFamily="18" charset="0"/>
              </a:rPr>
              <a:t>不同列：   </a:t>
            </a:r>
            <a:r>
              <a:rPr lang="en-US" altLang="zh-CN" sz="2100" dirty="0" err="1">
                <a:cs typeface="Times New Roman" pitchFamily="18" charset="0"/>
              </a:rPr>
              <a:t>X</a:t>
            </a:r>
            <a:r>
              <a:rPr lang="en-US" altLang="zh-CN" sz="2100" baseline="-25000" dirty="0" err="1">
                <a:cs typeface="Times New Roman" pitchFamily="18" charset="0"/>
              </a:rPr>
              <a:t>i</a:t>
            </a:r>
            <a:r>
              <a:rPr lang="en-US" altLang="zh-CN" sz="2100" dirty="0" err="1">
                <a:cs typeface="Times New Roman" pitchFamily="18" charset="0"/>
              </a:rPr>
              <a:t>≠X</a:t>
            </a:r>
            <a:r>
              <a:rPr lang="en-US" altLang="zh-CN" sz="2100" baseline="-25000" dirty="0" err="1">
                <a:cs typeface="Times New Roman" pitchFamily="18" charset="0"/>
              </a:rPr>
              <a:t>k</a:t>
            </a:r>
            <a:endParaRPr lang="en-US" altLang="zh-CN" sz="2100" baseline="-25000" dirty="0">
              <a:cs typeface="Times New Roman" pitchFamily="18" charset="0"/>
            </a:endParaRPr>
          </a:p>
          <a:p>
            <a:pPr marL="914400" lvl="2" indent="0" eaLnBrk="1" hangingPunct="1">
              <a:lnSpc>
                <a:spcPct val="120000"/>
              </a:lnSpc>
              <a:spcBef>
                <a:spcPct val="0"/>
              </a:spcBef>
              <a:buClrTx/>
              <a:buNone/>
            </a:pPr>
            <a:r>
              <a:rPr lang="en-US" altLang="zh-CN" sz="2100" dirty="0">
                <a:cs typeface="Times New Roman" pitchFamily="18" charset="0"/>
              </a:rPr>
              <a:t>(2)</a:t>
            </a:r>
            <a:r>
              <a:rPr lang="zh-CN" altLang="en-US" sz="2100" dirty="0">
                <a:cs typeface="Times New Roman" pitchFamily="18" charset="0"/>
              </a:rPr>
              <a:t>不处于同一正、副对角线：</a:t>
            </a:r>
            <a:r>
              <a:rPr lang="en-US" altLang="zh-CN" sz="2100" dirty="0">
                <a:cs typeface="Times New Roman" pitchFamily="18" charset="0"/>
              </a:rPr>
              <a:t>|</a:t>
            </a:r>
            <a:r>
              <a:rPr lang="en-US" altLang="zh-CN" sz="2100" dirty="0" err="1">
                <a:cs typeface="Times New Roman" pitchFamily="18" charset="0"/>
              </a:rPr>
              <a:t>i</a:t>
            </a:r>
            <a:r>
              <a:rPr lang="en-US" altLang="zh-CN" sz="2100" dirty="0">
                <a:cs typeface="Times New Roman" pitchFamily="18" charset="0"/>
              </a:rPr>
              <a:t>-j|≠|x</a:t>
            </a:r>
            <a:r>
              <a:rPr lang="en-US" altLang="zh-CN" sz="2100" baseline="-25000" dirty="0">
                <a:cs typeface="Times New Roman" pitchFamily="18" charset="0"/>
              </a:rPr>
              <a:t>i</a:t>
            </a:r>
            <a:r>
              <a:rPr lang="en-US" altLang="zh-CN" sz="2100" dirty="0">
                <a:cs typeface="Times New Roman" pitchFamily="18" charset="0"/>
              </a:rPr>
              <a:t>-</a:t>
            </a:r>
            <a:r>
              <a:rPr lang="en-US" altLang="zh-CN" sz="2100" dirty="0" err="1">
                <a:cs typeface="Times New Roman" pitchFamily="18" charset="0"/>
              </a:rPr>
              <a:t>x</a:t>
            </a:r>
            <a:r>
              <a:rPr lang="en-US" altLang="zh-CN" sz="2100" baseline="-25000" dirty="0" err="1">
                <a:cs typeface="Times New Roman" pitchFamily="18" charset="0"/>
              </a:rPr>
              <a:t>j</a:t>
            </a:r>
            <a:r>
              <a:rPr lang="en-US" altLang="zh-CN" sz="2100" dirty="0">
                <a:cs typeface="Times New Roman" pitchFamily="18" charset="0"/>
              </a:rPr>
              <a:t>|</a:t>
            </a:r>
            <a:endParaRPr lang="zh-CN" altLang="en-US" sz="2100" dirty="0">
              <a:cs typeface="Times New Roman" pitchFamily="18" charset="0"/>
            </a:endParaRPr>
          </a:p>
          <a:p>
            <a:pPr lvl="1" eaLnBrk="1" hangingPunct="1">
              <a:lnSpc>
                <a:spcPct val="120000"/>
              </a:lnSpc>
              <a:spcBef>
                <a:spcPct val="0"/>
              </a:spcBef>
              <a:buClrTx/>
              <a:buFont typeface="Wingdings" charset="2"/>
              <a:buChar char="Ø"/>
            </a:pPr>
            <a:r>
              <a:rPr lang="zh-CN" altLang="en-US" sz="2100" dirty="0">
                <a:cs typeface="Times New Roman" pitchFamily="18" charset="0"/>
              </a:rPr>
              <a:t>应用回溯法，利用约束条件判断第</a:t>
            </a:r>
            <a:r>
              <a:rPr lang="en-US" altLang="zh-CN" sz="2100" dirty="0" err="1">
                <a:cs typeface="Times New Roman" pitchFamily="18" charset="0"/>
              </a:rPr>
              <a:t>i</a:t>
            </a:r>
            <a:r>
              <a:rPr lang="zh-CN" altLang="en-US" sz="2100" dirty="0">
                <a:cs typeface="Times New Roman" pitchFamily="18" charset="0"/>
              </a:rPr>
              <a:t>行</a:t>
            </a:r>
            <a:r>
              <a:rPr lang="en-US" altLang="zh-CN" sz="2100" dirty="0">
                <a:cs typeface="Times New Roman" pitchFamily="18" charset="0"/>
              </a:rPr>
              <a:t>(0&lt;</a:t>
            </a:r>
            <a:r>
              <a:rPr lang="en-US" altLang="zh-CN" sz="2100" dirty="0" err="1">
                <a:cs typeface="Times New Roman" pitchFamily="18" charset="0"/>
              </a:rPr>
              <a:t>i</a:t>
            </a:r>
            <a:r>
              <a:rPr lang="zh-CN" altLang="en-US" sz="2100" dirty="0">
                <a:cs typeface="Times New Roman" pitchFamily="18" charset="0"/>
              </a:rPr>
              <a:t>≤</a:t>
            </a:r>
            <a:r>
              <a:rPr lang="en-US" altLang="zh-CN" sz="2100" dirty="0">
                <a:cs typeface="Times New Roman" pitchFamily="18" charset="0"/>
              </a:rPr>
              <a:t>n)</a:t>
            </a:r>
            <a:r>
              <a:rPr lang="zh-CN" altLang="en-US" sz="2100" dirty="0">
                <a:cs typeface="Times New Roman" pitchFamily="18" charset="0"/>
              </a:rPr>
              <a:t>是否可放置皇后，如果可放，就继续执行算法搜索第</a:t>
            </a:r>
            <a:r>
              <a:rPr lang="en-US" altLang="zh-CN" sz="2100" dirty="0">
                <a:cs typeface="Times New Roman" pitchFamily="18" charset="0"/>
              </a:rPr>
              <a:t>i+1</a:t>
            </a:r>
            <a:r>
              <a:rPr lang="zh-CN" altLang="en-US" sz="2100" dirty="0">
                <a:cs typeface="Times New Roman" pitchFamily="18" charset="0"/>
              </a:rPr>
              <a:t>行，否则，算法返回到棋盘第一行，重新检验要放的列数，如此反复，直到将所有解解出。</a:t>
            </a:r>
          </a:p>
        </p:txBody>
      </p:sp>
    </p:spTree>
    <p:extLst>
      <p:ext uri="{BB962C8B-B14F-4D97-AF65-F5344CB8AC3E}">
        <p14:creationId xmlns:p14="http://schemas.microsoft.com/office/powerpoint/2010/main" val="1948057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5" name="Rectangle 5"/>
          <p:cNvSpPr>
            <a:spLocks noChangeArrowheads="1"/>
          </p:cNvSpPr>
          <p:nvPr/>
        </p:nvSpPr>
        <p:spPr bwMode="auto">
          <a:xfrm>
            <a:off x="611188" y="401638"/>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zh-CN" sz="3600" b="1" dirty="0" smtClean="0">
                <a:solidFill>
                  <a:srgbClr val="2324CB"/>
                </a:solidFill>
                <a:latin typeface="+mj-lt"/>
                <a:ea typeface="+mj-ea"/>
                <a:cs typeface="+mj-cs"/>
              </a:rPr>
              <a:t>7.5  </a:t>
            </a:r>
            <a:r>
              <a:rPr lang="en-US" altLang="zh-CN" sz="3600" b="1" dirty="0">
                <a:solidFill>
                  <a:srgbClr val="2324CB"/>
                </a:solidFill>
                <a:latin typeface="+mj-lt"/>
                <a:ea typeface="+mj-ea"/>
                <a:cs typeface="+mj-cs"/>
              </a:rPr>
              <a:t>n</a:t>
            </a:r>
            <a:r>
              <a:rPr lang="zh-CN" altLang="en-US" sz="3600" b="1" dirty="0">
                <a:solidFill>
                  <a:srgbClr val="2324CB"/>
                </a:solidFill>
                <a:latin typeface="+mj-lt"/>
                <a:ea typeface="+mj-ea"/>
                <a:cs typeface="+mj-cs"/>
              </a:rPr>
              <a:t>后问题</a:t>
            </a:r>
          </a:p>
        </p:txBody>
      </p:sp>
      <p:sp>
        <p:nvSpPr>
          <p:cNvPr id="21508" name="Text Box 6"/>
          <p:cNvSpPr txBox="1">
            <a:spLocks noChangeArrowheads="1"/>
          </p:cNvSpPr>
          <p:nvPr/>
        </p:nvSpPr>
        <p:spPr bwMode="auto">
          <a:xfrm>
            <a:off x="755576" y="1514401"/>
            <a:ext cx="7056784" cy="2123658"/>
          </a:xfrm>
          <a:prstGeom prst="rect">
            <a:avLst/>
          </a:prstGeom>
          <a:noFill/>
          <a:ln w="9525"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bool Queen::Place(</a:t>
            </a:r>
            <a:r>
              <a:rPr kumimoji="1" lang="en-US" altLang="zh-CN" sz="2000" dirty="0" err="1">
                <a:latin typeface="Times New Roman" pitchFamily="18" charset="0"/>
                <a:ea typeface="华文隶书" pitchFamily="2" charset="-122"/>
                <a:cs typeface="Times New Roman" pitchFamily="18" charset="0"/>
              </a:rPr>
              <a:t>int</a:t>
            </a:r>
            <a:r>
              <a:rPr kumimoji="1" lang="en-US" altLang="zh-CN" sz="2000" dirty="0">
                <a:latin typeface="Times New Roman" pitchFamily="18" charset="0"/>
                <a:ea typeface="华文隶书" pitchFamily="2" charset="-122"/>
                <a:cs typeface="Times New Roman" pitchFamily="18" charset="0"/>
              </a:rPr>
              <a:t> k)</a:t>
            </a:r>
          </a:p>
          <a:p>
            <a:pPr eaLnBrk="1" hangingPunct="1">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a:t>
            </a:r>
          </a:p>
          <a:p>
            <a:pPr eaLnBrk="1" hangingPunct="1">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for (</a:t>
            </a:r>
            <a:r>
              <a:rPr kumimoji="1" lang="en-US" altLang="zh-CN" sz="2000" dirty="0" err="1">
                <a:latin typeface="Times New Roman" pitchFamily="18" charset="0"/>
                <a:ea typeface="华文隶书" pitchFamily="2" charset="-122"/>
                <a:cs typeface="Times New Roman" pitchFamily="18" charset="0"/>
              </a:rPr>
              <a:t>int</a:t>
            </a:r>
            <a:r>
              <a:rPr kumimoji="1" lang="en-US" altLang="zh-CN" sz="2000" dirty="0">
                <a:latin typeface="Times New Roman" pitchFamily="18" charset="0"/>
                <a:ea typeface="华文隶书" pitchFamily="2" charset="-122"/>
                <a:cs typeface="Times New Roman" pitchFamily="18" charset="0"/>
              </a:rPr>
              <a:t> j=1;j&lt;</a:t>
            </a:r>
            <a:r>
              <a:rPr kumimoji="1" lang="en-US" altLang="zh-CN" sz="2000" dirty="0" err="1">
                <a:latin typeface="Times New Roman" pitchFamily="18" charset="0"/>
                <a:ea typeface="华文隶书" pitchFamily="2" charset="-122"/>
                <a:cs typeface="Times New Roman" pitchFamily="18" charset="0"/>
              </a:rPr>
              <a:t>k;j</a:t>
            </a:r>
            <a:r>
              <a:rPr kumimoji="1" lang="en-US" altLang="zh-CN" sz="2000" dirty="0">
                <a:latin typeface="Times New Roman" pitchFamily="18" charset="0"/>
                <a:ea typeface="华文隶书" pitchFamily="2" charset="-122"/>
                <a:cs typeface="Times New Roman" pitchFamily="18" charset="0"/>
              </a:rPr>
              <a:t>++)</a:t>
            </a:r>
          </a:p>
          <a:p>
            <a:pPr eaLnBrk="1" hangingPunct="1">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if ((abs(k-j)==abs(x[k]- x[j]))||(x[j]==x[k]))       return false;</a:t>
            </a:r>
          </a:p>
          <a:p>
            <a:pPr eaLnBrk="1" hangingPunct="1">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return true;</a:t>
            </a:r>
          </a:p>
          <a:p>
            <a:pPr eaLnBrk="1" hangingPunct="1">
              <a:spcBef>
                <a:spcPct val="0"/>
              </a:spcBef>
              <a:buClrTx/>
              <a:buFont typeface="Arial" pitchFamily="34" charset="0"/>
              <a:buNone/>
            </a:pPr>
            <a:r>
              <a:rPr kumimoji="1" lang="en-US" altLang="zh-CN" sz="2000" dirty="0">
                <a:latin typeface="Times New Roman" pitchFamily="18" charset="0"/>
                <a:ea typeface="华文隶书" pitchFamily="2" charset="-122"/>
                <a:cs typeface="Times New Roman" pitchFamily="18" charset="0"/>
              </a:rPr>
              <a:t>}  </a:t>
            </a:r>
          </a:p>
        </p:txBody>
      </p:sp>
      <p:sp>
        <p:nvSpPr>
          <p:cNvPr id="21509" name="矩形 1"/>
          <p:cNvSpPr>
            <a:spLocks noChangeArrowheads="1"/>
          </p:cNvSpPr>
          <p:nvPr/>
        </p:nvSpPr>
        <p:spPr bwMode="auto">
          <a:xfrm>
            <a:off x="750640" y="3717032"/>
            <a:ext cx="7035741" cy="2554545"/>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1pPr>
            <a:lvl2pPr marL="742950" indent="-285750" eaLnBrk="0" hangingPunct="0">
              <a:lnSpc>
                <a:spcPct val="110000"/>
              </a:lnSpc>
              <a:spcBef>
                <a:spcPts val="200"/>
              </a:spcBef>
              <a:buClr>
                <a:srgbClr val="CC0000"/>
              </a:buClr>
              <a:buFont typeface="Wingdings" pitchFamily="2" charset="2"/>
              <a:buChar char="u"/>
              <a:defRPr sz="2400" b="1">
                <a:solidFill>
                  <a:schemeClr val="tx1"/>
                </a:solidFill>
                <a:latin typeface="宋体" pitchFamily="2" charset="-122"/>
                <a:ea typeface="宋体" pitchFamily="2" charset="-122"/>
              </a:defRPr>
            </a:lvl2pPr>
            <a:lvl3pPr marL="1143000" indent="-228600" eaLnBrk="0" hangingPunct="0">
              <a:lnSpc>
                <a:spcPct val="110000"/>
              </a:lnSpc>
              <a:spcBef>
                <a:spcPts val="200"/>
              </a:spcBef>
              <a:buClr>
                <a:srgbClr val="CC0000"/>
              </a:buClr>
              <a:buFont typeface="Wingdings" pitchFamily="2" charset="2"/>
              <a:buChar char="Ø"/>
              <a:defRPr sz="2400" b="1">
                <a:solidFill>
                  <a:schemeClr val="tx1"/>
                </a:solidFill>
                <a:latin typeface="宋体" pitchFamily="2" charset="-122"/>
                <a:ea typeface="宋体" pitchFamily="2" charset="-122"/>
              </a:defRPr>
            </a:lvl3pPr>
            <a:lvl4pPr marL="1600200" indent="-228600" eaLnBrk="0" hangingPunct="0">
              <a:lnSpc>
                <a:spcPct val="110000"/>
              </a:lnSpc>
              <a:spcBef>
                <a:spcPts val="200"/>
              </a:spcBef>
              <a:buClr>
                <a:schemeClr val="tx1"/>
              </a:buClr>
              <a:buBlip>
                <a:blip r:embed="rId2"/>
              </a:buBlip>
              <a:defRPr sz="2400" b="1">
                <a:solidFill>
                  <a:schemeClr val="tx1"/>
                </a:solidFill>
                <a:latin typeface="宋体" pitchFamily="2" charset="-122"/>
                <a:ea typeface="宋体" pitchFamily="2" charset="-122"/>
              </a:defRPr>
            </a:lvl4pPr>
            <a:lvl5pPr marL="2057400" indent="-228600" eaLnBrk="0" hangingPunct="0">
              <a:lnSpc>
                <a:spcPct val="110000"/>
              </a:lnSpc>
              <a:spcBef>
                <a:spcPts val="200"/>
              </a:spcBef>
              <a:buClr>
                <a:schemeClr val="tx1"/>
              </a:buClr>
              <a:buFont typeface="Wingdings" pitchFamily="2" charset="2"/>
              <a:buBlip>
                <a:blip r:embed="rId2"/>
              </a:buBlip>
              <a:defRPr sz="2400" b="1">
                <a:solidFill>
                  <a:schemeClr val="tx1"/>
                </a:solidFill>
                <a:latin typeface="宋体" pitchFamily="2" charset="-122"/>
                <a:ea typeface="宋体" pitchFamily="2" charset="-122"/>
              </a:defRPr>
            </a:lvl5pPr>
            <a:lvl6pPr marL="25146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6pPr>
            <a:lvl7pPr marL="29718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7pPr>
            <a:lvl8pPr marL="34290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8pPr>
            <a:lvl9pPr marL="3886200" indent="-228600" eaLnBrk="0" fontAlgn="base" hangingPunct="0">
              <a:lnSpc>
                <a:spcPct val="110000"/>
              </a:lnSpc>
              <a:spcBef>
                <a:spcPts val="200"/>
              </a:spcBef>
              <a:spcAft>
                <a:spcPct val="0"/>
              </a:spcAft>
              <a:buClr>
                <a:schemeClr val="tx1"/>
              </a:buClr>
              <a:buFont typeface="Wingdings" pitchFamily="2" charset="2"/>
              <a:buBlip>
                <a:blip r:embed="rId2"/>
              </a:buBlip>
              <a:defRPr sz="2400" b="1">
                <a:solidFill>
                  <a:schemeClr val="tx1"/>
                </a:solidFill>
                <a:latin typeface="宋体" pitchFamily="2" charset="-122"/>
                <a:ea typeface="宋体" pitchFamily="2" charset="-122"/>
              </a:defRPr>
            </a:lvl9pPr>
          </a:lstStyle>
          <a:p>
            <a:pPr eaLnBrk="1" hangingPunct="1">
              <a:lnSpc>
                <a:spcPct val="100000"/>
              </a:lnSpc>
              <a:spcBef>
                <a:spcPct val="0"/>
              </a:spcBef>
              <a:buClrTx/>
              <a:buFont typeface="Arial" pitchFamily="34" charset="0"/>
              <a:buNone/>
            </a:pPr>
            <a:r>
              <a:rPr lang="en-US" altLang="zh-CN" sz="2000" dirty="0">
                <a:latin typeface="Times New Roman" pitchFamily="18" charset="0"/>
                <a:ea typeface="华文隶书" pitchFamily="2" charset="-122"/>
                <a:cs typeface="Times New Roman" pitchFamily="18" charset="0"/>
              </a:rPr>
              <a:t>void Queen::Backtrack(</a:t>
            </a:r>
            <a:r>
              <a:rPr lang="en-US" altLang="zh-CN" sz="2000" dirty="0" err="1">
                <a:latin typeface="Times New Roman" pitchFamily="18" charset="0"/>
                <a:ea typeface="华文隶书" pitchFamily="2" charset="-122"/>
                <a:cs typeface="Times New Roman" pitchFamily="18" charset="0"/>
              </a:rPr>
              <a:t>int</a:t>
            </a:r>
            <a:r>
              <a:rPr lang="en-US" altLang="zh-CN" sz="2000" dirty="0">
                <a:latin typeface="Times New Roman" pitchFamily="18" charset="0"/>
                <a:ea typeface="华文隶书" pitchFamily="2" charset="-122"/>
                <a:cs typeface="Times New Roman" pitchFamily="18" charset="0"/>
              </a:rPr>
              <a:t> t)</a:t>
            </a:r>
          </a:p>
          <a:p>
            <a:pPr eaLnBrk="1" hangingPunct="1">
              <a:lnSpc>
                <a:spcPct val="100000"/>
              </a:lnSpc>
              <a:spcBef>
                <a:spcPct val="0"/>
              </a:spcBef>
              <a:buClrTx/>
              <a:buFont typeface="Arial" pitchFamily="34" charset="0"/>
              <a:buNone/>
            </a:pPr>
            <a:r>
              <a:rPr lang="en-US" altLang="zh-CN" sz="2000" dirty="0">
                <a:latin typeface="Times New Roman" pitchFamily="18" charset="0"/>
                <a:ea typeface="华文隶书" pitchFamily="2" charset="-122"/>
                <a:cs typeface="Times New Roman" pitchFamily="18" charset="0"/>
              </a:rPr>
              <a:t>{</a:t>
            </a:r>
          </a:p>
          <a:p>
            <a:pPr eaLnBrk="1" hangingPunct="1">
              <a:lnSpc>
                <a:spcPct val="100000"/>
              </a:lnSpc>
              <a:spcBef>
                <a:spcPct val="0"/>
              </a:spcBef>
              <a:buClrTx/>
              <a:buFont typeface="Arial" pitchFamily="34" charset="0"/>
              <a:buNone/>
            </a:pPr>
            <a:r>
              <a:rPr lang="en-US" altLang="zh-CN" sz="2000" dirty="0">
                <a:latin typeface="Times New Roman" pitchFamily="18" charset="0"/>
                <a:ea typeface="华文隶书" pitchFamily="2" charset="-122"/>
                <a:cs typeface="Times New Roman" pitchFamily="18" charset="0"/>
              </a:rPr>
              <a:t>  if (t&gt;n)  sum++;</a:t>
            </a:r>
          </a:p>
          <a:p>
            <a:pPr eaLnBrk="1" hangingPunct="1">
              <a:lnSpc>
                <a:spcPct val="100000"/>
              </a:lnSpc>
              <a:spcBef>
                <a:spcPct val="0"/>
              </a:spcBef>
              <a:buClrTx/>
              <a:buFont typeface="Arial" pitchFamily="34" charset="0"/>
              <a:buNone/>
            </a:pPr>
            <a:r>
              <a:rPr lang="en-US" altLang="zh-CN" sz="2000" dirty="0">
                <a:latin typeface="Times New Roman" pitchFamily="18" charset="0"/>
                <a:ea typeface="华文隶书" pitchFamily="2" charset="-122"/>
                <a:cs typeface="Times New Roman" pitchFamily="18" charset="0"/>
              </a:rPr>
              <a:t>    else</a:t>
            </a:r>
          </a:p>
          <a:p>
            <a:pPr eaLnBrk="1" hangingPunct="1">
              <a:lnSpc>
                <a:spcPct val="100000"/>
              </a:lnSpc>
              <a:spcBef>
                <a:spcPct val="0"/>
              </a:spcBef>
              <a:buClrTx/>
              <a:buFont typeface="Arial" pitchFamily="34" charset="0"/>
              <a:buNone/>
            </a:pPr>
            <a:r>
              <a:rPr lang="en-US" altLang="zh-CN" sz="2000" dirty="0">
                <a:latin typeface="Times New Roman" pitchFamily="18" charset="0"/>
                <a:ea typeface="华文隶书" pitchFamily="2" charset="-122"/>
                <a:cs typeface="Times New Roman" pitchFamily="18" charset="0"/>
              </a:rPr>
              <a:t>      for (</a:t>
            </a:r>
            <a:r>
              <a:rPr lang="en-US" altLang="zh-CN" sz="2000" dirty="0" err="1">
                <a:latin typeface="Times New Roman" pitchFamily="18" charset="0"/>
                <a:ea typeface="华文隶书" pitchFamily="2" charset="-122"/>
                <a:cs typeface="Times New Roman" pitchFamily="18" charset="0"/>
              </a:rPr>
              <a:t>int</a:t>
            </a:r>
            <a:r>
              <a:rPr lang="en-US" altLang="zh-CN" sz="2000" dirty="0">
                <a:latin typeface="Times New Roman" pitchFamily="18" charset="0"/>
                <a:ea typeface="华文隶书" pitchFamily="2" charset="-122"/>
                <a:cs typeface="Times New Roman" pitchFamily="18" charset="0"/>
              </a:rPr>
              <a:t> </a:t>
            </a:r>
            <a:r>
              <a:rPr lang="en-US" altLang="zh-CN" sz="2000" dirty="0" err="1">
                <a:latin typeface="Times New Roman" pitchFamily="18" charset="0"/>
                <a:ea typeface="华文隶书" pitchFamily="2" charset="-122"/>
                <a:cs typeface="Times New Roman" pitchFamily="18" charset="0"/>
              </a:rPr>
              <a:t>i</a:t>
            </a:r>
            <a:r>
              <a:rPr lang="en-US" altLang="zh-CN" sz="2000" dirty="0">
                <a:latin typeface="Times New Roman" pitchFamily="18" charset="0"/>
                <a:ea typeface="华文隶书" pitchFamily="2" charset="-122"/>
                <a:cs typeface="Times New Roman" pitchFamily="18" charset="0"/>
              </a:rPr>
              <a:t>=1;i&lt;=</a:t>
            </a:r>
            <a:r>
              <a:rPr lang="en-US" altLang="zh-CN" sz="2000" dirty="0" err="1">
                <a:latin typeface="Times New Roman" pitchFamily="18" charset="0"/>
                <a:ea typeface="华文隶书" pitchFamily="2" charset="-122"/>
                <a:cs typeface="Times New Roman" pitchFamily="18" charset="0"/>
              </a:rPr>
              <a:t>n;i</a:t>
            </a:r>
            <a:r>
              <a:rPr lang="en-US" altLang="zh-CN" sz="2000" dirty="0">
                <a:latin typeface="Times New Roman" pitchFamily="18" charset="0"/>
                <a:ea typeface="华文隶书" pitchFamily="2" charset="-122"/>
                <a:cs typeface="Times New Roman" pitchFamily="18" charset="0"/>
              </a:rPr>
              <a:t>++) {</a:t>
            </a:r>
          </a:p>
          <a:p>
            <a:pPr eaLnBrk="1" hangingPunct="1">
              <a:lnSpc>
                <a:spcPct val="100000"/>
              </a:lnSpc>
              <a:spcBef>
                <a:spcPct val="0"/>
              </a:spcBef>
              <a:buClrTx/>
              <a:buFont typeface="Arial" pitchFamily="34" charset="0"/>
              <a:buNone/>
            </a:pPr>
            <a:r>
              <a:rPr lang="en-US" altLang="zh-CN" sz="2000" dirty="0">
                <a:latin typeface="Times New Roman" pitchFamily="18" charset="0"/>
                <a:ea typeface="华文隶书" pitchFamily="2" charset="-122"/>
                <a:cs typeface="Times New Roman" pitchFamily="18" charset="0"/>
              </a:rPr>
              <a:t>        x[t]=</a:t>
            </a:r>
            <a:r>
              <a:rPr lang="en-US" altLang="zh-CN" sz="2000" dirty="0" err="1">
                <a:latin typeface="Times New Roman" pitchFamily="18" charset="0"/>
                <a:ea typeface="华文隶书" pitchFamily="2" charset="-122"/>
                <a:cs typeface="Times New Roman" pitchFamily="18" charset="0"/>
              </a:rPr>
              <a:t>i</a:t>
            </a:r>
            <a:r>
              <a:rPr lang="en-US" altLang="zh-CN" sz="2000" dirty="0">
                <a:latin typeface="Times New Roman" pitchFamily="18" charset="0"/>
                <a:ea typeface="华文隶书" pitchFamily="2" charset="-122"/>
                <a:cs typeface="Times New Roman" pitchFamily="18" charset="0"/>
              </a:rPr>
              <a:t>;</a:t>
            </a:r>
          </a:p>
          <a:p>
            <a:pPr eaLnBrk="1" hangingPunct="1">
              <a:lnSpc>
                <a:spcPct val="100000"/>
              </a:lnSpc>
              <a:spcBef>
                <a:spcPct val="0"/>
              </a:spcBef>
              <a:buClrTx/>
              <a:buFont typeface="Arial" pitchFamily="34" charset="0"/>
              <a:buNone/>
            </a:pPr>
            <a:r>
              <a:rPr lang="en-US" altLang="zh-CN" sz="2000" dirty="0">
                <a:latin typeface="Times New Roman" pitchFamily="18" charset="0"/>
                <a:ea typeface="华文隶书" pitchFamily="2" charset="-122"/>
                <a:cs typeface="Times New Roman" pitchFamily="18" charset="0"/>
              </a:rPr>
              <a:t>        if (Place(t)) Backtrack(t+1);    }      </a:t>
            </a:r>
          </a:p>
          <a:p>
            <a:pPr eaLnBrk="1" hangingPunct="1">
              <a:lnSpc>
                <a:spcPct val="100000"/>
              </a:lnSpc>
              <a:spcBef>
                <a:spcPct val="0"/>
              </a:spcBef>
              <a:buClrTx/>
              <a:buFont typeface="Arial" pitchFamily="34" charset="0"/>
              <a:buNone/>
            </a:pPr>
            <a:r>
              <a:rPr lang="en-US" altLang="zh-CN" sz="2000" dirty="0">
                <a:latin typeface="Times New Roman" pitchFamily="18" charset="0"/>
                <a:ea typeface="华文隶书" pitchFamily="2" charset="-122"/>
                <a:cs typeface="Times New Roman" pitchFamily="18" charset="0"/>
              </a:rPr>
              <a:t> }</a:t>
            </a:r>
          </a:p>
        </p:txBody>
      </p:sp>
      <p:sp>
        <p:nvSpPr>
          <p:cNvPr id="2" name="矩形 1"/>
          <p:cNvSpPr/>
          <p:nvPr/>
        </p:nvSpPr>
        <p:spPr>
          <a:xfrm>
            <a:off x="500843" y="1052736"/>
            <a:ext cx="2040943" cy="461665"/>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rPr>
              <a:t>三、算法设计</a:t>
            </a:r>
          </a:p>
        </p:txBody>
      </p:sp>
      <p:sp>
        <p:nvSpPr>
          <p:cNvPr id="3" name="对话气泡: 圆角矩形 2">
            <a:extLst>
              <a:ext uri="{FF2B5EF4-FFF2-40B4-BE49-F238E27FC236}">
                <a16:creationId xmlns:a16="http://schemas.microsoft.com/office/drawing/2014/main" id="{5650F704-6D59-4A0F-9531-8CDBBAD911DC}"/>
              </a:ext>
            </a:extLst>
          </p:cNvPr>
          <p:cNvSpPr/>
          <p:nvPr/>
        </p:nvSpPr>
        <p:spPr bwMode="auto">
          <a:xfrm>
            <a:off x="4932040" y="3140968"/>
            <a:ext cx="2448272" cy="590595"/>
          </a:xfrm>
          <a:prstGeom prst="wedgeRoundRectCallout">
            <a:avLst>
              <a:gd name="adj1" fmla="val -40319"/>
              <a:gd name="adj2" fmla="val -87059"/>
              <a:gd name="adj3" fmla="val 16667"/>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accent1">
                    <a:lumMod val="75000"/>
                  </a:schemeClr>
                </a:solidFill>
                <a:effectLst/>
                <a:latin typeface="宋体" panose="02010600030101010101" pitchFamily="2" charset="-122"/>
                <a:ea typeface="宋体" panose="02010600030101010101" pitchFamily="2" charset="-122"/>
              </a:rPr>
              <a:t>是否与前面</a:t>
            </a:r>
            <a:r>
              <a:rPr kumimoji="0" lang="en-US" altLang="zh-CN" sz="1600" b="0" i="0" u="none" strike="noStrike" cap="none" normalizeH="0" baseline="0" dirty="0">
                <a:ln>
                  <a:noFill/>
                </a:ln>
                <a:solidFill>
                  <a:schemeClr val="accent1">
                    <a:lumMod val="75000"/>
                  </a:schemeClr>
                </a:solidFill>
                <a:effectLst/>
                <a:latin typeface="宋体" panose="02010600030101010101" pitchFamily="2" charset="-122"/>
                <a:ea typeface="宋体" panose="02010600030101010101" pitchFamily="2" charset="-122"/>
              </a:rPr>
              <a:t>k-1</a:t>
            </a:r>
            <a:r>
              <a:rPr kumimoji="0" lang="zh-CN" altLang="en-US" sz="1600" b="0" i="0" u="none" strike="noStrike" cap="none" normalizeH="0" baseline="0" dirty="0">
                <a:ln>
                  <a:noFill/>
                </a:ln>
                <a:solidFill>
                  <a:schemeClr val="accent1">
                    <a:lumMod val="75000"/>
                  </a:schemeClr>
                </a:solidFill>
                <a:effectLst/>
                <a:latin typeface="宋体" panose="02010600030101010101" pitchFamily="2" charset="-122"/>
                <a:ea typeface="宋体" panose="02010600030101010101" pitchFamily="2" charset="-122"/>
              </a:rPr>
              <a:t>个皇后中的任一个处于同一列</a:t>
            </a:r>
          </a:p>
        </p:txBody>
      </p:sp>
      <p:sp>
        <p:nvSpPr>
          <p:cNvPr id="7" name="对话气泡: 圆角矩形 6">
            <a:extLst>
              <a:ext uri="{FF2B5EF4-FFF2-40B4-BE49-F238E27FC236}">
                <a16:creationId xmlns:a16="http://schemas.microsoft.com/office/drawing/2014/main" id="{7D8689E7-59F9-47E1-8A38-4EC97CA04268}"/>
              </a:ext>
            </a:extLst>
          </p:cNvPr>
          <p:cNvSpPr/>
          <p:nvPr/>
        </p:nvSpPr>
        <p:spPr bwMode="auto">
          <a:xfrm>
            <a:off x="3923928" y="1643459"/>
            <a:ext cx="2808312" cy="590595"/>
          </a:xfrm>
          <a:prstGeom prst="wedgeRoundRectCallout">
            <a:avLst>
              <a:gd name="adj1" fmla="val -59300"/>
              <a:gd name="adj2" fmla="val 103302"/>
              <a:gd name="adj3" fmla="val 16667"/>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no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accent1">
                    <a:lumMod val="75000"/>
                  </a:schemeClr>
                </a:solidFill>
                <a:effectLst/>
                <a:latin typeface="宋体" panose="02010600030101010101" pitchFamily="2" charset="-122"/>
                <a:ea typeface="宋体" panose="02010600030101010101" pitchFamily="2" charset="-122"/>
              </a:rPr>
              <a:t>是否与前面</a:t>
            </a:r>
            <a:r>
              <a:rPr kumimoji="0" lang="en-US" altLang="zh-CN" sz="1600" b="0" i="0" u="none" strike="noStrike" cap="none" normalizeH="0" baseline="0" dirty="0">
                <a:ln>
                  <a:noFill/>
                </a:ln>
                <a:solidFill>
                  <a:schemeClr val="accent1">
                    <a:lumMod val="75000"/>
                  </a:schemeClr>
                </a:solidFill>
                <a:effectLst/>
                <a:latin typeface="宋体" panose="02010600030101010101" pitchFamily="2" charset="-122"/>
                <a:ea typeface="宋体" panose="02010600030101010101" pitchFamily="2" charset="-122"/>
              </a:rPr>
              <a:t>k-1</a:t>
            </a:r>
            <a:r>
              <a:rPr kumimoji="0" lang="zh-CN" altLang="en-US" sz="1600" b="0" i="0" u="none" strike="noStrike" cap="none" normalizeH="0" baseline="0" dirty="0">
                <a:ln>
                  <a:noFill/>
                </a:ln>
                <a:solidFill>
                  <a:schemeClr val="accent1">
                    <a:lumMod val="75000"/>
                  </a:schemeClr>
                </a:solidFill>
                <a:effectLst/>
                <a:latin typeface="宋体" panose="02010600030101010101" pitchFamily="2" charset="-122"/>
                <a:ea typeface="宋体" panose="02010600030101010101" pitchFamily="2" charset="-122"/>
              </a:rPr>
              <a:t>个皇后中的任一个处于同一正</a:t>
            </a:r>
            <a:r>
              <a:rPr lang="zh-CN" altLang="en-US" dirty="0">
                <a:solidFill>
                  <a:schemeClr val="accent1">
                    <a:lumMod val="75000"/>
                  </a:schemeClr>
                </a:solidFill>
                <a:latin typeface="宋体" panose="02010600030101010101" pitchFamily="2" charset="-122"/>
                <a:ea typeface="宋体" panose="02010600030101010101" pitchFamily="2" charset="-122"/>
              </a:rPr>
              <a:t>或</a:t>
            </a:r>
            <a:r>
              <a:rPr kumimoji="0" lang="zh-CN" altLang="en-US" sz="1600" b="0" i="0" u="none" strike="noStrike" cap="none" normalizeH="0" baseline="0" dirty="0">
                <a:ln>
                  <a:noFill/>
                </a:ln>
                <a:solidFill>
                  <a:schemeClr val="accent1">
                    <a:lumMod val="75000"/>
                  </a:schemeClr>
                </a:solidFill>
                <a:effectLst/>
                <a:latin typeface="宋体" panose="02010600030101010101" pitchFamily="2" charset="-122"/>
                <a:ea typeface="宋体" panose="02010600030101010101" pitchFamily="2" charset="-122"/>
              </a:rPr>
              <a:t>副斜线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5"/>
          <p:cNvSpPr txBox="1"/>
          <p:nvPr/>
        </p:nvSpPr>
        <p:spPr>
          <a:xfrm>
            <a:off x="496888" y="1202775"/>
            <a:ext cx="8035924" cy="3231654"/>
          </a:xfrm>
          <a:prstGeom prst="rect">
            <a:avLst/>
          </a:prstGeom>
          <a:noFill/>
          <a:ln w="9525">
            <a:noFill/>
          </a:ln>
        </p:spPr>
        <p:txBody>
          <a:bodyPr wrap="square">
            <a:spAutoFit/>
          </a:bodyPr>
          <a:lstStyle/>
          <a:p>
            <a:pPr algn="just" fontAlgn="auto">
              <a:lnSpc>
                <a:spcPct val="150000"/>
              </a:lnSpc>
              <a:spcBef>
                <a:spcPts val="0"/>
              </a:spcBef>
            </a:pPr>
            <a:r>
              <a:rPr lang="zh-CN" altLang="en-US" sz="2400" b="1" dirty="0">
                <a:solidFill>
                  <a:schemeClr val="accent2"/>
                </a:solidFill>
                <a:latin typeface="宋体" panose="02010600030101010101" pitchFamily="2" charset="-122"/>
                <a:ea typeface="宋体" panose="02010600030101010101" pitchFamily="2" charset="-122"/>
              </a:rPr>
              <a:t>    实例分析：</a:t>
            </a:r>
            <a:r>
              <a:rPr lang="en-US" altLang="zh-CN" sz="2400" b="1" dirty="0">
                <a:solidFill>
                  <a:schemeClr val="accent2"/>
                </a:solidFill>
                <a:latin typeface="宋体" panose="02010600030101010101" pitchFamily="2" charset="-122"/>
                <a:ea typeface="宋体" panose="02010600030101010101" pitchFamily="2" charset="-122"/>
              </a:rPr>
              <a:t>4</a:t>
            </a:r>
            <a:r>
              <a:rPr lang="zh-CN" altLang="en-US" sz="2400" b="1" dirty="0">
                <a:solidFill>
                  <a:schemeClr val="accent2"/>
                </a:solidFill>
                <a:latin typeface="宋体" panose="02010600030101010101" pitchFamily="2" charset="-122"/>
                <a:ea typeface="宋体" panose="02010600030101010101" pitchFamily="2" charset="-122"/>
              </a:rPr>
              <a:t>皇后问题</a:t>
            </a:r>
          </a:p>
          <a:p>
            <a:pPr algn="just" fontAlgn="auto">
              <a:lnSpc>
                <a:spcPct val="150000"/>
              </a:lnSpc>
              <a:spcBef>
                <a:spcPts val="0"/>
              </a:spcBef>
            </a:pPr>
            <a:r>
              <a:rPr lang="en-US" altLang="zh-CN" sz="2400" b="1" dirty="0">
                <a:latin typeface="宋体" panose="02010600030101010101" pitchFamily="2" charset="-122"/>
                <a:ea typeface="宋体" panose="02010600030101010101" pitchFamily="2" charset="-122"/>
              </a:rPr>
              <a:t>    4</a:t>
            </a:r>
            <a:r>
              <a:rPr lang="zh-CN" altLang="en-US" sz="2400" b="1" dirty="0">
                <a:latin typeface="宋体" panose="02010600030101010101" pitchFamily="2" charset="-122"/>
                <a:ea typeface="宋体" panose="02010600030101010101" pitchFamily="2" charset="-122"/>
              </a:rPr>
              <a:t>皇后问题的解空间树是一个</a:t>
            </a:r>
            <a:r>
              <a:rPr lang="zh-CN" altLang="en-US" sz="2400" b="1" dirty="0">
                <a:solidFill>
                  <a:schemeClr val="accent2"/>
                </a:solidFill>
                <a:latin typeface="宋体" panose="02010600030101010101" pitchFamily="2" charset="-122"/>
                <a:ea typeface="宋体" panose="02010600030101010101" pitchFamily="2" charset="-122"/>
              </a:rPr>
              <a:t>完全</a:t>
            </a:r>
            <a:r>
              <a:rPr lang="en-US" altLang="zh-CN" sz="2400" b="1" dirty="0">
                <a:solidFill>
                  <a:schemeClr val="accent2"/>
                </a:solidFill>
                <a:latin typeface="宋体" panose="02010600030101010101" pitchFamily="2" charset="-122"/>
                <a:ea typeface="宋体" panose="02010600030101010101" pitchFamily="2" charset="-122"/>
              </a:rPr>
              <a:t>4</a:t>
            </a:r>
            <a:r>
              <a:rPr lang="zh-CN" altLang="en-US" sz="2400" b="1" dirty="0">
                <a:solidFill>
                  <a:schemeClr val="accent2"/>
                </a:solidFill>
                <a:latin typeface="宋体" panose="02010600030101010101" pitchFamily="2" charset="-122"/>
                <a:ea typeface="宋体" panose="02010600030101010101" pitchFamily="2" charset="-122"/>
              </a:rPr>
              <a:t>叉树</a:t>
            </a:r>
            <a:r>
              <a:rPr lang="zh-CN" altLang="en-US" sz="2400" b="1" dirty="0">
                <a:latin typeface="宋体" panose="02010600030101010101" pitchFamily="2" charset="-122"/>
                <a:ea typeface="宋体" panose="02010600030101010101" pitchFamily="2" charset="-122"/>
              </a:rPr>
              <a:t>，树的根结点表示搜索的初始状态，从根结点到第</a:t>
            </a:r>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层结点对应皇后</a:t>
            </a:r>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在棋盘中第</a:t>
            </a:r>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行可能摆放的位置，从第</a:t>
            </a:r>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层到第</a:t>
            </a:r>
            <a:r>
              <a:rPr lang="en-US" altLang="zh-CN" sz="2400" b="1" dirty="0">
                <a:latin typeface="宋体" panose="02010600030101010101" pitchFamily="2" charset="-122"/>
                <a:ea typeface="宋体" panose="02010600030101010101" pitchFamily="2" charset="-122"/>
              </a:rPr>
              <a:t>3</a:t>
            </a:r>
            <a:r>
              <a:rPr lang="zh-CN" altLang="en-US" sz="2400" b="1" dirty="0">
                <a:latin typeface="宋体" panose="02010600030101010101" pitchFamily="2" charset="-122"/>
                <a:ea typeface="宋体" panose="02010600030101010101" pitchFamily="2" charset="-122"/>
              </a:rPr>
              <a:t>层结点对应皇后</a:t>
            </a:r>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在棋盘中第</a:t>
            </a:r>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行的可能摆放的位置，以此类推。</a:t>
            </a:r>
          </a:p>
          <a:p>
            <a:pPr algn="ctr"/>
            <a:endParaRPr lang="zh-CN" altLang="en-US" sz="2400" b="1" dirty="0">
              <a:solidFill>
                <a:srgbClr val="FF0000"/>
              </a:solidFill>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825988" y="4149080"/>
            <a:ext cx="3228499" cy="1871663"/>
          </a:xfrm>
          <a:prstGeom prst="rect">
            <a:avLst/>
          </a:prstGeom>
        </p:spPr>
      </p:pic>
      <p:sp>
        <p:nvSpPr>
          <p:cNvPr id="6" name="Rectangle 5">
            <a:extLst>
              <a:ext uri="{FF2B5EF4-FFF2-40B4-BE49-F238E27FC236}">
                <a16:creationId xmlns:a16="http://schemas.microsoft.com/office/drawing/2014/main" id="{6E12E7F5-0456-484A-B4FC-8493AC455E5F}"/>
              </a:ext>
            </a:extLst>
          </p:cNvPr>
          <p:cNvSpPr>
            <a:spLocks noChangeArrowheads="1"/>
          </p:cNvSpPr>
          <p:nvPr/>
        </p:nvSpPr>
        <p:spPr bwMode="auto">
          <a:xfrm>
            <a:off x="611188" y="401638"/>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zh-CN" sz="3600" b="1" dirty="0" smtClean="0">
                <a:solidFill>
                  <a:srgbClr val="2324CB"/>
                </a:solidFill>
                <a:latin typeface="+mj-lt"/>
                <a:ea typeface="+mj-ea"/>
                <a:cs typeface="+mj-cs"/>
              </a:rPr>
              <a:t>7.5  </a:t>
            </a:r>
            <a:r>
              <a:rPr lang="en-US" altLang="zh-CN" sz="3600" b="1" dirty="0">
                <a:solidFill>
                  <a:srgbClr val="2324CB"/>
                </a:solidFill>
                <a:latin typeface="+mj-lt"/>
                <a:ea typeface="+mj-ea"/>
                <a:cs typeface="+mj-cs"/>
              </a:rPr>
              <a:t>n</a:t>
            </a:r>
            <a:r>
              <a:rPr lang="zh-CN" altLang="en-US" sz="3600" b="1" dirty="0">
                <a:solidFill>
                  <a:srgbClr val="2324CB"/>
                </a:solidFill>
                <a:latin typeface="+mj-lt"/>
                <a:ea typeface="+mj-ea"/>
                <a:cs typeface="+mj-cs"/>
              </a:rPr>
              <a:t>后问题</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5"/>
          <p:cNvSpPr txBox="1"/>
          <p:nvPr/>
        </p:nvSpPr>
        <p:spPr>
          <a:xfrm>
            <a:off x="644384" y="1204913"/>
            <a:ext cx="7886700" cy="1015663"/>
          </a:xfrm>
          <a:prstGeom prst="rect">
            <a:avLst/>
          </a:prstGeom>
          <a:noFill/>
          <a:ln w="9525">
            <a:noFill/>
          </a:ln>
        </p:spPr>
        <p:txBody>
          <a:bodyPr wrap="square">
            <a:spAutoFit/>
          </a:bodyPr>
          <a:lstStyle/>
          <a:p>
            <a:pPr algn="just" fontAlgn="auto">
              <a:lnSpc>
                <a:spcPct val="150000"/>
              </a:lnSpc>
              <a:spcBef>
                <a:spcPts val="0"/>
              </a:spcBef>
            </a:pPr>
            <a:r>
              <a:rPr lang="zh-CN" altLang="en-US" sz="2400" b="1" dirty="0">
                <a:latin typeface="宋体" panose="02010600030101010101" pitchFamily="2" charset="-122"/>
                <a:ea typeface="宋体" panose="02010600030101010101" pitchFamily="2" charset="-122"/>
              </a:rPr>
              <a:t>回溯法求解</a:t>
            </a:r>
            <a:r>
              <a:rPr lang="en-US" altLang="zh-CN" sz="2400" b="1" dirty="0">
                <a:latin typeface="宋体" panose="02010600030101010101" pitchFamily="2" charset="-122"/>
                <a:ea typeface="宋体" panose="02010600030101010101" pitchFamily="2" charset="-122"/>
              </a:rPr>
              <a:t>4</a:t>
            </a:r>
            <a:r>
              <a:rPr lang="zh-CN" altLang="en-US" sz="2400" b="1" dirty="0">
                <a:latin typeface="宋体" panose="02010600030101010101" pitchFamily="2" charset="-122"/>
                <a:ea typeface="宋体" panose="02010600030101010101" pitchFamily="2" charset="-122"/>
              </a:rPr>
              <a:t>皇后问题的搜索过程：</a:t>
            </a:r>
          </a:p>
          <a:p>
            <a:pPr algn="ctr"/>
            <a:endParaRPr lang="zh-CN" altLang="en-US" sz="2400" b="1" dirty="0">
              <a:solidFill>
                <a:srgbClr val="FF0000"/>
              </a:solidFill>
              <a:latin typeface="Times New Roman" panose="02020603050405020304" charset="0"/>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754739" y="2008188"/>
            <a:ext cx="7802404" cy="3414236"/>
          </a:xfrm>
          <a:prstGeom prst="rect">
            <a:avLst/>
          </a:prstGeom>
        </p:spPr>
      </p:pic>
      <p:sp>
        <p:nvSpPr>
          <p:cNvPr id="6" name="Rectangle 5">
            <a:extLst>
              <a:ext uri="{FF2B5EF4-FFF2-40B4-BE49-F238E27FC236}">
                <a16:creationId xmlns:a16="http://schemas.microsoft.com/office/drawing/2014/main" id="{53BDD34B-288A-4C3F-B2A0-B55AEF21C04D}"/>
              </a:ext>
            </a:extLst>
          </p:cNvPr>
          <p:cNvSpPr>
            <a:spLocks noChangeArrowheads="1"/>
          </p:cNvSpPr>
          <p:nvPr/>
        </p:nvSpPr>
        <p:spPr bwMode="auto">
          <a:xfrm>
            <a:off x="611188" y="401638"/>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itchFamily="34" charset="0"/>
                <a:ea typeface="宋体" pitchFamily="2" charset="-122"/>
              </a:defRPr>
            </a:lvl1pPr>
            <a:lvl2pPr>
              <a:defRPr sz="4400">
                <a:solidFill>
                  <a:schemeClr val="tx1"/>
                </a:solidFill>
                <a:latin typeface="Arial" pitchFamily="34" charset="0"/>
                <a:ea typeface="宋体" pitchFamily="2" charset="-122"/>
              </a:defRPr>
            </a:lvl2pPr>
            <a:lvl3pPr>
              <a:defRPr sz="4400">
                <a:solidFill>
                  <a:schemeClr val="tx1"/>
                </a:solidFill>
                <a:latin typeface="Arial" pitchFamily="34" charset="0"/>
                <a:ea typeface="宋体" pitchFamily="2" charset="-122"/>
              </a:defRPr>
            </a:lvl3pPr>
            <a:lvl4pPr>
              <a:defRPr sz="4400">
                <a:solidFill>
                  <a:schemeClr val="tx1"/>
                </a:solidFill>
                <a:latin typeface="Arial" pitchFamily="34" charset="0"/>
                <a:ea typeface="宋体" pitchFamily="2" charset="-122"/>
              </a:defRPr>
            </a:lvl4pPr>
            <a:lvl5pPr>
              <a:defRPr sz="4400">
                <a:solidFill>
                  <a:schemeClr val="tx1"/>
                </a:solidFill>
                <a:latin typeface="Arial" pitchFamily="34" charset="0"/>
                <a:ea typeface="宋体" pitchFamily="2" charset="-122"/>
              </a:defRPr>
            </a:lvl5pPr>
            <a:lvl6pPr marL="457200" fontAlgn="base">
              <a:spcBef>
                <a:spcPct val="0"/>
              </a:spcBef>
              <a:spcAft>
                <a:spcPct val="0"/>
              </a:spcAft>
              <a:defRPr sz="4400">
                <a:solidFill>
                  <a:schemeClr val="tx1"/>
                </a:solidFill>
                <a:latin typeface="Arial" pitchFamily="34" charset="0"/>
                <a:ea typeface="宋体" pitchFamily="2" charset="-122"/>
              </a:defRPr>
            </a:lvl6pPr>
            <a:lvl7pPr marL="914400" fontAlgn="base">
              <a:spcBef>
                <a:spcPct val="0"/>
              </a:spcBef>
              <a:spcAft>
                <a:spcPct val="0"/>
              </a:spcAft>
              <a:defRPr sz="4400">
                <a:solidFill>
                  <a:schemeClr val="tx1"/>
                </a:solidFill>
                <a:latin typeface="Arial" pitchFamily="34" charset="0"/>
                <a:ea typeface="宋体" pitchFamily="2" charset="-122"/>
              </a:defRPr>
            </a:lvl7pPr>
            <a:lvl8pPr marL="1371600" fontAlgn="base">
              <a:spcBef>
                <a:spcPct val="0"/>
              </a:spcBef>
              <a:spcAft>
                <a:spcPct val="0"/>
              </a:spcAft>
              <a:defRPr sz="4400">
                <a:solidFill>
                  <a:schemeClr val="tx1"/>
                </a:solidFill>
                <a:latin typeface="Arial" pitchFamily="34" charset="0"/>
                <a:ea typeface="宋体" pitchFamily="2" charset="-122"/>
              </a:defRPr>
            </a:lvl8pPr>
            <a:lvl9pPr marL="1828800" fontAlgn="base">
              <a:spcBef>
                <a:spcPct val="0"/>
              </a:spcBef>
              <a:spcAft>
                <a:spcPct val="0"/>
              </a:spcAft>
              <a:defRPr sz="4400">
                <a:solidFill>
                  <a:schemeClr val="tx1"/>
                </a:solidFill>
                <a:latin typeface="Arial" pitchFamily="34" charset="0"/>
                <a:ea typeface="宋体" pitchFamily="2" charset="-122"/>
              </a:defRPr>
            </a:lvl9pPr>
          </a:lstStyle>
          <a:p>
            <a:pPr algn="ctr">
              <a:defRPr/>
            </a:pPr>
            <a:r>
              <a:rPr lang="en-US" altLang="zh-CN" sz="3600" b="1" dirty="0" smtClean="0">
                <a:solidFill>
                  <a:srgbClr val="2324CB"/>
                </a:solidFill>
                <a:latin typeface="+mj-lt"/>
                <a:ea typeface="+mj-ea"/>
                <a:cs typeface="+mj-cs"/>
              </a:rPr>
              <a:t>7.5  </a:t>
            </a:r>
            <a:r>
              <a:rPr lang="en-US" altLang="zh-CN" sz="3600" b="1" dirty="0">
                <a:solidFill>
                  <a:srgbClr val="2324CB"/>
                </a:solidFill>
                <a:latin typeface="+mj-lt"/>
                <a:ea typeface="+mj-ea"/>
                <a:cs typeface="+mj-cs"/>
              </a:rPr>
              <a:t>n</a:t>
            </a:r>
            <a:r>
              <a:rPr lang="zh-CN" altLang="en-US" sz="3600" b="1" dirty="0">
                <a:solidFill>
                  <a:srgbClr val="2324CB"/>
                </a:solidFill>
                <a:latin typeface="+mj-lt"/>
                <a:ea typeface="+mj-ea"/>
                <a:cs typeface="+mj-cs"/>
              </a:rPr>
              <a:t>后问题</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
  <a:themeElements>
    <a:clrScheme name="">
      <a:dk1>
        <a:srgbClr val="000000"/>
      </a:dk1>
      <a:lt1>
        <a:srgbClr val="FFFFFF"/>
      </a:lt1>
      <a:dk2>
        <a:srgbClr val="000000"/>
      </a:dk2>
      <a:lt2>
        <a:srgbClr val="660066"/>
      </a:lt2>
      <a:accent1>
        <a:srgbClr val="FF0000"/>
      </a:accent1>
      <a:accent2>
        <a:srgbClr val="800000"/>
      </a:accent2>
      <a:accent3>
        <a:srgbClr val="FFFFFF"/>
      </a:accent3>
      <a:accent4>
        <a:srgbClr val="000000"/>
      </a:accent4>
      <a:accent5>
        <a:srgbClr val="FFAAAA"/>
      </a:accent5>
      <a:accent6>
        <a:srgbClr val="730000"/>
      </a:accent6>
      <a:hlink>
        <a:srgbClr val="FF6600"/>
      </a:hlink>
      <a:folHlink>
        <a:srgbClr val="FFCC99"/>
      </a:folHlink>
    </a:clrScheme>
    <a:fontScheme name="1">
      <a:majorFont>
        <a:latin typeface="Arial"/>
        <a:ea typeface="华文中宋"/>
        <a:cs typeface=""/>
      </a:majorFont>
      <a:minorFont>
        <a:latin typeface="Arial"/>
        <a:ea typeface="华文中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sz="1600" b="0" i="0" u="none" strike="noStrike" cap="none" normalizeH="0" baseline="0" smtClean="0">
            <a:ln>
              <a:noFill/>
            </a:ln>
            <a:solidFill>
              <a:schemeClr val="tx1"/>
            </a:solidFill>
            <a:effectLst/>
            <a:latin typeface="Arial" panose="020B0604020202020204" pitchFamily="34" charset="0"/>
            <a:ea typeface="华文隶书" panose="020108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sz="1600" b="0" i="0" u="none" strike="noStrike" cap="none" normalizeH="0" baseline="0" smtClean="0">
            <a:ln>
              <a:noFill/>
            </a:ln>
            <a:solidFill>
              <a:schemeClr val="tx1"/>
            </a:solidFill>
            <a:effectLst/>
            <a:latin typeface="Arial" panose="020B0604020202020204" pitchFamily="34" charset="0"/>
            <a:ea typeface="华文隶书" panose="02010800040101010101" pitchFamily="2" charset="-122"/>
          </a:defRPr>
        </a:defPPr>
      </a:lstStyle>
    </a:lnDef>
  </a:objectDefaults>
  <a:extraClrSchemeLst>
    <a:extraClrScheme>
      <a:clrScheme name="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1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1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1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1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1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1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1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1 9">
        <a:dk1>
          <a:srgbClr val="000000"/>
        </a:dk1>
        <a:lt1>
          <a:srgbClr val="FFFFFF"/>
        </a:lt1>
        <a:dk2>
          <a:srgbClr val="9900CC"/>
        </a:dk2>
        <a:lt2>
          <a:srgbClr val="006600"/>
        </a:lt2>
        <a:accent1>
          <a:srgbClr val="33CC33"/>
        </a:accent1>
        <a:accent2>
          <a:srgbClr val="CC3300"/>
        </a:accent2>
        <a:accent3>
          <a:srgbClr val="FFFFFF"/>
        </a:accent3>
        <a:accent4>
          <a:srgbClr val="000000"/>
        </a:accent4>
        <a:accent5>
          <a:srgbClr val="ADE2AD"/>
        </a:accent5>
        <a:accent6>
          <a:srgbClr val="B92D00"/>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1 10">
        <a:dk1>
          <a:srgbClr val="000000"/>
        </a:dk1>
        <a:lt1>
          <a:srgbClr val="FFFFFF"/>
        </a:lt1>
        <a:dk2>
          <a:srgbClr val="9900CC"/>
        </a:dk2>
        <a:lt2>
          <a:srgbClr val="FFCC66"/>
        </a:lt2>
        <a:accent1>
          <a:srgbClr val="33CC33"/>
        </a:accent1>
        <a:accent2>
          <a:srgbClr val="CC3300"/>
        </a:accent2>
        <a:accent3>
          <a:srgbClr val="FFFFFF"/>
        </a:accent3>
        <a:accent4>
          <a:srgbClr val="000000"/>
        </a:accent4>
        <a:accent5>
          <a:srgbClr val="ADE2AD"/>
        </a:accent5>
        <a:accent6>
          <a:srgbClr val="B92D00"/>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1 11">
        <a:dk1>
          <a:srgbClr val="000000"/>
        </a:dk1>
        <a:lt1>
          <a:srgbClr val="FFFFFF"/>
        </a:lt1>
        <a:dk2>
          <a:srgbClr val="9900CC"/>
        </a:dk2>
        <a:lt2>
          <a:srgbClr val="FFCC66"/>
        </a:lt2>
        <a:accent1>
          <a:srgbClr val="33CC33"/>
        </a:accent1>
        <a:accent2>
          <a:srgbClr val="CC3300"/>
        </a:accent2>
        <a:accent3>
          <a:srgbClr val="FFFFFF"/>
        </a:accent3>
        <a:accent4>
          <a:srgbClr val="000000"/>
        </a:accent4>
        <a:accent5>
          <a:srgbClr val="ADE2AD"/>
        </a:accent5>
        <a:accent6>
          <a:srgbClr val="B92D00"/>
        </a:accent6>
        <a:hlink>
          <a:srgbClr val="800000"/>
        </a:hlink>
        <a:folHlink>
          <a:srgbClr val="CC0066"/>
        </a:folHlink>
      </a:clrScheme>
      <a:clrMap bg1="lt1" tx1="dk1" bg2="lt2" tx2="dk2" accent1="accent1" accent2="accent2" accent3="accent3" accent4="accent4" accent5="accent5" accent6="accent6" hlink="hlink" folHlink="folHlink"/>
    </a:extraClrScheme>
    <a:extraClrScheme>
      <a:clrScheme name="1 12">
        <a:dk1>
          <a:srgbClr val="000000"/>
        </a:dk1>
        <a:lt1>
          <a:srgbClr val="FFFFFF"/>
        </a:lt1>
        <a:dk2>
          <a:srgbClr val="9900CC"/>
        </a:dk2>
        <a:lt2>
          <a:srgbClr val="FFCC66"/>
        </a:lt2>
        <a:accent1>
          <a:srgbClr val="800000"/>
        </a:accent1>
        <a:accent2>
          <a:srgbClr val="CC3300"/>
        </a:accent2>
        <a:accent3>
          <a:srgbClr val="FFFFFF"/>
        </a:accent3>
        <a:accent4>
          <a:srgbClr val="000000"/>
        </a:accent4>
        <a:accent5>
          <a:srgbClr val="C0AAAA"/>
        </a:accent5>
        <a:accent6>
          <a:srgbClr val="B92D00"/>
        </a:accent6>
        <a:hlink>
          <a:srgbClr val="800000"/>
        </a:hlink>
        <a:folHlink>
          <a:srgbClr val="CC0066"/>
        </a:folHlink>
      </a:clrScheme>
      <a:clrMap bg1="lt1" tx1="dk1" bg2="lt2" tx2="dk2" accent1="accent1" accent2="accent2" accent3="accent3" accent4="accent4" accent5="accent5" accent6="accent6" hlink="hlink" folHlink="folHlink"/>
    </a:extraClrScheme>
    <a:extraClrScheme>
      <a:clrScheme name="1 13">
        <a:dk1>
          <a:srgbClr val="000000"/>
        </a:dk1>
        <a:lt1>
          <a:srgbClr val="FFFFFF"/>
        </a:lt1>
        <a:dk2>
          <a:srgbClr val="9900CC"/>
        </a:dk2>
        <a:lt2>
          <a:srgbClr val="FFCC66"/>
        </a:lt2>
        <a:accent1>
          <a:srgbClr val="800000"/>
        </a:accent1>
        <a:accent2>
          <a:srgbClr val="800000"/>
        </a:accent2>
        <a:accent3>
          <a:srgbClr val="FFFFFF"/>
        </a:accent3>
        <a:accent4>
          <a:srgbClr val="000000"/>
        </a:accent4>
        <a:accent5>
          <a:srgbClr val="C0AAAA"/>
        </a:accent5>
        <a:accent6>
          <a:srgbClr val="730000"/>
        </a:accent6>
        <a:hlink>
          <a:srgbClr val="800000"/>
        </a:hlink>
        <a:folHlink>
          <a:srgbClr val="CC0066"/>
        </a:folHlink>
      </a:clrScheme>
      <a:clrMap bg1="lt1" tx1="dk1" bg2="lt2" tx2="dk2" accent1="accent1" accent2="accent2" accent3="accent3" accent4="accent4" accent5="accent5" accent6="accent6" hlink="hlink" folHlink="folHlink"/>
    </a:extraClrScheme>
    <a:extraClrScheme>
      <a:clrScheme name="1 14">
        <a:dk1>
          <a:srgbClr val="000000"/>
        </a:dk1>
        <a:lt1>
          <a:srgbClr val="FFFFFF"/>
        </a:lt1>
        <a:dk2>
          <a:srgbClr val="000000"/>
        </a:dk2>
        <a:lt2>
          <a:srgbClr val="660066"/>
        </a:lt2>
        <a:accent1>
          <a:srgbClr val="FF0000"/>
        </a:accent1>
        <a:accent2>
          <a:srgbClr val="800000"/>
        </a:accent2>
        <a:accent3>
          <a:srgbClr val="FFFFFF"/>
        </a:accent3>
        <a:accent4>
          <a:srgbClr val="000000"/>
        </a:accent4>
        <a:accent5>
          <a:srgbClr val="FFAAAA"/>
        </a:accent5>
        <a:accent6>
          <a:srgbClr val="730000"/>
        </a:accent6>
        <a:hlink>
          <a:srgbClr val="800000"/>
        </a:hlink>
        <a:folHlink>
          <a:srgbClr val="FFCC99"/>
        </a:folHlink>
      </a:clrScheme>
      <a:clrMap bg1="lt1" tx1="dk1" bg2="lt2" tx2="dk2" accent1="accent1" accent2="accent2" accent3="accent3" accent4="accent4" accent5="accent5" accent6="accent6" hlink="hlink" folHlink="folHlink"/>
    </a:extraClrScheme>
    <a:extraClrScheme>
      <a:clrScheme name="1 15">
        <a:dk1>
          <a:srgbClr val="000000"/>
        </a:dk1>
        <a:lt1>
          <a:srgbClr val="FFFFFF"/>
        </a:lt1>
        <a:dk2>
          <a:srgbClr val="000000"/>
        </a:dk2>
        <a:lt2>
          <a:srgbClr val="660066"/>
        </a:lt2>
        <a:accent1>
          <a:srgbClr val="FF0000"/>
        </a:accent1>
        <a:accent2>
          <a:srgbClr val="FF9966"/>
        </a:accent2>
        <a:accent3>
          <a:srgbClr val="FFFFFF"/>
        </a:accent3>
        <a:accent4>
          <a:srgbClr val="000000"/>
        </a:accent4>
        <a:accent5>
          <a:srgbClr val="FFAAAA"/>
        </a:accent5>
        <a:accent6>
          <a:srgbClr val="E78A5C"/>
        </a:accent6>
        <a:hlink>
          <a:srgbClr val="800000"/>
        </a:hlink>
        <a:folHlink>
          <a:srgbClr val="FFCC99"/>
        </a:folHlink>
      </a:clrScheme>
      <a:clrMap bg1="lt1" tx1="dk1" bg2="lt2" tx2="dk2" accent1="accent1" accent2="accent2" accent3="accent3" accent4="accent4" accent5="accent5" accent6="accent6" hlink="hlink" folHlink="folHlink"/>
    </a:extraClrScheme>
    <a:extraClrScheme>
      <a:clrScheme name="1 16">
        <a:dk1>
          <a:srgbClr val="000000"/>
        </a:dk1>
        <a:lt1>
          <a:srgbClr val="FFFFFF"/>
        </a:lt1>
        <a:dk2>
          <a:srgbClr val="000000"/>
        </a:dk2>
        <a:lt2>
          <a:srgbClr val="660066"/>
        </a:lt2>
        <a:accent1>
          <a:srgbClr val="FF0000"/>
        </a:accent1>
        <a:accent2>
          <a:srgbClr val="990000"/>
        </a:accent2>
        <a:accent3>
          <a:srgbClr val="FFFFFF"/>
        </a:accent3>
        <a:accent4>
          <a:srgbClr val="000000"/>
        </a:accent4>
        <a:accent5>
          <a:srgbClr val="FFAAAA"/>
        </a:accent5>
        <a:accent6>
          <a:srgbClr val="8A0000"/>
        </a:accent6>
        <a:hlink>
          <a:srgbClr val="800000"/>
        </a:hlink>
        <a:folHlink>
          <a:srgbClr val="FFCC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第一章</Template>
  <TotalTime>7743</TotalTime>
  <Pages>0</Pages>
  <Words>4988</Words>
  <Characters>0</Characters>
  <Application>Microsoft Office PowerPoint</Application>
  <DocSecurity>0</DocSecurity>
  <PresentationFormat>全屏显示(4:3)</PresentationFormat>
  <Lines>0</Lines>
  <Paragraphs>681</Paragraphs>
  <Slides>38</Slides>
  <Notes>19</Notes>
  <HiddenSlides>2</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3</vt:i4>
      </vt:variant>
      <vt:variant>
        <vt:lpstr>幻灯片标题</vt:lpstr>
      </vt:variant>
      <vt:variant>
        <vt:i4>38</vt:i4>
      </vt:variant>
    </vt:vector>
  </HeadingPairs>
  <TitlesOfParts>
    <vt:vector size="58" baseType="lpstr">
      <vt:lpstr>Songti SC</vt:lpstr>
      <vt:lpstr>黑体</vt:lpstr>
      <vt:lpstr>华文隶书</vt:lpstr>
      <vt:lpstr>华文中宋</vt:lpstr>
      <vt:lpstr>楷体</vt:lpstr>
      <vt:lpstr>楷体_GB2312</vt:lpstr>
      <vt:lpstr>SimSun</vt:lpstr>
      <vt:lpstr>SimSun</vt:lpstr>
      <vt:lpstr>Arial</vt:lpstr>
      <vt:lpstr>Cambria Math</vt:lpstr>
      <vt:lpstr>Century Schoolbook</vt:lpstr>
      <vt:lpstr>Symbol</vt:lpstr>
      <vt:lpstr>Times New Roman</vt:lpstr>
      <vt:lpstr>Verdana</vt:lpstr>
      <vt:lpstr>Wingdings</vt:lpstr>
      <vt:lpstr>1</vt:lpstr>
      <vt:lpstr>默认设计模板</vt:lpstr>
      <vt:lpstr>Microsoft 公式 3.0</vt:lpstr>
      <vt:lpstr>MSPhotoEd.3</vt:lpstr>
      <vt:lpstr>位图图像</vt:lpstr>
      <vt:lpstr>PowerPoint 演示文稿</vt:lpstr>
      <vt:lpstr>回溯法知识回顾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7.7 图的m着色问题</vt:lpstr>
      <vt:lpstr>7.7 图的m着色问题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洛阳师范学院</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引论</dc:title>
  <dc:subject>课件</dc:subject>
  <dc:creator>sp zhao</dc:creator>
  <cp:lastModifiedBy>Z B</cp:lastModifiedBy>
  <cp:revision>667</cp:revision>
  <dcterms:created xsi:type="dcterms:W3CDTF">2002-02-23T12:50:54Z</dcterms:created>
  <dcterms:modified xsi:type="dcterms:W3CDTF">2020-10-25T15:45:23Z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